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6"/>
  </p:notesMasterIdLst>
  <p:sldIdLst>
    <p:sldId id="256" r:id="rId2"/>
    <p:sldId id="269" r:id="rId3"/>
    <p:sldId id="271" r:id="rId4"/>
    <p:sldId id="272" r:id="rId5"/>
    <p:sldId id="281" r:id="rId6"/>
    <p:sldId id="304" r:id="rId7"/>
    <p:sldId id="280" r:id="rId8"/>
    <p:sldId id="282" r:id="rId9"/>
    <p:sldId id="278" r:id="rId10"/>
    <p:sldId id="277" r:id="rId11"/>
    <p:sldId id="311" r:id="rId12"/>
    <p:sldId id="300" r:id="rId13"/>
    <p:sldId id="285" r:id="rId14"/>
    <p:sldId id="284" r:id="rId15"/>
    <p:sldId id="287" r:id="rId16"/>
    <p:sldId id="286" r:id="rId17"/>
    <p:sldId id="275" r:id="rId18"/>
    <p:sldId id="288" r:id="rId19"/>
    <p:sldId id="289" r:id="rId20"/>
    <p:sldId id="290" r:id="rId21"/>
    <p:sldId id="291" r:id="rId22"/>
    <p:sldId id="292" r:id="rId23"/>
    <p:sldId id="293" r:id="rId24"/>
    <p:sldId id="295" r:id="rId25"/>
    <p:sldId id="306" r:id="rId26"/>
    <p:sldId id="296" r:id="rId27"/>
    <p:sldId id="299" r:id="rId28"/>
    <p:sldId id="301" r:id="rId29"/>
    <p:sldId id="302" r:id="rId30"/>
    <p:sldId id="305" r:id="rId31"/>
    <p:sldId id="307" r:id="rId32"/>
    <p:sldId id="309" r:id="rId33"/>
    <p:sldId id="324" r:id="rId34"/>
    <p:sldId id="325" r:id="rId35"/>
    <p:sldId id="310" r:id="rId36"/>
    <p:sldId id="317" r:id="rId37"/>
    <p:sldId id="312" r:id="rId38"/>
    <p:sldId id="314" r:id="rId39"/>
    <p:sldId id="316" r:id="rId40"/>
    <p:sldId id="318" r:id="rId41"/>
    <p:sldId id="323" r:id="rId42"/>
    <p:sldId id="319" r:id="rId43"/>
    <p:sldId id="303" r:id="rId44"/>
    <p:sldId id="260" r:id="rId45"/>
  </p:sldIdLst>
  <p:sldSz cx="9144000" cy="6858000" type="screen4x3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385A5-5036-47F8-BBAD-32D722E85E90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C09C5-9357-4759-9DDC-136016938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4340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8071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0932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106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43783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6700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182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12582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6761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 with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282842" y="2470199"/>
            <a:ext cx="7704856" cy="707886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000" baseline="0">
                <a:solidFill>
                  <a:srgbClr val="9D0059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Cover Title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84040" y="3434688"/>
            <a:ext cx="7703657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 fontAlgn="ctr">
              <a:buNone/>
              <a:defRPr sz="2000" baseline="0">
                <a:solidFill>
                  <a:srgbClr val="9D00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Description</a:t>
            </a:r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0" hasCustomPrompt="1"/>
          </p:nvPr>
        </p:nvSpPr>
        <p:spPr>
          <a:xfrm>
            <a:off x="282408" y="3859168"/>
            <a:ext cx="7705725" cy="3984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zh-TW" altLang="en-US" sz="1600" smtClean="0">
                <a:solidFill>
                  <a:srgbClr val="9D0059"/>
                </a:solidFill>
              </a:defRPr>
            </a:lvl1pPr>
            <a:lvl2pPr marL="457200" indent="0">
              <a:buFontTx/>
              <a:buNone/>
              <a:defRPr lang="zh-TW" altLang="en-US" sz="1800" smtClean="0"/>
            </a:lvl2pPr>
            <a:lvl3pPr marL="914400" indent="0">
              <a:buFontTx/>
              <a:buNone/>
              <a:defRPr lang="zh-TW" altLang="en-US" sz="1600" smtClean="0"/>
            </a:lvl3pPr>
            <a:lvl4pPr marL="1371600" indent="0">
              <a:buFontTx/>
              <a:buNone/>
              <a:defRPr lang="zh-TW" altLang="en-US" sz="1400" smtClean="0"/>
            </a:lvl4pPr>
            <a:lvl5pPr marL="1828800" indent="0">
              <a:buFontTx/>
              <a:buNone/>
              <a:defRPr lang="zh-TW" altLang="en-US" sz="1400"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446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64695" y="186225"/>
            <a:ext cx="8574505" cy="719962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" panose="020B0502040204020203" pitchFamily="34" charset="0"/>
              </a:defRPr>
            </a:lvl1pPr>
          </a:lstStyle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668574" y="1064525"/>
            <a:ext cx="8170626" cy="5295331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9D0059"/>
                </a:solidFill>
              </a:defRPr>
            </a:lvl1pPr>
            <a:lvl2pPr>
              <a:defRPr sz="2400" b="0">
                <a:solidFill>
                  <a:schemeClr val="tx1"/>
                </a:solidFill>
              </a:defRPr>
            </a:lvl2pPr>
            <a:lvl3pPr>
              <a:defRPr sz="2000" b="1">
                <a:solidFill>
                  <a:srgbClr val="9D0059"/>
                </a:solidFill>
              </a:defRPr>
            </a:lvl3pPr>
            <a:lvl4pPr>
              <a:defRPr sz="1800" b="1">
                <a:solidFill>
                  <a:srgbClr val="9D0059"/>
                </a:solidFill>
              </a:defRPr>
            </a:lvl4pPr>
            <a:lvl5pPr>
              <a:defRPr sz="1800" b="1">
                <a:solidFill>
                  <a:srgbClr val="9D0059"/>
                </a:solidFill>
              </a:defRPr>
            </a:lvl5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  <a:p>
            <a:pPr lvl="1"/>
            <a:r>
              <a:rPr lang="en-US" altLang="zh-TW" dirty="0"/>
              <a:t>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24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85864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Ending page">
    <p:bg>
      <p:bgPr>
        <a:solidFill>
          <a:srgbClr val="9D0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43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3647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4037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3042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1570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2256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3700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593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wrt.org/docs/guide-user/network/wifi/basic" TargetMode="External"/><Relationship Id="rId3" Type="http://schemas.openxmlformats.org/officeDocument/2006/relationships/hyperlink" Target="https://openwrt.org/zh/docs/guide-user/base-system/dropbear" TargetMode="External"/><Relationship Id="rId7" Type="http://schemas.openxmlformats.org/officeDocument/2006/relationships/hyperlink" Target="https://openwrt.org/doc/uci/timeserver" TargetMode="External"/><Relationship Id="rId2" Type="http://schemas.openxmlformats.org/officeDocument/2006/relationships/hyperlink" Target="https://openwrt.org/docs/guide-user/base-system/dhcp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openwrt.org/docs/guide-user/base-system/system_configuration" TargetMode="External"/><Relationship Id="rId5" Type="http://schemas.openxmlformats.org/officeDocument/2006/relationships/hyperlink" Target="https://openwrt.org/docs/guide-user/base-system/basic-networking" TargetMode="External"/><Relationship Id="rId4" Type="http://schemas.openxmlformats.org/officeDocument/2006/relationships/hyperlink" Target="https://openwrt.org/inbox/firewall/sta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xt1107/article/details/115742249" TargetMode="Externa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qq_41453285/article/details/102527800" TargetMode="External"/><Relationship Id="rId13" Type="http://schemas.openxmlformats.org/officeDocument/2006/relationships/hyperlink" Target="https://www.itread01.com/content/1550403572.html" TargetMode="External"/><Relationship Id="rId18" Type="http://schemas.openxmlformats.org/officeDocument/2006/relationships/hyperlink" Target="https://oldwiki.archive.openwrt.org/zh-tw/doc/uci" TargetMode="External"/><Relationship Id="rId3" Type="http://schemas.openxmlformats.org/officeDocument/2006/relationships/hyperlink" Target="https://openwrt.org/docs/guide-developer/config-scripting" TargetMode="External"/><Relationship Id="rId21" Type="http://schemas.openxmlformats.org/officeDocument/2006/relationships/hyperlink" Target="https://www.796t.com/content/1508768530.html" TargetMode="External"/><Relationship Id="rId7" Type="http://schemas.openxmlformats.org/officeDocument/2006/relationships/hyperlink" Target="https://blog.csdn.net/wsclinux/article/details/47989493" TargetMode="External"/><Relationship Id="rId12" Type="http://schemas.openxmlformats.org/officeDocument/2006/relationships/hyperlink" Target="https://blog.chaofan.io/archives/openwrt-develop-uci-configuration" TargetMode="External"/><Relationship Id="rId17" Type="http://schemas.openxmlformats.org/officeDocument/2006/relationships/hyperlink" Target="https://www.cxybb.com/article/flexman09/52033837" TargetMode="External"/><Relationship Id="rId2" Type="http://schemas.openxmlformats.org/officeDocument/2006/relationships/hyperlink" Target="https://openwrt.org/docs/techref/initscripts" TargetMode="External"/><Relationship Id="rId16" Type="http://schemas.openxmlformats.org/officeDocument/2006/relationships/hyperlink" Target="https://www.its203.com/article/qq_19004627/79626269" TargetMode="External"/><Relationship Id="rId20" Type="http://schemas.openxmlformats.org/officeDocument/2006/relationships/hyperlink" Target="https://www.796t.com/content/1550403572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blog.csdn.net/fjlhlonng/article/details/120199692" TargetMode="External"/><Relationship Id="rId11" Type="http://schemas.openxmlformats.org/officeDocument/2006/relationships/hyperlink" Target="https://blog.csdn.net/flexman09/article/details/51546257" TargetMode="External"/><Relationship Id="rId24" Type="http://schemas.openxmlformats.org/officeDocument/2006/relationships/hyperlink" Target="https://www.cnblogs.com/tfanalysis/p/3688032.html" TargetMode="External"/><Relationship Id="rId5" Type="http://schemas.openxmlformats.org/officeDocument/2006/relationships/hyperlink" Target="https://blog.csdn.net/dxt1107/article/details/115742249" TargetMode="External"/><Relationship Id="rId15" Type="http://schemas.openxmlformats.org/officeDocument/2006/relationships/hyperlink" Target="https://www.cirmall.com/bbs/thread-96662-1-1.html" TargetMode="External"/><Relationship Id="rId23" Type="http://schemas.openxmlformats.org/officeDocument/2006/relationships/hyperlink" Target="https://www.twblogs.net/a/5e52a8c3bd9eee2116819626" TargetMode="External"/><Relationship Id="rId10" Type="http://schemas.openxmlformats.org/officeDocument/2006/relationships/hyperlink" Target="https://blog.csdn.net/flexman09/article/details/52033837" TargetMode="External"/><Relationship Id="rId19" Type="http://schemas.openxmlformats.org/officeDocument/2006/relationships/hyperlink" Target="https://www.796t.com/content/1549522990.html" TargetMode="External"/><Relationship Id="rId4" Type="http://schemas.openxmlformats.org/officeDocument/2006/relationships/hyperlink" Target="https://blog.csdn.net/yudelian/article/details/88094180" TargetMode="External"/><Relationship Id="rId9" Type="http://schemas.openxmlformats.org/officeDocument/2006/relationships/hyperlink" Target="https://blog.csdn.net/qq_41453285/article/details/102545618" TargetMode="External"/><Relationship Id="rId14" Type="http://schemas.openxmlformats.org/officeDocument/2006/relationships/hyperlink" Target="https://www.daimajiaoliu.com/daima/4870d340d100408" TargetMode="External"/><Relationship Id="rId22" Type="http://schemas.openxmlformats.org/officeDocument/2006/relationships/hyperlink" Target="https://www.twblogs.net/a/5e52a8c3bd9eee2117c2e07a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845-5147-4E75-AE07-908D0F1D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42" y="2162422"/>
            <a:ext cx="7704856" cy="1323439"/>
          </a:xfrm>
        </p:spPr>
        <p:txBody>
          <a:bodyPr/>
          <a:lstStyle/>
          <a:p>
            <a:r>
              <a:rPr lang="en-US" altLang="zh-TW" dirty="0" err="1" smtClean="0"/>
              <a:t>Openwrt</a:t>
            </a:r>
            <a:r>
              <a:rPr lang="en-US" altLang="zh-TW" dirty="0" smtClean="0"/>
              <a:t>-UCI</a:t>
            </a:r>
            <a:br>
              <a:rPr lang="en-US" altLang="zh-TW" dirty="0" smtClean="0"/>
            </a:br>
            <a:r>
              <a:rPr lang="en-US" altLang="zh-TW" dirty="0"/>
              <a:t>I</a:t>
            </a:r>
            <a:r>
              <a:rPr lang="en-US" altLang="zh-TW" dirty="0" smtClean="0"/>
              <a:t>ntroduction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BC84-4927-4567-9859-84FBBB00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041" y="4040535"/>
            <a:ext cx="7703657" cy="400110"/>
          </a:xfrm>
        </p:spPr>
        <p:txBody>
          <a:bodyPr/>
          <a:lstStyle/>
          <a:p>
            <a:r>
              <a:rPr lang="en-AU" dirty="0" smtClean="0"/>
              <a:t>Frank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79D-4AAB-4BDA-AA2C-E0A66E2E9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973" y="4440645"/>
            <a:ext cx="7705725" cy="398462"/>
          </a:xfrm>
        </p:spPr>
        <p:txBody>
          <a:bodyPr/>
          <a:lstStyle/>
          <a:p>
            <a:r>
              <a:rPr lang="en-AU" dirty="0" smtClean="0"/>
              <a:t>2022.Apr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1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File </a:t>
            </a:r>
            <a:r>
              <a:rPr lang="en-US" altLang="zh-TW" dirty="0"/>
              <a:t>Syntax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37" y="2131814"/>
            <a:ext cx="5283200" cy="47261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1273" y="1052945"/>
            <a:ext cx="7804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各個</a:t>
            </a:r>
            <a:r>
              <a:rPr lang="en-US" altLang="zh-TW" sz="2400" dirty="0" smtClean="0"/>
              <a:t>Daemons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會放置在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etc</a:t>
            </a:r>
            <a:r>
              <a:rPr lang="en-US" altLang="zh-TW" sz="2400" dirty="0" smtClean="0">
                <a:solidFill>
                  <a:srgbClr val="FF0000"/>
                </a:solidFill>
              </a:rPr>
              <a:t>/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config</a:t>
            </a:r>
            <a:r>
              <a:rPr lang="zh-TW" altLang="en-US" sz="2400" dirty="0" smtClean="0"/>
              <a:t>之中，由該服務的</a:t>
            </a:r>
            <a:r>
              <a:rPr lang="en-US" altLang="zh-TW" sz="2400" dirty="0" err="1" smtClean="0"/>
              <a:t>initScript</a:t>
            </a:r>
            <a:r>
              <a:rPr lang="zh-TW" altLang="en-US" sz="2400" dirty="0" smtClean="0"/>
              <a:t>將其</a:t>
            </a:r>
            <a:r>
              <a:rPr lang="en-US" altLang="zh-TW" sz="2400" dirty="0" smtClean="0"/>
              <a:t>Load</a:t>
            </a:r>
            <a:r>
              <a:rPr lang="zh-TW" altLang="en-US" sz="2400" dirty="0" smtClean="0"/>
              <a:t>到</a:t>
            </a:r>
            <a:r>
              <a:rPr lang="en-US" altLang="zh-TW" sz="2400" dirty="0" smtClean="0">
                <a:solidFill>
                  <a:srgbClr val="FF0000"/>
                </a:solidFill>
              </a:rPr>
              <a:t>Cache(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中，下圖為</a:t>
            </a:r>
            <a:r>
              <a:rPr lang="en-US" altLang="zh-TW" sz="2400" dirty="0" err="1" smtClean="0"/>
              <a:t>Config</a:t>
            </a:r>
            <a:r>
              <a:rPr lang="zh-TW" altLang="en-US" sz="2400" dirty="0" smtClean="0"/>
              <a:t>的語法風格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3" y="3349498"/>
            <a:ext cx="8974247" cy="24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en-US" altLang="zh-TW" dirty="0" smtClean="0"/>
              <a:t> tree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8649"/>
            <a:ext cx="9144000" cy="307502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64655" y="6519446"/>
            <a:ext cx="883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Reference :  https://wiki.teltonika-networks.com/view/File:Uci_config_hierarchy_v3.jpg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Config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2213"/>
              </p:ext>
            </p:extLst>
          </p:nvPr>
        </p:nvGraphicFramePr>
        <p:xfrm>
          <a:off x="608597" y="2049651"/>
          <a:ext cx="7886700" cy="392176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43772358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4884051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TW" altLang="en-US" sz="2800" dirty="0">
                          <a:effectLst/>
                        </a:rPr>
                        <a:t>基本配置</a:t>
                      </a:r>
                    </a:p>
                  </a:txBody>
                  <a:tcPr marL="31750" marR="31750" marT="31750" marB="31750" anchor="b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83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2" tooltip="docs:guide-user:base-system:dhcp"/>
                        </a:rPr>
                        <a:t>dhcp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err="1">
                          <a:effectLst/>
                        </a:rPr>
                        <a:t>dnsmasq</a:t>
                      </a:r>
                      <a:r>
                        <a:rPr lang="zh-TW" altLang="en-US" sz="2800" dirty="0">
                          <a:effectLst/>
                        </a:rPr>
                        <a:t>和</a:t>
                      </a:r>
                      <a:r>
                        <a:rPr lang="en-US" sz="2800" dirty="0">
                          <a:effectLst/>
                        </a:rPr>
                        <a:t>DHCP</a:t>
                      </a:r>
                      <a:r>
                        <a:rPr lang="zh-TW" altLang="en-US" sz="2800" dirty="0" smtClean="0">
                          <a:effectLst/>
                        </a:rPr>
                        <a:t>的設置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3" tooltip="zh:docs:guide-user:base-system:dropbear"/>
                        </a:rPr>
                        <a:t>dropbear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 smtClean="0">
                          <a:effectLst/>
                        </a:rPr>
                        <a:t>SSH</a:t>
                      </a:r>
                      <a:r>
                        <a:rPr lang="zh-TW" altLang="en-US" sz="2800" dirty="0" smtClean="0">
                          <a:effectLst/>
                        </a:rPr>
                        <a:t>伺服器選項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22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4" tooltip="inbox:firewall:start"/>
                        </a:rPr>
                        <a:t>/firewall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800" dirty="0" smtClean="0">
                          <a:effectLst/>
                        </a:rPr>
                        <a:t>防</a:t>
                      </a:r>
                      <a:r>
                        <a:rPr lang="zh-TW" altLang="en-US" sz="2800" dirty="0" smtClean="0">
                          <a:effectLst/>
                        </a:rPr>
                        <a:t>火牆設置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3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5" tooltip="docs:guide-user:base-system:basic-networking"/>
                        </a:rPr>
                        <a:t>/network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交換</a:t>
                      </a:r>
                      <a:r>
                        <a:rPr lang="zh-CN" altLang="en-US" sz="2800" dirty="0" smtClean="0">
                          <a:effectLst/>
                        </a:rPr>
                        <a:t>，</a:t>
                      </a:r>
                      <a:r>
                        <a:rPr lang="en-US" altLang="zh-TW" sz="2800" dirty="0" smtClean="0">
                          <a:effectLst/>
                        </a:rPr>
                        <a:t>Port</a:t>
                      </a:r>
                      <a:r>
                        <a:rPr lang="zh-CN" altLang="en-US" sz="2800" dirty="0" smtClean="0">
                          <a:effectLst/>
                        </a:rPr>
                        <a:t>和</a:t>
                      </a:r>
                      <a:r>
                        <a:rPr lang="zh-CN" altLang="en-US" sz="2800" dirty="0">
                          <a:effectLst/>
                        </a:rPr>
                        <a:t>路</a:t>
                      </a:r>
                      <a:r>
                        <a:rPr lang="zh-CN" altLang="en-US" sz="2800" dirty="0" smtClean="0">
                          <a:effectLst/>
                        </a:rPr>
                        <a:t>由</a:t>
                      </a:r>
                      <a:r>
                        <a:rPr lang="zh-TW" altLang="en-US" sz="2800" dirty="0" smtClean="0">
                          <a:effectLst/>
                        </a:rPr>
                        <a:t>設置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2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6" tooltip="docs:guide-user:base-system:system_configuration"/>
                        </a:rPr>
                        <a:t>/system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雜項與系統配置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01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7" tooltip="doc:uci:timeserver"/>
                        </a:rPr>
                        <a:t>/timeserver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i="1" dirty="0" err="1">
                          <a:effectLst/>
                        </a:rPr>
                        <a:t>rdate</a:t>
                      </a:r>
                      <a:r>
                        <a:rPr lang="zh-CN" altLang="en-US" sz="2800" dirty="0" smtClean="0">
                          <a:effectLst/>
                        </a:rPr>
                        <a:t>的</a:t>
                      </a:r>
                      <a:r>
                        <a:rPr lang="zh-TW" altLang="en-US" sz="2800" dirty="0" smtClean="0">
                          <a:effectLst/>
                        </a:rPr>
                        <a:t>時間伺服器列表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etc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</a:t>
                      </a:r>
                      <a:r>
                        <a:rPr lang="en-US" sz="2800" u="none" strike="noStrike" dirty="0" err="1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config</a:t>
                      </a:r>
                      <a:r>
                        <a:rPr lang="en-US" sz="2800" u="none" strike="noStrike" dirty="0">
                          <a:solidFill>
                            <a:schemeClr val="tx1"/>
                          </a:solidFill>
                          <a:effectLst/>
                          <a:hlinkClick r:id="rId8" tooltip="docs:guide-user:network:wifi:basic"/>
                        </a:rPr>
                        <a:t>/wireless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sz="2800" dirty="0" smtClean="0">
                          <a:effectLst/>
                        </a:rPr>
                        <a:t>無線網路的設置與定義</a:t>
                      </a:r>
                      <a:endParaRPr lang="zh-CN" altLang="en-US" sz="2800" dirty="0">
                        <a:effectLst/>
                      </a:endParaRPr>
                    </a:p>
                  </a:txBody>
                  <a:tcPr marL="31750" marR="31750" marT="31750" marB="317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38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533237"/>
            <a:ext cx="8839200" cy="45627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[&lt;arguments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Options: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-c &lt;path&gt;  set the search path for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files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d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  set the delimiter for list values in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-f &lt;file&gt;  use &lt;file&gt; as input instead of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stdin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-m         when importing, merge data into an existing package</a:t>
            </a: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6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78217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顯示全部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配置：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獲取節點：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增加節點到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add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列表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修改節點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到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set</a:t>
            </a:r>
          </a:p>
          <a:p>
            <a:pPr lvl="1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刪除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指定名字的節點：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</a:t>
            </a: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顯示未生效的修改記錄：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  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生效修改：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6385189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 </a:t>
            </a:r>
            <a:r>
              <a:rPr lang="en-US" altLang="zh-TW" dirty="0" smtClean="0"/>
              <a:t> https</a:t>
            </a:r>
            <a:r>
              <a:rPr lang="en-US" altLang="zh-TW" dirty="0"/>
              <a:t>://www.itread01.com/content/1548832886.html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1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export  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import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changes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commit     [&lt;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add     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&lt;section-type&gt;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del_list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&gt;.&lt;section&gt;.&lt;option&gt;=&lt;string&gt;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758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:https://www.twblogs.net/a/5b7d06d02b71770a43dd962e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Table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135089" y="1006765"/>
            <a:ext cx="8839200" cy="54916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命令操作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[&lt;options&gt;] &lt;command&gt; [&lt;arguments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&gt;]</a:t>
            </a:r>
          </a:p>
          <a:p>
            <a:pPr lvl="1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section: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節點名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option: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選項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show       [&lt;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get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set     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&gt;.&lt;section&gt;[.&lt;option&gt;]=&lt;value&gt;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delete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rename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&gt;.&lt;section&gt;[.&lt;option&gt;]=&lt;name&gt;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revert  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&gt;[.&lt;section&gt;[.&lt;option&gt;]]</a:t>
            </a:r>
          </a:p>
          <a:p>
            <a:pPr lvl="1"/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 reorder    &lt;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&gt;.&lt;section&gt;=&lt;position&gt;</a:t>
            </a:r>
          </a:p>
        </p:txBody>
      </p:sp>
    </p:spTree>
    <p:extLst>
      <p:ext uri="{BB962C8B-B14F-4D97-AF65-F5344CB8AC3E}">
        <p14:creationId xmlns:p14="http://schemas.microsoft.com/office/powerpoint/2010/main" val="24422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3027973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1" y="1078217"/>
            <a:ext cx="6094578" cy="54916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16" t="17920"/>
          <a:stretch/>
        </p:blipFill>
        <p:spPr>
          <a:xfrm>
            <a:off x="3325090" y="979055"/>
            <a:ext cx="5874835" cy="3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7" y="2416270"/>
            <a:ext cx="8029737" cy="1513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" y="5268126"/>
            <a:ext cx="8817348" cy="6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" y="2714445"/>
            <a:ext cx="8066918" cy="7584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1" y="5212735"/>
            <a:ext cx="8821791" cy="7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-UCI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UCI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Basic </a:t>
            </a:r>
            <a:r>
              <a:rPr lang="en-US" altLang="zh-TW" dirty="0" smtClean="0"/>
              <a:t>Rule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flow</a:t>
            </a:r>
          </a:p>
          <a:p>
            <a:pPr lvl="1"/>
            <a:r>
              <a:rPr lang="en-US" altLang="zh-TW" dirty="0"/>
              <a:t>UCI </a:t>
            </a:r>
            <a:r>
              <a:rPr lang="en-US" altLang="zh-TW" dirty="0" err="1"/>
              <a:t>Init</a:t>
            </a:r>
            <a:r>
              <a:rPr lang="en-US" altLang="zh-TW" dirty="0"/>
              <a:t> Script </a:t>
            </a:r>
            <a:r>
              <a:rPr lang="en-US" altLang="zh-TW" dirty="0" err="1" smtClean="0"/>
              <a:t>Cmd</a:t>
            </a:r>
            <a:endParaRPr lang="en-US" altLang="zh-TW" dirty="0" smtClean="0"/>
          </a:p>
          <a:p>
            <a:pPr lvl="1"/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en-US" altLang="zh-TW" dirty="0" smtClean="0"/>
              <a:t>Script</a:t>
            </a:r>
            <a:endParaRPr lang="en-US" altLang="zh-TW" dirty="0"/>
          </a:p>
          <a:p>
            <a:r>
              <a:rPr lang="en-US" altLang="zh-TW" dirty="0" err="1" smtClean="0"/>
              <a:t>Config</a:t>
            </a:r>
            <a:r>
              <a:rPr lang="en-US" altLang="zh-TW" dirty="0" smtClean="0"/>
              <a:t> </a:t>
            </a:r>
            <a:r>
              <a:rPr lang="en-US" altLang="zh-TW" dirty="0"/>
              <a:t>File </a:t>
            </a:r>
            <a:r>
              <a:rPr lang="en-US" altLang="zh-TW" dirty="0" smtClean="0"/>
              <a:t>Syntax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/>
              <a:t>UCI</a:t>
            </a:r>
            <a:r>
              <a:rPr lang="zh-TW" altLang="en-US" dirty="0"/>
              <a:t>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Precautions for UCI</a:t>
            </a:r>
            <a:endParaRPr lang="en-US" altLang="zh-TW" dirty="0" smtClean="0"/>
          </a:p>
          <a:p>
            <a:r>
              <a:rPr lang="en-US" altLang="zh-TW" dirty="0" smtClean="0"/>
              <a:t>How to 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Shell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Script</a:t>
            </a:r>
          </a:p>
          <a:p>
            <a:pPr lvl="1"/>
            <a:r>
              <a:rPr lang="en-US" altLang="zh-TW" dirty="0" smtClean="0"/>
              <a:t>C language API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3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9" y="4275516"/>
            <a:ext cx="5955310" cy="2212340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add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section</a:t>
            </a: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639" y="5818909"/>
            <a:ext cx="439057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0" y="2432879"/>
            <a:ext cx="8436170" cy="63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add_list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=‘value’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8" y="2382228"/>
            <a:ext cx="9055653" cy="2778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91" y="4078175"/>
            <a:ext cx="7770317" cy="14821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2801" y="4819233"/>
            <a:ext cx="7213600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set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=value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" y="2296944"/>
            <a:ext cx="9032674" cy="3908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7" y="3906508"/>
            <a:ext cx="6603715" cy="26904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1673" y="5892800"/>
            <a:ext cx="5035229" cy="3879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6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delete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delete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config.section.option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74" y="4045709"/>
            <a:ext cx="576342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changes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changes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" y="2437357"/>
            <a:ext cx="8741348" cy="333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72" t="58805" r="724" b="617"/>
          <a:stretch/>
        </p:blipFill>
        <p:spPr>
          <a:xfrm>
            <a:off x="520161" y="4313381"/>
            <a:ext cx="8489691" cy="1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revert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revert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0" y="2928454"/>
            <a:ext cx="8784035" cy="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命令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commit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commit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show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4" y="2410260"/>
            <a:ext cx="7912868" cy="387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12" y="3824036"/>
            <a:ext cx="40963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cxnSp>
        <p:nvCxnSpPr>
          <p:cNvPr id="24" name="直線單箭頭接點 23"/>
          <p:cNvCxnSpPr>
            <a:endCxn id="7" idx="2"/>
          </p:cNvCxnSpPr>
          <p:nvPr/>
        </p:nvCxnSpPr>
        <p:spPr>
          <a:xfrm flipV="1">
            <a:off x="6951521" y="2763676"/>
            <a:ext cx="101599" cy="9350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75564" y="2117345"/>
            <a:ext cx="33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Commit</a:t>
            </a:r>
            <a:r>
              <a:rPr lang="en-US" altLang="zh-TW" dirty="0"/>
              <a:t> </a:t>
            </a:r>
            <a:r>
              <a:rPr lang="en-US" altLang="zh-TW" dirty="0" smtClean="0"/>
              <a:t>modify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so we need </a:t>
            </a:r>
            <a:r>
              <a:rPr lang="en-US" altLang="zh-TW" dirty="0" smtClean="0">
                <a:solidFill>
                  <a:srgbClr val="FF0000"/>
                </a:solidFill>
              </a:rPr>
              <a:t>restart</a:t>
            </a:r>
            <a:r>
              <a:rPr lang="en-US" altLang="zh-TW" dirty="0" smtClean="0"/>
              <a:t> the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</a:t>
            </a:r>
            <a:endParaRPr lang="zh-TW" altLang="en-US" dirty="0"/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17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的名稱</a:t>
            </a:r>
            <a:r>
              <a:rPr lang="en-US" altLang="zh-TW" dirty="0" smtClean="0"/>
              <a:t>(Label)</a:t>
            </a:r>
            <a:r>
              <a:rPr lang="zh-TW" altLang="en-US" dirty="0" smtClean="0"/>
              <a:t>以及設定文件中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只允許字母大小寫</a:t>
            </a:r>
            <a:r>
              <a:rPr lang="en-US" altLang="zh-TW" dirty="0" err="1" smtClean="0"/>
              <a:t>a~z</a:t>
            </a:r>
            <a:r>
              <a:rPr lang="en-US" altLang="zh-TW" dirty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0~9</a:t>
            </a:r>
            <a:r>
              <a:rPr lang="zh-TW" altLang="en-US" dirty="0" smtClean="0"/>
              <a:t>數字與</a:t>
            </a:r>
            <a:r>
              <a:rPr lang="en-US" altLang="zh-TW" dirty="0" smtClean="0"/>
              <a:t>”_”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”-”</a:t>
            </a:r>
            <a:r>
              <a:rPr lang="zh-TW" altLang="en-US" dirty="0" smtClean="0"/>
              <a:t>是不允許的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選項的值</a:t>
            </a:r>
            <a:r>
              <a:rPr lang="en-US" altLang="zh-TW" dirty="0" smtClean="0"/>
              <a:t>(value)</a:t>
            </a:r>
            <a:r>
              <a:rPr lang="zh-TW" altLang="en-US" dirty="0" smtClean="0"/>
              <a:t>可以允許任何字符但必須將引號括好 如</a:t>
            </a:r>
            <a:r>
              <a:rPr lang="en-US" altLang="zh-TW" dirty="0" smtClean="0"/>
              <a:t>:”value”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‘ value ’</a:t>
            </a:r>
          </a:p>
          <a:p>
            <a:pPr lvl="1"/>
            <a:r>
              <a:rPr lang="en-US" altLang="zh-TW" dirty="0" smtClean="0"/>
              <a:t>Section</a:t>
            </a:r>
            <a:r>
              <a:rPr lang="zh-TW" altLang="en-US" dirty="0" smtClean="0"/>
              <a:t>允許不含有名稱，但一定要標示其</a:t>
            </a:r>
            <a:r>
              <a:rPr lang="en-US" altLang="zh-TW" dirty="0" smtClean="0"/>
              <a:t>type</a:t>
            </a:r>
          </a:p>
          <a:p>
            <a:pPr lvl="2"/>
            <a:r>
              <a:rPr lang="en-US" altLang="zh-TW" dirty="0" smtClean="0"/>
              <a:t>EX: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'first'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First'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Second'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chemeClr val="tx1"/>
                </a:solidFill>
              </a:rPr>
              <a:t>config</a:t>
            </a:r>
            <a:r>
              <a:rPr lang="en-US" altLang="zh-TW" sz="2400" dirty="0">
                <a:solidFill>
                  <a:schemeClr val="tx1"/>
                </a:solidFill>
              </a:rPr>
              <a:t> bar 'third'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chemeClr val="tx1"/>
                </a:solidFill>
              </a:rPr>
              <a:t>	option name	'Mr. Third'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008581" y="4544290"/>
            <a:ext cx="3001819" cy="600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57818" y="401662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稱為匿名節點</a:t>
            </a:r>
          </a:p>
        </p:txBody>
      </p:sp>
    </p:spTree>
    <p:extLst>
      <p:ext uri="{BB962C8B-B14F-4D97-AF65-F5344CB8AC3E}">
        <p14:creationId xmlns:p14="http://schemas.microsoft.com/office/powerpoint/2010/main" val="604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Precautions </a:t>
            </a:r>
            <a:r>
              <a:rPr lang="en-US" altLang="zh-TW" dirty="0" smtClean="0"/>
              <a:t>for UCI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UCI</a:t>
            </a:r>
            <a:r>
              <a:rPr lang="zh-TW" altLang="en-US" dirty="0" smtClean="0"/>
              <a:t>語法的容錯</a:t>
            </a:r>
            <a:endParaRPr lang="en-US" altLang="zh-TW" dirty="0" smtClean="0"/>
          </a:p>
          <a:p>
            <a:r>
              <a:rPr lang="zh-TW" altLang="en-US" dirty="0" smtClean="0"/>
              <a:t>允許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 smtClean="0">
                <a:solidFill>
                  <a:schemeClr val="tx1"/>
                </a:solidFill>
              </a:rPr>
              <a:t>value</a:t>
            </a:r>
            <a:endParaRPr lang="en-US" altLang="zh-TW" b="0" dirty="0">
              <a:solidFill>
                <a:schemeClr val="tx1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   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"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</a:t>
            </a:r>
            <a:r>
              <a:rPr lang="en-US" altLang="zh-TW" b="0" dirty="0">
                <a:solidFill>
                  <a:srgbClr val="FF0000"/>
                </a:solidFill>
              </a:rPr>
              <a:t> "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  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   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</a:p>
          <a:p>
            <a:r>
              <a:rPr lang="zh-TW" altLang="en-US" dirty="0" smtClean="0"/>
              <a:t>不允許</a:t>
            </a:r>
            <a:endParaRPr lang="en-US" altLang="zh-TW" dirty="0" smtClean="0"/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</a:t>
            </a:r>
            <a:r>
              <a:rPr lang="en-US" altLang="zh-TW" b="0" dirty="0">
                <a:solidFill>
                  <a:srgbClr val="FF0000"/>
                </a:solidFill>
              </a:rPr>
              <a:t>'</a:t>
            </a:r>
            <a:r>
              <a:rPr lang="en-US" altLang="zh-TW" b="0" dirty="0">
                <a:solidFill>
                  <a:schemeClr val="tx1"/>
                </a:solidFill>
              </a:rPr>
              <a:t>example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</a:rPr>
              <a:t>"</a:t>
            </a:r>
            <a:r>
              <a:rPr lang="en-US" altLang="zh-TW" b="0" dirty="0">
                <a:solidFill>
                  <a:schemeClr val="tx1"/>
                </a:solidFill>
              </a:rPr>
              <a:t>value</a:t>
            </a:r>
            <a:r>
              <a:rPr lang="en-US" altLang="zh-TW" b="0" dirty="0" smtClean="0">
                <a:solidFill>
                  <a:srgbClr val="FF0000"/>
                </a:solidFill>
              </a:rPr>
              <a:t>'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0" indent="0" algn="ctr" latinLnBrk="1">
              <a:buNone/>
            </a:pPr>
            <a:r>
              <a:rPr lang="en-US" altLang="zh-TW" b="0" dirty="0">
                <a:solidFill>
                  <a:schemeClr val="tx1"/>
                </a:solidFill>
              </a:rPr>
              <a:t>option example some value with space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15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The UCI System</a:t>
            </a:r>
          </a:p>
          <a:p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UCI(Unified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Interface) </a:t>
            </a:r>
          </a:p>
          <a:p>
            <a:pPr lvl="1" algn="just"/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會將各個功能或者模組配置各個屬於其之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(configuration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此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模組的目的是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集中管理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中各個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而言，可以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視為系統中主要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使用者操作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介面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，用來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操作系統中最重要的設定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項目。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warlord0blog.files.wordpress.com/2021/06/openwrt.png?w=7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13" y="4922490"/>
            <a:ext cx="4499887" cy="15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How to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UCI </a:t>
            </a:r>
            <a:r>
              <a:rPr lang="en-US" altLang="zh-TW" dirty="0" err="1"/>
              <a:t>config</a:t>
            </a:r>
            <a:r>
              <a:rPr lang="en-US" altLang="zh-TW" dirty="0"/>
              <a:t>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functions.sh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rc.common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include)</a:t>
            </a:r>
            <a:r>
              <a:rPr lang="zh-TW" altLang="en-US" dirty="0" smtClean="0"/>
              <a:t>中</a:t>
            </a:r>
            <a:r>
              <a:rPr lang="zh-TW" altLang="en-US" dirty="0"/>
              <a:t>定義</a:t>
            </a:r>
            <a:r>
              <a:rPr lang="zh-TW" altLang="en-US" dirty="0" smtClean="0"/>
              <a:t>了在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中得到</a:t>
            </a:r>
            <a:r>
              <a:rPr lang="en-US" altLang="zh-TW" dirty="0" smtClean="0"/>
              <a:t>UCI</a:t>
            </a:r>
            <a:r>
              <a:rPr lang="zh-TW" altLang="en-US" dirty="0" smtClean="0"/>
              <a:t>設置資訊的</a:t>
            </a:r>
            <a:r>
              <a:rPr lang="en-US" altLang="zh-TW" dirty="0" smtClean="0"/>
              <a:t>API</a:t>
            </a:r>
            <a:endParaRPr lang="en-US" altLang="zh-CN" dirty="0" smtClean="0"/>
          </a:p>
          <a:p>
            <a:r>
              <a:rPr lang="en-US" altLang="zh-CN" dirty="0" err="1" smtClean="0"/>
              <a:t>config_load</a:t>
            </a:r>
            <a:r>
              <a:rPr lang="en-US" altLang="zh-CN" dirty="0" smtClean="0"/>
              <a:t> &lt;</a:t>
            </a:r>
            <a:r>
              <a:rPr lang="en-US" altLang="zh-CN" dirty="0" smtClean="0">
                <a:solidFill>
                  <a:srgbClr val="00FF00"/>
                </a:solidFill>
              </a:rPr>
              <a:t>daemons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載入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中的</a:t>
            </a:r>
            <a:r>
              <a:rPr lang="en-US" altLang="zh-CN" dirty="0">
                <a:solidFill>
                  <a:srgbClr val="00FF00"/>
                </a:solidFill>
              </a:rPr>
              <a:t>daemons</a:t>
            </a:r>
            <a:r>
              <a:rPr lang="zh-TW" altLang="en-US" dirty="0" smtClean="0"/>
              <a:t>設置</a:t>
            </a:r>
            <a:r>
              <a:rPr lang="zh-CN" altLang="en-US" dirty="0" smtClean="0"/>
              <a:t>文件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config_get</a:t>
            </a:r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en-US" altLang="zh-CN" dirty="0" smtClean="0"/>
              <a:t>&gt; &lt;</a:t>
            </a:r>
            <a:r>
              <a:rPr lang="en-US" altLang="zh-TW" dirty="0" smtClean="0">
                <a:solidFill>
                  <a:srgbClr val="7030A0"/>
                </a:solidFill>
              </a:rPr>
              <a:t>section</a:t>
            </a:r>
            <a:r>
              <a:rPr lang="en-US" altLang="zh-CN" dirty="0" smtClean="0"/>
              <a:t>&gt; &lt;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讀取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將其值設置到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variable</a:t>
            </a:r>
            <a:r>
              <a:rPr lang="zh-TW" altLang="en-US" dirty="0" smtClean="0"/>
              <a:t>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TW" dirty="0" err="1" smtClean="0"/>
              <a:t>config_set</a:t>
            </a:r>
            <a:r>
              <a:rPr lang="en-US" altLang="zh-CN" dirty="0" smtClean="0"/>
              <a:t> &lt;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section</a:t>
            </a:r>
            <a:r>
              <a:rPr lang="en-US" altLang="zh-TW" dirty="0"/>
              <a:t> </a:t>
            </a:r>
            <a:r>
              <a:rPr lang="en-US" altLang="zh-CN" dirty="0" smtClean="0"/>
              <a:t>&gt; 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option</a:t>
            </a:r>
            <a:r>
              <a:rPr lang="en-US" altLang="zh-CN" dirty="0" smtClean="0"/>
              <a:t>&gt; </a:t>
            </a:r>
            <a:r>
              <a:rPr lang="en-US" altLang="zh-CN" dirty="0"/>
              <a:t>&lt;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value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>
                <a:solidFill>
                  <a:srgbClr val="C00000"/>
                </a:solidFill>
              </a:rPr>
              <a:t>value</a:t>
            </a:r>
            <a:r>
              <a:rPr lang="zh-TW" altLang="en-US" dirty="0" smtClean="0"/>
              <a:t>設置到某一個</a:t>
            </a:r>
            <a:r>
              <a:rPr lang="en-US" altLang="zh-TW" dirty="0">
                <a:solidFill>
                  <a:srgbClr val="00B0F0"/>
                </a:solidFill>
              </a:rPr>
              <a:t>option</a:t>
            </a:r>
            <a:r>
              <a:rPr lang="zh-TW" altLang="en-US" dirty="0" smtClean="0"/>
              <a:t>之中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只修改</a:t>
            </a:r>
            <a:r>
              <a:rPr lang="zh-TW" altLang="en-US" dirty="0"/>
              <a:t>在</a:t>
            </a:r>
            <a:r>
              <a:rPr lang="en-US" altLang="zh-TW" dirty="0" smtClean="0"/>
              <a:t>Shell </a:t>
            </a:r>
            <a:r>
              <a:rPr lang="en-US" altLang="zh-TW" dirty="0" err="1" smtClean="0"/>
              <a:t>evn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1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Script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48167"/>
              </p:ext>
            </p:extLst>
          </p:nvPr>
        </p:nvGraphicFramePr>
        <p:xfrm>
          <a:off x="2844078" y="2907270"/>
          <a:ext cx="29829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封裝程式殼層物件" showAsIcon="1" r:id="rId3" imgW="2983680" imgH="1539000" progId="Package">
                  <p:embed/>
                </p:oleObj>
              </mc:Choice>
              <mc:Fallback>
                <p:oleObj name="封裝程式殼層物件" showAsIcon="1" r:id="rId3" imgW="298368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4078" y="2907270"/>
                        <a:ext cx="2982912" cy="153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0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75445" y="1078217"/>
            <a:ext cx="8839200" cy="5491638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networkex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&lt;command&gt;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&lt;IP&gt;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Command: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start  stop ….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欲修改的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 address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network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interface &amp;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protocal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Modify	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address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Show modified part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Confirm whether to modify</a:t>
            </a:r>
            <a:endParaRPr lang="en-US" altLang="zh-TW" b="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b="3521"/>
          <a:stretch/>
        </p:blipFill>
        <p:spPr>
          <a:xfrm>
            <a:off x="0" y="804863"/>
            <a:ext cx="7444828" cy="5971322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22414" y="4463281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network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190" y="5348805"/>
            <a:ext cx="2577394" cy="243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041584" y="4706754"/>
            <a:ext cx="683393" cy="642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662898" y="5584327"/>
            <a:ext cx="3173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 </a:t>
            </a:r>
            <a:r>
              <a:rPr lang="en-US" altLang="zh-TW" b="1" dirty="0" smtClean="0">
                <a:solidFill>
                  <a:srgbClr val="7030A0"/>
                </a:solidFill>
              </a:rPr>
              <a:t>network interface</a:t>
            </a: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執行</a:t>
            </a:r>
            <a:r>
              <a:rPr lang="en-US" altLang="zh-TW" b="1" dirty="0" err="1" smtClean="0">
                <a:solidFill>
                  <a:srgbClr val="7030A0"/>
                </a:solidFill>
              </a:rPr>
              <a:t>start_echo_config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190" y="6261784"/>
            <a:ext cx="5330218" cy="27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endCxn id="15" idx="1"/>
          </p:cNvCxnSpPr>
          <p:nvPr/>
        </p:nvCxnSpPr>
        <p:spPr>
          <a:xfrm flipV="1">
            <a:off x="4747410" y="5907493"/>
            <a:ext cx="915488" cy="362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817061" y="910207"/>
            <a:ext cx="5097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設置執行環境 必須要有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rc.common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endParaRPr lang="en-US" altLang="zh-TW" b="1" dirty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STAR</a:t>
            </a:r>
            <a:r>
              <a:rPr lang="zh-TW" altLang="en-US" b="1" dirty="0" smtClean="0">
                <a:solidFill>
                  <a:srgbClr val="7030A0"/>
                </a:solidFill>
              </a:rPr>
              <a:t>與</a:t>
            </a:r>
            <a:r>
              <a:rPr lang="en-US" altLang="zh-TW" b="1" dirty="0" smtClean="0">
                <a:solidFill>
                  <a:srgbClr val="7030A0"/>
                </a:solidFill>
              </a:rPr>
              <a:t>STOP</a:t>
            </a:r>
            <a:r>
              <a:rPr lang="zh-TW" altLang="en-US" b="1" dirty="0" smtClean="0">
                <a:solidFill>
                  <a:srgbClr val="7030A0"/>
                </a:solidFill>
              </a:rPr>
              <a:t>為</a:t>
            </a:r>
            <a:r>
              <a:rPr lang="en-US" altLang="zh-TW" b="1" dirty="0" smtClean="0">
                <a:solidFill>
                  <a:srgbClr val="7030A0"/>
                </a:solidFill>
              </a:rPr>
              <a:t>LINK</a:t>
            </a:r>
            <a:r>
              <a:rPr lang="zh-TW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daemon</a:t>
            </a:r>
            <a:r>
              <a:rPr lang="zh-TW" altLang="en-US" b="1" dirty="0" smtClean="0">
                <a:solidFill>
                  <a:srgbClr val="7030A0"/>
                </a:solidFill>
              </a:rPr>
              <a:t>在</a:t>
            </a:r>
            <a:r>
              <a:rPr lang="en-US" altLang="zh-TW" b="1" dirty="0" err="1" smtClean="0">
                <a:solidFill>
                  <a:srgbClr val="7030A0"/>
                </a:solidFill>
              </a:rPr>
              <a:t>rc.d</a:t>
            </a:r>
            <a:r>
              <a:rPr lang="zh-TW" altLang="en-US" b="1" dirty="0" smtClean="0">
                <a:solidFill>
                  <a:srgbClr val="7030A0"/>
                </a:solidFill>
              </a:rPr>
              <a:t>的啟動順序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804862"/>
            <a:ext cx="3041584" cy="942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129299" y="1104484"/>
            <a:ext cx="593115" cy="307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" y="834882"/>
            <a:ext cx="7517361" cy="5670238"/>
          </a:xfrm>
          <a:prstGeom prst="rect">
            <a:avLst/>
          </a:prstGeom>
        </p:spPr>
      </p:pic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33956" y="1164657"/>
            <a:ext cx="304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proto,ipaddr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734" y="904775"/>
            <a:ext cx="3703498" cy="25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0" idx="3"/>
            <a:endCxn id="9" idx="1"/>
          </p:cNvCxnSpPr>
          <p:nvPr/>
        </p:nvCxnSpPr>
        <p:spPr>
          <a:xfrm>
            <a:off x="3898232" y="1034716"/>
            <a:ext cx="1035724" cy="314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4732" y="1554845"/>
            <a:ext cx="3947373" cy="295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2" idx="3"/>
            <a:endCxn id="9" idx="1"/>
          </p:cNvCxnSpPr>
          <p:nvPr/>
        </p:nvCxnSpPr>
        <p:spPr>
          <a:xfrm flipV="1">
            <a:off x="4142105" y="1349323"/>
            <a:ext cx="791851" cy="353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5501" y="2256004"/>
            <a:ext cx="5188019" cy="31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728654" y="1825950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</a:rPr>
              <a:t>S</a:t>
            </a:r>
            <a:r>
              <a:rPr lang="en-US" altLang="zh-TW" b="1" dirty="0" smtClean="0">
                <a:solidFill>
                  <a:srgbClr val="7030A0"/>
                </a:solidFill>
              </a:rPr>
              <a:t>et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lan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ipaddr</a:t>
            </a:r>
            <a:r>
              <a:rPr lang="en-US" altLang="zh-TW" b="1" dirty="0" smtClean="0">
                <a:solidFill>
                  <a:srgbClr val="7030A0"/>
                </a:solidFill>
              </a:rPr>
              <a:t> value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5318937" y="2065610"/>
            <a:ext cx="475471" cy="331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0918" y="3444623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437840" y="3278063"/>
            <a:ext cx="23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查看變更了那些設定</a:t>
            </a:r>
          </a:p>
        </p:txBody>
      </p:sp>
      <p:cxnSp>
        <p:nvCxnSpPr>
          <p:cNvPr id="24" name="直線單箭頭接點 23"/>
          <p:cNvCxnSpPr>
            <a:endCxn id="23" idx="1"/>
          </p:cNvCxnSpPr>
          <p:nvPr/>
        </p:nvCxnSpPr>
        <p:spPr>
          <a:xfrm flipV="1">
            <a:off x="2662364" y="346272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82215" y="4823210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368626" y="4680093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network</a:t>
            </a:r>
            <a:r>
              <a:rPr lang="zh-TW" altLang="en-US" b="1" dirty="0" smtClean="0">
                <a:solidFill>
                  <a:srgbClr val="7030A0"/>
                </a:solidFill>
              </a:rPr>
              <a:t>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28" name="直線單箭頭接點 27"/>
          <p:cNvCxnSpPr>
            <a:endCxn id="27" idx="1"/>
          </p:cNvCxnSpPr>
          <p:nvPr/>
        </p:nvCxnSpPr>
        <p:spPr>
          <a:xfrm flipV="1">
            <a:off x="3593150" y="4864759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157613" y="5746275"/>
            <a:ext cx="2516029" cy="30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444024" y="5603158"/>
            <a:ext cx="27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取消</a:t>
            </a:r>
            <a:r>
              <a:rPr lang="en-US" altLang="zh-TW" b="1" dirty="0" smtClean="0">
                <a:solidFill>
                  <a:srgbClr val="7030A0"/>
                </a:solidFill>
              </a:rPr>
              <a:t> network</a:t>
            </a:r>
            <a:r>
              <a:rPr lang="zh-TW" altLang="en-US" b="1" dirty="0" smtClean="0">
                <a:solidFill>
                  <a:srgbClr val="7030A0"/>
                </a:solidFill>
              </a:rPr>
              <a:t>修改的設定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38" name="直線單箭頭接點 37"/>
          <p:cNvCxnSpPr>
            <a:endCxn id="37" idx="1"/>
          </p:cNvCxnSpPr>
          <p:nvPr/>
        </p:nvCxnSpPr>
        <p:spPr>
          <a:xfrm flipV="1">
            <a:off x="3668548" y="5787824"/>
            <a:ext cx="775476" cy="129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UCI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Cmd</a:t>
            </a:r>
            <a:r>
              <a:rPr lang="en-US" altLang="zh-TW" sz="3200" dirty="0" smtClean="0"/>
              <a:t> Example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8" y="1323516"/>
            <a:ext cx="8121753" cy="45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739932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0688"/>
              </p:ext>
            </p:extLst>
          </p:nvPr>
        </p:nvGraphicFramePr>
        <p:xfrm>
          <a:off x="264695" y="1295966"/>
          <a:ext cx="8774940" cy="55620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0159">
                  <a:extLst>
                    <a:ext uri="{9D8B030D-6E8A-4147-A177-3AD203B41FA5}">
                      <a16:colId xmlns:a16="http://schemas.microsoft.com/office/drawing/2014/main" val="1620419953"/>
                    </a:ext>
                  </a:extLst>
                </a:gridCol>
                <a:gridCol w="4171837">
                  <a:extLst>
                    <a:ext uri="{9D8B030D-6E8A-4147-A177-3AD203B41FA5}">
                      <a16:colId xmlns:a16="http://schemas.microsoft.com/office/drawing/2014/main" val="2737694349"/>
                    </a:ext>
                  </a:extLst>
                </a:gridCol>
                <a:gridCol w="3072944">
                  <a:extLst>
                    <a:ext uri="{9D8B030D-6E8A-4147-A177-3AD203B41FA5}">
                      <a16:colId xmlns:a16="http://schemas.microsoft.com/office/drawing/2014/main" val="3812216192"/>
                    </a:ext>
                  </a:extLst>
                </a:gridCol>
              </a:tblGrid>
              <a:tr h="621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結構體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對應函式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5880"/>
                  </a:ext>
                </a:extLst>
              </a:tr>
              <a:tr h="130355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上下文，用於存儲配置路徑、配置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package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等，使用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前必須分配一個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ctx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uci_alloc_context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uci_free_context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9622599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對應一個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，如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network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wireless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uci_lookup_package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79378024"/>
                  </a:ext>
                </a:extLst>
              </a:tr>
              <a:tr h="597968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對應配置的一個節點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(section)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uci_lookup_section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0988307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uci_option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對應某個選項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(option)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uci_lookup_option_string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fontAlgn="t"/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uci_lookup_option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8054761"/>
                  </a:ext>
                </a:extLst>
              </a:tr>
              <a:tr h="1002734"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uci_ptr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修改與新增</a:t>
                      </a: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effectLst/>
                        </a:rPr>
                        <a:t>UCI </a:t>
                      </a:r>
                      <a:r>
                        <a:rPr lang="en-US" altLang="zh-TW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config</a:t>
                      </a:r>
                      <a:r>
                        <a:rPr lang="zh-TW" alt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時所使用的結構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uci_set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uci_commit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fontAlgn="t"/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uci_unload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107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16167"/>
              </p:ext>
            </p:extLst>
          </p:nvPr>
        </p:nvGraphicFramePr>
        <p:xfrm>
          <a:off x="371702" y="2078181"/>
          <a:ext cx="836049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uci_alloc_context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alloc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uci_free_context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Release </a:t>
                      </a:r>
                      <a:r>
                        <a:rPr lang="zh-TW" altLang="en-US" sz="2400" smtClean="0"/>
                        <a:t> </a:t>
                      </a:r>
                      <a:r>
                        <a:rPr lang="en-US" altLang="zh-TW" sz="2400" smtClean="0"/>
                        <a:t>uci context 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uci_unload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Unload </a:t>
                      </a:r>
                      <a:r>
                        <a:rPr lang="en-US" altLang="zh-TW" sz="2400" dirty="0" err="1" smtClean="0"/>
                        <a:t>uci</a:t>
                      </a:r>
                      <a:r>
                        <a:rPr lang="en-US" altLang="zh-TW" sz="2400" dirty="0" smtClean="0"/>
                        <a:t>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 smtClean="0"/>
                        <a:t>uci_lookup_ptr</a:t>
                      </a:r>
                      <a:endParaRPr lang="zh-TW" altLang="en-US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Search configuration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/>
              <a:t>C </a:t>
            </a:r>
            <a:r>
              <a:rPr lang="en-US" altLang="zh-TW" dirty="0" smtClean="0"/>
              <a:t>API 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668574" y="906187"/>
            <a:ext cx="8170626" cy="5295331"/>
          </a:xfrm>
        </p:spPr>
        <p:txBody>
          <a:bodyPr/>
          <a:lstStyle/>
          <a:p>
            <a:r>
              <a:rPr lang="en-US" altLang="zh-TW" dirty="0" err="1" smtClean="0"/>
              <a:t>uci.h</a:t>
            </a:r>
            <a:r>
              <a:rPr lang="zh-TW" altLang="en-US" dirty="0" smtClean="0"/>
              <a:t>中定義了在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語言中使用</a:t>
            </a:r>
            <a:r>
              <a:rPr lang="en-US" altLang="zh-TW" dirty="0" smtClean="0"/>
              <a:t>UCI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0" dirty="0"/>
              <a:t>#include &lt;</a:t>
            </a:r>
            <a:r>
              <a:rPr lang="en-US" altLang="zh-TW" b="0" dirty="0" err="1"/>
              <a:t>uci.h</a:t>
            </a:r>
            <a:r>
              <a:rPr lang="en-US" altLang="zh-TW" b="0" dirty="0" smtClean="0"/>
              <a:t>&gt;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71226"/>
              </p:ext>
            </p:extLst>
          </p:nvPr>
        </p:nvGraphicFramePr>
        <p:xfrm>
          <a:off x="573642" y="2286934"/>
          <a:ext cx="8360490" cy="3749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245">
                  <a:extLst>
                    <a:ext uri="{9D8B030D-6E8A-4147-A177-3AD203B41FA5}">
                      <a16:colId xmlns:a16="http://schemas.microsoft.com/office/drawing/2014/main" val="1877929681"/>
                    </a:ext>
                  </a:extLst>
                </a:gridCol>
                <a:gridCol w="4180245">
                  <a:extLst>
                    <a:ext uri="{9D8B030D-6E8A-4147-A177-3AD203B41FA5}">
                      <a16:colId xmlns:a16="http://schemas.microsoft.com/office/drawing/2014/main" val="2855729599"/>
                    </a:ext>
                  </a:extLst>
                </a:gridCol>
              </a:tblGrid>
              <a:tr h="4350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API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90971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uci_set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Set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27193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uci_delete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Delete </a:t>
                      </a:r>
                      <a:r>
                        <a:rPr lang="en-US" altLang="zh-TW" sz="2400" dirty="0" err="1" smtClean="0"/>
                        <a:t>config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907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uci_save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smtClean="0"/>
                        <a:t>Load uci config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16488"/>
                  </a:ext>
                </a:extLst>
              </a:tr>
              <a:tr h="7830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uci_commit</a:t>
                      </a:r>
                      <a:endParaRPr lang="en-US" altLang="zh-TW" sz="2400" dirty="0" smtClean="0"/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altLang="zh-TW" sz="2400" dirty="0" smtClean="0"/>
                        <a:t>commit package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4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2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6879" y="2553327"/>
            <a:ext cx="7704856" cy="707886"/>
          </a:xfrm>
        </p:spPr>
        <p:txBody>
          <a:bodyPr/>
          <a:lstStyle/>
          <a:p>
            <a:pPr algn="ctr"/>
            <a:r>
              <a:rPr lang="en-US" altLang="zh-TW" dirty="0" smtClean="0"/>
              <a:t>Example UCI C API</a:t>
            </a:r>
            <a:endParaRPr lang="zh-TW" altLang="en-US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0" y="6240793"/>
            <a:ext cx="8170626" cy="554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n"/>
              <a:defRPr sz="2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l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Ø"/>
              <a:defRPr sz="20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1" kern="1200">
                <a:solidFill>
                  <a:srgbClr val="9D00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 parameter 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 :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blog.csdn.net/dxt1107/article/details/115742249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85758"/>
              </p:ext>
            </p:extLst>
          </p:nvPr>
        </p:nvGraphicFramePr>
        <p:xfrm>
          <a:off x="3657600" y="3824144"/>
          <a:ext cx="1560945" cy="10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封裝程式殼層物件" showAsIcon="1" r:id="rId4" imgW="2237760" imgH="1539000" progId="Package">
                  <p:embed/>
                </p:oleObj>
              </mc:Choice>
              <mc:Fallback>
                <p:oleObj name="封裝程式殼層物件" showAsIcon="1" r:id="rId4" imgW="2237760" imgH="153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7600" y="3824144"/>
                        <a:ext cx="1560945" cy="10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sz="3200" dirty="0" smtClean="0"/>
              <a:t>Basic Rule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的設定值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configuration)</a:t>
            </a:r>
          </a:p>
          <a:p>
            <a:pPr lvl="1"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OpenWrt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中主要的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依照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被切割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成好幾個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獨立的檔案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設定檔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，存放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在系統的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etc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config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之中。</a:t>
            </a:r>
            <a:endParaRPr lang="en-US" altLang="zh-TW" sz="28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使用者可以透過文字編輯器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(vi…)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指令、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Web GUI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修改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UCI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1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r="15067" b="634"/>
          <a:stretch/>
        </p:blipFill>
        <p:spPr>
          <a:xfrm>
            <a:off x="-15435" y="1403003"/>
            <a:ext cx="9134764" cy="4089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 dirty="0" smtClean="0"/>
              <a:t>C 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2428761"/>
            <a:ext cx="5240055" cy="22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2103744"/>
            <a:ext cx="2553854" cy="274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3"/>
          </p:cNvCxnSpPr>
          <p:nvPr/>
        </p:nvCxnSpPr>
        <p:spPr>
          <a:xfrm flipV="1">
            <a:off x="2553854" y="2036521"/>
            <a:ext cx="1459344" cy="204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863838" y="1703110"/>
            <a:ext cx="13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Include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85345" y="1769431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zh-TW" altLang="en-US" b="1" dirty="0" smtClean="0">
                <a:solidFill>
                  <a:srgbClr val="7030A0"/>
                </a:solidFill>
              </a:rPr>
              <a:t>內容存放之變數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5255490" y="1954097"/>
            <a:ext cx="1029855" cy="442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76473" y="3334419"/>
            <a:ext cx="255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7030A0"/>
                </a:solidFill>
              </a:rPr>
              <a:t>a</a:t>
            </a:r>
            <a:r>
              <a:rPr lang="en-US" altLang="zh-TW" b="1" dirty="0" err="1" smtClean="0">
                <a:solidFill>
                  <a:srgbClr val="7030A0"/>
                </a:solidFill>
              </a:rPr>
              <a:t>lloc</a:t>
            </a:r>
            <a:r>
              <a:rPr lang="en-US" altLang="zh-TW" b="1" dirty="0" smtClean="0">
                <a:solidFill>
                  <a:srgbClr val="7030A0"/>
                </a:solidFill>
              </a:rPr>
              <a:t> 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context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188" y="4411762"/>
            <a:ext cx="6412285" cy="28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846618" y="5030401"/>
            <a:ext cx="628073" cy="770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93162" y="5615771"/>
            <a:ext cx="277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Load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uci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config</a:t>
            </a:r>
            <a:r>
              <a:rPr lang="en-US" altLang="zh-TW" b="1" dirty="0" smtClean="0">
                <a:solidFill>
                  <a:srgbClr val="7030A0"/>
                </a:solidFill>
              </a:rPr>
              <a:t>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wirless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189" y="3962767"/>
            <a:ext cx="5240055" cy="46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523345" y="2106498"/>
            <a:ext cx="914400" cy="18562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188" y="4735532"/>
            <a:ext cx="6412285" cy="271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6056744" y="3776878"/>
            <a:ext cx="872836" cy="615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6" y="1142058"/>
            <a:ext cx="9145276" cy="52204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C </a:t>
            </a:r>
            <a:r>
              <a:rPr lang="en-US" altLang="zh-TW" dirty="0" smtClean="0"/>
              <a:t>-get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18327" y="4193309"/>
            <a:ext cx="6902676" cy="341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451927" y="3094183"/>
            <a:ext cx="1865746" cy="10991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8310" y="2447852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Get </a:t>
            </a:r>
            <a:r>
              <a:rPr lang="zh-TW" altLang="en-US" b="1" dirty="0" smtClean="0">
                <a:solidFill>
                  <a:srgbClr val="7030A0"/>
                </a:solidFill>
              </a:rPr>
              <a:t>遍歷到的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  <a:r>
              <a:rPr lang="zh-TW" altLang="en-US" b="1" dirty="0" smtClean="0">
                <a:solidFill>
                  <a:srgbClr val="7030A0"/>
                </a:solidFill>
              </a:rPr>
              <a:t>中之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SSID</a:t>
            </a:r>
            <a:r>
              <a:rPr lang="zh-TW" altLang="en-US" b="1" dirty="0" smtClean="0">
                <a:solidFill>
                  <a:srgbClr val="7030A0"/>
                </a:solidFill>
              </a:rPr>
              <a:t>的值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218" y="2687439"/>
            <a:ext cx="5398655" cy="31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662218" y="1491545"/>
            <a:ext cx="1463964" cy="1176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058343" y="1074994"/>
            <a:ext cx="35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遍歷</a:t>
            </a:r>
            <a:r>
              <a:rPr lang="en-US" altLang="zh-TW" b="1" dirty="0" smtClean="0">
                <a:solidFill>
                  <a:srgbClr val="7030A0"/>
                </a:solidFill>
              </a:rPr>
              <a:t>package </a:t>
            </a:r>
            <a:r>
              <a:rPr lang="zh-TW" altLang="en-US" b="1" dirty="0" smtClean="0">
                <a:solidFill>
                  <a:srgbClr val="7030A0"/>
                </a:solidFill>
              </a:rPr>
              <a:t>中的所有</a:t>
            </a:r>
            <a:r>
              <a:rPr lang="en-US" altLang="zh-TW" b="1" dirty="0" smtClean="0">
                <a:solidFill>
                  <a:srgbClr val="7030A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8065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7" y="1379049"/>
            <a:ext cx="8249801" cy="34294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Example UCI </a:t>
            </a:r>
            <a:r>
              <a:rPr lang="en-US" altLang="zh-TW"/>
              <a:t>C </a:t>
            </a:r>
            <a:r>
              <a:rPr lang="en-US" altLang="zh-TW" smtClean="0"/>
              <a:t>API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8545" y="3200812"/>
            <a:ext cx="6005947" cy="76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530436" y="2946922"/>
            <a:ext cx="988291" cy="247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518727" y="2724457"/>
            <a:ext cx="320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設定、新增、刪除值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cxnSp>
        <p:nvCxnSpPr>
          <p:cNvPr id="18" name="直線單箭頭接點 17"/>
          <p:cNvCxnSpPr>
            <a:stCxn id="20" idx="3"/>
            <a:endCxn id="19" idx="1"/>
          </p:cNvCxnSpPr>
          <p:nvPr/>
        </p:nvCxnSpPr>
        <p:spPr>
          <a:xfrm flipV="1">
            <a:off x="3680690" y="2345470"/>
            <a:ext cx="879764" cy="100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60454" y="2160804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7030A0"/>
                </a:solidFill>
              </a:rPr>
              <a:t>用於存放新增或修改的內容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545" y="1690254"/>
            <a:ext cx="3542145" cy="151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38544" y="3969018"/>
            <a:ext cx="6640947" cy="81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4530436" y="4791054"/>
            <a:ext cx="808182" cy="396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338618" y="4965011"/>
            <a:ext cx="320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Commit </a:t>
            </a:r>
            <a:r>
              <a:rPr lang="zh-TW" altLang="en-US" b="1" dirty="0" smtClean="0">
                <a:solidFill>
                  <a:srgbClr val="7030A0"/>
                </a:solidFill>
              </a:rPr>
              <a:t>修改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r>
              <a:rPr lang="zh-TW" altLang="en-US" b="1" dirty="0" smtClean="0">
                <a:solidFill>
                  <a:srgbClr val="7030A0"/>
                </a:solidFill>
              </a:rPr>
              <a:t>並且</a:t>
            </a:r>
            <a:r>
              <a:rPr lang="en-US" altLang="zh-TW" b="1" dirty="0" smtClean="0">
                <a:solidFill>
                  <a:srgbClr val="7030A0"/>
                </a:solidFill>
              </a:rPr>
              <a:t>release resource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1000" dirty="0">
                <a:hlinkClick r:id="rId2"/>
              </a:rPr>
              <a:t>https://openwrt.org/docs/techref/initscripts</a:t>
            </a:r>
            <a:endParaRPr lang="en-US" altLang="zh-TW" sz="1000" dirty="0"/>
          </a:p>
          <a:p>
            <a:r>
              <a:rPr lang="en-US" altLang="zh-TW" sz="1000" dirty="0">
                <a:hlinkClick r:id="rId3"/>
              </a:rPr>
              <a:t>https://</a:t>
            </a:r>
            <a:r>
              <a:rPr lang="en-US" altLang="zh-TW" sz="1000" dirty="0" smtClean="0">
                <a:hlinkClick r:id="rId3"/>
              </a:rPr>
              <a:t>openwrt.org/docs/guide-developer/config-scripting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4"/>
              </a:rPr>
              <a:t>https</a:t>
            </a:r>
            <a:r>
              <a:rPr lang="en-US" altLang="zh-TW" sz="1000" dirty="0">
                <a:hlinkClick r:id="rId4"/>
              </a:rPr>
              <a:t>://</a:t>
            </a:r>
            <a:r>
              <a:rPr lang="en-US" altLang="zh-TW" sz="1000" dirty="0" smtClean="0">
                <a:hlinkClick r:id="rId4"/>
              </a:rPr>
              <a:t>blog.csdn.net/yudelian/article/details/88094180</a:t>
            </a:r>
            <a:endParaRPr lang="en-US" altLang="zh-TW" sz="1000" dirty="0" smtClean="0"/>
          </a:p>
          <a:p>
            <a:r>
              <a:rPr lang="en-US" altLang="zh-TW" sz="1000" dirty="0">
                <a:hlinkClick r:id="rId5"/>
              </a:rPr>
              <a:t>https://blog.csdn.net/dxt1107/article/details/115742249</a:t>
            </a:r>
            <a:endParaRPr lang="en-US" altLang="zh-TW" sz="1000" dirty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7"/>
              </a:rPr>
              <a:t>https://blog.csdn.net/wsclinux/article/details/47989493</a:t>
            </a:r>
            <a:endParaRPr lang="en-US" altLang="zh-TW" sz="1000" dirty="0" smtClean="0"/>
          </a:p>
          <a:p>
            <a:r>
              <a:rPr lang="en-US" altLang="zh-TW" sz="1000" dirty="0">
                <a:hlinkClick r:id="rId8"/>
              </a:rPr>
              <a:t>https://blog.csdn.net/qq_41453285/article/details/102527800</a:t>
            </a:r>
            <a:endParaRPr lang="en-US" altLang="zh-TW" sz="1000" dirty="0"/>
          </a:p>
          <a:p>
            <a:r>
              <a:rPr lang="en-US" altLang="zh-TW" sz="1000" dirty="0">
                <a:hlinkClick r:id="rId9"/>
              </a:rPr>
              <a:t>https://</a:t>
            </a:r>
            <a:r>
              <a:rPr lang="en-US" altLang="zh-TW" sz="1000" dirty="0" smtClean="0">
                <a:hlinkClick r:id="rId9"/>
              </a:rPr>
              <a:t>blog.csdn.net/qq_41453285/article/details/102545618</a:t>
            </a:r>
            <a:endParaRPr lang="en-US" altLang="zh-TW" sz="1000" dirty="0" smtClean="0"/>
          </a:p>
          <a:p>
            <a:r>
              <a:rPr lang="en-US" altLang="zh-TW" sz="1000" dirty="0">
                <a:hlinkClick r:id="rId10"/>
              </a:rPr>
              <a:t>https://</a:t>
            </a:r>
            <a:r>
              <a:rPr lang="en-US" altLang="zh-TW" sz="1000" dirty="0" smtClean="0">
                <a:hlinkClick r:id="rId10"/>
              </a:rPr>
              <a:t>blog.csdn.net/flexman09/article/details/52033837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1"/>
              </a:rPr>
              <a:t>https://</a:t>
            </a:r>
            <a:r>
              <a:rPr lang="en-US" altLang="zh-TW" sz="1000" dirty="0" smtClean="0">
                <a:hlinkClick r:id="rId11"/>
              </a:rPr>
              <a:t>blog.csdn.net/flexman09/article/details/51546257</a:t>
            </a:r>
            <a:endParaRPr lang="en-US" altLang="zh-TW" sz="1000" dirty="0" smtClean="0"/>
          </a:p>
          <a:p>
            <a:r>
              <a:rPr lang="en-US" altLang="zh-TW" sz="1000" dirty="0">
                <a:hlinkClick r:id="rId6"/>
              </a:rPr>
              <a:t>https://</a:t>
            </a:r>
            <a:r>
              <a:rPr lang="en-US" altLang="zh-TW" sz="1000" dirty="0" smtClean="0">
                <a:hlinkClick r:id="rId6"/>
              </a:rPr>
              <a:t>blog.csdn.net/fjlhlonng/article/details/120199692</a:t>
            </a:r>
            <a:endParaRPr lang="en-US" altLang="zh-TW" sz="1000" dirty="0" smtClean="0"/>
          </a:p>
          <a:p>
            <a:r>
              <a:rPr lang="en-US" altLang="zh-TW" sz="1000" dirty="0">
                <a:hlinkClick r:id="rId12"/>
              </a:rPr>
              <a:t>https://</a:t>
            </a:r>
            <a:r>
              <a:rPr lang="en-US" altLang="zh-TW" sz="1000" dirty="0" smtClean="0">
                <a:hlinkClick r:id="rId12"/>
              </a:rPr>
              <a:t>blog.chaofan.io/archives/openwrt-develop-uci-configuration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https://www.itread01.com/content/1550403572.html</a:t>
            </a:r>
            <a:endParaRPr lang="en-US" altLang="zh-TW" sz="1000" dirty="0"/>
          </a:p>
          <a:p>
            <a:r>
              <a:rPr lang="en-US" altLang="zh-TW" sz="1000" dirty="0">
                <a:hlinkClick r:id="rId14"/>
              </a:rPr>
              <a:t>https://</a:t>
            </a:r>
            <a:r>
              <a:rPr lang="en-US" altLang="zh-TW" sz="1000" dirty="0" smtClean="0">
                <a:hlinkClick r:id="rId14"/>
              </a:rPr>
              <a:t>www.daimajiaoliu.com/daima/4870d340d100408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5"/>
              </a:rPr>
              <a:t>https</a:t>
            </a:r>
            <a:r>
              <a:rPr lang="en-US" altLang="zh-TW" sz="1000" dirty="0">
                <a:hlinkClick r:id="rId15"/>
              </a:rPr>
              <a:t>://</a:t>
            </a:r>
            <a:r>
              <a:rPr lang="en-US" altLang="zh-TW" sz="1000" dirty="0" smtClean="0">
                <a:hlinkClick r:id="rId15"/>
              </a:rPr>
              <a:t>www.cirmall.com/bbs/thread-96662-1-1.html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6"/>
              </a:rPr>
              <a:t>https</a:t>
            </a:r>
            <a:r>
              <a:rPr lang="en-US" altLang="zh-TW" sz="1000" dirty="0">
                <a:hlinkClick r:id="rId16"/>
              </a:rPr>
              <a:t>://</a:t>
            </a:r>
            <a:r>
              <a:rPr lang="en-US" altLang="zh-TW" sz="1000" dirty="0" smtClean="0">
                <a:hlinkClick r:id="rId16"/>
              </a:rPr>
              <a:t>www.its203.com/article/qq_19004627/79626269</a:t>
            </a:r>
            <a:endParaRPr lang="en-US" altLang="zh-TW" sz="1000" dirty="0" smtClean="0"/>
          </a:p>
          <a:p>
            <a:r>
              <a:rPr lang="en-US" altLang="zh-TW" sz="1000" dirty="0">
                <a:hlinkClick r:id="rId17"/>
              </a:rPr>
              <a:t>https://</a:t>
            </a:r>
            <a:r>
              <a:rPr lang="en-US" altLang="zh-TW" sz="1000" dirty="0" smtClean="0">
                <a:hlinkClick r:id="rId17"/>
              </a:rPr>
              <a:t>www.cxybb.com/article/flexman09/52033837</a:t>
            </a:r>
            <a:endParaRPr lang="en-US" altLang="zh-TW" sz="1000" dirty="0" smtClean="0"/>
          </a:p>
          <a:p>
            <a:r>
              <a:rPr lang="en-US" altLang="zh-TW" sz="1000" dirty="0">
                <a:hlinkClick r:id="rId18"/>
              </a:rPr>
              <a:t>https://</a:t>
            </a:r>
            <a:r>
              <a:rPr lang="en-US" altLang="zh-TW" sz="1000" dirty="0" smtClean="0">
                <a:hlinkClick r:id="rId18"/>
              </a:rPr>
              <a:t>oldwiki.archive.openwrt.org/zh-tw/doc/uci</a:t>
            </a:r>
            <a:endParaRPr lang="en-US" altLang="zh-TW" sz="1000" dirty="0" smtClean="0"/>
          </a:p>
          <a:p>
            <a:r>
              <a:rPr lang="en-US" altLang="zh-TW" sz="1000" dirty="0" smtClean="0">
                <a:hlinkClick r:id="rId19"/>
              </a:rPr>
              <a:t>https</a:t>
            </a:r>
            <a:r>
              <a:rPr lang="en-US" altLang="zh-TW" sz="1000" dirty="0">
                <a:hlinkClick r:id="rId19"/>
              </a:rPr>
              <a:t>://</a:t>
            </a:r>
            <a:r>
              <a:rPr lang="en-US" altLang="zh-TW" sz="1000" dirty="0" smtClean="0">
                <a:hlinkClick r:id="rId19"/>
              </a:rPr>
              <a:t>www.796t.com/content/1549522990.html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0"/>
              </a:rPr>
              <a:t>https://</a:t>
            </a:r>
            <a:r>
              <a:rPr lang="en-US" altLang="zh-TW" sz="1000" dirty="0" smtClean="0">
                <a:hlinkClick r:id="rId20"/>
              </a:rPr>
              <a:t>www.796t.com/content/1550403572.html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21"/>
              </a:rPr>
              <a:t>https://</a:t>
            </a:r>
            <a:r>
              <a:rPr lang="en-US" altLang="zh-TW" sz="1000" dirty="0" smtClean="0">
                <a:hlinkClick r:id="rId21"/>
              </a:rPr>
              <a:t>www.796t.com/content/1508768530.html</a:t>
            </a:r>
            <a:endParaRPr lang="en-US" altLang="zh-TW" sz="1000" dirty="0" smtClean="0"/>
          </a:p>
          <a:p>
            <a:r>
              <a:rPr lang="en-US" altLang="zh-TW" sz="1000" dirty="0">
                <a:hlinkClick r:id="rId13"/>
              </a:rPr>
              <a:t>https://github.com/jkjuopperi/uci/blob/master/uci.h</a:t>
            </a:r>
          </a:p>
          <a:p>
            <a:r>
              <a:rPr lang="en-US" altLang="zh-TW" sz="1000" dirty="0">
                <a:hlinkClick r:id="rId22"/>
              </a:rPr>
              <a:t>https://</a:t>
            </a:r>
            <a:r>
              <a:rPr lang="en-US" altLang="zh-TW" sz="1000" dirty="0" smtClean="0">
                <a:hlinkClick r:id="rId22"/>
              </a:rPr>
              <a:t>www.twblogs.net/a/5e52a8c3bd9eee2117c2e07a</a:t>
            </a:r>
            <a:endParaRPr lang="en-US" altLang="zh-TW" sz="1000" dirty="0" smtClean="0"/>
          </a:p>
          <a:p>
            <a:r>
              <a:rPr lang="en-US" altLang="zh-TW" sz="1000" dirty="0">
                <a:hlinkClick r:id="rId23"/>
              </a:rPr>
              <a:t>https://</a:t>
            </a:r>
            <a:r>
              <a:rPr lang="en-US" altLang="zh-TW" sz="1000" dirty="0" smtClean="0">
                <a:hlinkClick r:id="rId23"/>
              </a:rPr>
              <a:t>www.twblogs.net/a/5e52a8c3bd9eee2116819626</a:t>
            </a:r>
            <a:endParaRPr lang="en-US" altLang="zh-TW" sz="1000" dirty="0" smtClean="0"/>
          </a:p>
          <a:p>
            <a:r>
              <a:rPr lang="en-US" altLang="zh-TW" sz="1000" dirty="0">
                <a:hlinkClick r:id="rId24"/>
              </a:rPr>
              <a:t>https://</a:t>
            </a:r>
            <a:r>
              <a:rPr lang="en-US" altLang="zh-TW" sz="1000" dirty="0" smtClean="0">
                <a:hlinkClick r:id="rId24"/>
              </a:rPr>
              <a:t>www.cnblogs.com/tfanalysis/p/3688032.html</a:t>
            </a:r>
            <a:endParaRPr lang="en-US" altLang="zh-TW" sz="1000" dirty="0" smtClean="0"/>
          </a:p>
          <a:p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	</a:t>
            </a:r>
          </a:p>
          <a:p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24573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6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4" name="流程圖: 替代程序 3"/>
          <p:cNvSpPr/>
          <p:nvPr/>
        </p:nvSpPr>
        <p:spPr>
          <a:xfrm>
            <a:off x="3786909" y="1007787"/>
            <a:ext cx="2133600" cy="868218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ON</a:t>
            </a:r>
            <a:endParaRPr lang="zh-TW" altLang="en-US" dirty="0"/>
          </a:p>
        </p:txBody>
      </p:sp>
      <p:sp>
        <p:nvSpPr>
          <p:cNvPr id="5" name="流程圖: 替代程序 4"/>
          <p:cNvSpPr/>
          <p:nvPr/>
        </p:nvSpPr>
        <p:spPr>
          <a:xfrm>
            <a:off x="3786909" y="2310114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boot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4853709" y="1876005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圖: 替代程序 7"/>
          <p:cNvSpPr/>
          <p:nvPr/>
        </p:nvSpPr>
        <p:spPr>
          <a:xfrm>
            <a:off x="3786909" y="3612441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2"/>
            <a:endCxn id="8" idx="0"/>
          </p:cNvCxnSpPr>
          <p:nvPr/>
        </p:nvCxnSpPr>
        <p:spPr>
          <a:xfrm>
            <a:off x="4853709" y="3178332"/>
            <a:ext cx="0" cy="4341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圖: 替代程序 10"/>
          <p:cNvSpPr/>
          <p:nvPr/>
        </p:nvSpPr>
        <p:spPr>
          <a:xfrm>
            <a:off x="641927" y="4029100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775527" y="4046550"/>
            <a:ext cx="1011382" cy="41665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88817" y="5135419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5638799" y="4914768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cxnSp>
        <p:nvCxnSpPr>
          <p:cNvPr id="24" name="肘形接點 23"/>
          <p:cNvCxnSpPr>
            <a:stCxn id="8" idx="2"/>
            <a:endCxn id="22" idx="1"/>
          </p:cNvCxnSpPr>
          <p:nvPr/>
        </p:nvCxnSpPr>
        <p:spPr>
          <a:xfrm rot="16200000" flipH="1">
            <a:off x="4812145" y="4522223"/>
            <a:ext cx="868218" cy="78509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11089" y="5930768"/>
            <a:ext cx="225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r>
              <a:rPr lang="en-US" altLang="zh-TW" dirty="0" smtClean="0"/>
              <a:t>Bring up Applicatio</a:t>
            </a:r>
            <a:r>
              <a:rPr lang="en-US" altLang="zh-TW" dirty="0"/>
              <a:t>n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59053" y="3705934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3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8" name="流程圖: 替代程序 7"/>
          <p:cNvSpPr/>
          <p:nvPr/>
        </p:nvSpPr>
        <p:spPr>
          <a:xfrm>
            <a:off x="3432466" y="103549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c.d</a:t>
            </a:r>
            <a:endParaRPr lang="zh-TW" altLang="en-US" dirty="0"/>
          </a:p>
        </p:txBody>
      </p:sp>
      <p:sp>
        <p:nvSpPr>
          <p:cNvPr id="11" name="流程圖: 替代程序 10"/>
          <p:cNvSpPr/>
          <p:nvPr/>
        </p:nvSpPr>
        <p:spPr>
          <a:xfrm>
            <a:off x="287484" y="1452154"/>
            <a:ext cx="2133600" cy="868218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init.d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3"/>
            <a:endCxn id="8" idx="1"/>
          </p:cNvCxnSpPr>
          <p:nvPr/>
        </p:nvCxnSpPr>
        <p:spPr>
          <a:xfrm flipV="1">
            <a:off x="2421084" y="1469604"/>
            <a:ext cx="1011382" cy="41665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0" y="2498437"/>
            <a:ext cx="3826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Script enable </a:t>
            </a:r>
            <a:r>
              <a:rPr lang="en-US" altLang="zh-TW" dirty="0" err="1" smtClean="0"/>
              <a:t>initscript</a:t>
            </a:r>
            <a:endParaRPr lang="en-US" altLang="zh-TW" dirty="0" smtClean="0"/>
          </a:p>
          <a:p>
            <a:r>
              <a:rPr lang="en-US" altLang="zh-TW" dirty="0" smtClean="0"/>
              <a:t>Generate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rc.d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SXXConfig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</a:p>
          <a:p>
            <a:r>
              <a:rPr lang="en-US" altLang="zh-TW" dirty="0"/>
              <a:t>	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rc.d</a:t>
            </a:r>
            <a:r>
              <a:rPr lang="en-US" altLang="zh-TW" dirty="0"/>
              <a:t>/</a:t>
            </a:r>
            <a:r>
              <a:rPr lang="en-US" altLang="zh-TW" dirty="0" smtClean="0"/>
              <a:t>S20network</a:t>
            </a:r>
            <a:endParaRPr lang="zh-TW" altLang="en-US" dirty="0"/>
          </a:p>
        </p:txBody>
      </p:sp>
      <p:sp>
        <p:nvSpPr>
          <p:cNvPr id="22" name="流程圖: 替代程序 21"/>
          <p:cNvSpPr/>
          <p:nvPr/>
        </p:nvSpPr>
        <p:spPr>
          <a:xfrm>
            <a:off x="3432466" y="2640180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Bringup</a:t>
            </a:r>
            <a:r>
              <a:rPr lang="en-US" altLang="zh-TW" dirty="0" smtClean="0"/>
              <a:t> </a:t>
            </a:r>
          </a:p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704610" y="1128988"/>
            <a:ext cx="2697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</a:t>
            </a:r>
            <a:r>
              <a:rPr lang="en-US" altLang="zh-TW" dirty="0" smtClean="0"/>
              <a:t>daemons according </a:t>
            </a:r>
            <a:r>
              <a:rPr lang="en-US" altLang="zh-TW" dirty="0"/>
              <a:t>to the boot sequence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8" idx="2"/>
            <a:endCxn id="22" idx="0"/>
          </p:cNvCxnSpPr>
          <p:nvPr/>
        </p:nvCxnSpPr>
        <p:spPr>
          <a:xfrm>
            <a:off x="4499266" y="1903713"/>
            <a:ext cx="0" cy="7364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/>
          <p:cNvSpPr/>
          <p:nvPr/>
        </p:nvSpPr>
        <p:spPr>
          <a:xfrm>
            <a:off x="6697522" y="3570609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Load 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To cache(/</a:t>
            </a:r>
            <a:r>
              <a:rPr lang="en-US" altLang="zh-TW" dirty="0" err="1" smtClean="0"/>
              <a:t>tmp</a:t>
            </a:r>
            <a:r>
              <a:rPr lang="en-US" altLang="zh-TW" dirty="0" smtClean="0"/>
              <a:t>)</a:t>
            </a:r>
          </a:p>
        </p:txBody>
      </p:sp>
      <p:cxnSp>
        <p:nvCxnSpPr>
          <p:cNvPr id="23" name="肘形接點 22"/>
          <p:cNvCxnSpPr>
            <a:stCxn id="22" idx="3"/>
            <a:endCxn id="21" idx="0"/>
          </p:cNvCxnSpPr>
          <p:nvPr/>
        </p:nvCxnSpPr>
        <p:spPr>
          <a:xfrm>
            <a:off x="5566066" y="3074289"/>
            <a:ext cx="2198256" cy="496320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流程圖: 替代程序 24"/>
          <p:cNvSpPr/>
          <p:nvPr/>
        </p:nvSpPr>
        <p:spPr>
          <a:xfrm>
            <a:off x="6646725" y="49266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cxnSp>
        <p:nvCxnSpPr>
          <p:cNvPr id="30" name="直線單箭頭接點 29"/>
          <p:cNvCxnSpPr>
            <a:stCxn id="21" idx="2"/>
            <a:endCxn id="25" idx="0"/>
          </p:cNvCxnSpPr>
          <p:nvPr/>
        </p:nvCxnSpPr>
        <p:spPr>
          <a:xfrm>
            <a:off x="7764322" y="4438827"/>
            <a:ext cx="0" cy="4963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圖: 替代程序 31"/>
          <p:cNvSpPr/>
          <p:nvPr/>
        </p:nvSpPr>
        <p:spPr>
          <a:xfrm>
            <a:off x="3397830" y="42448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cxnSp>
        <p:nvCxnSpPr>
          <p:cNvPr id="33" name="肘形接點 32"/>
          <p:cNvCxnSpPr>
            <a:stCxn id="31" idx="1"/>
          </p:cNvCxnSpPr>
          <p:nvPr/>
        </p:nvCxnSpPr>
        <p:spPr>
          <a:xfrm rot="10800000">
            <a:off x="4448469" y="3837045"/>
            <a:ext cx="2350656" cy="1676132"/>
          </a:xfrm>
          <a:prstGeom prst="bentConnector3">
            <a:avLst>
              <a:gd name="adj1" fmla="val 28782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2" idx="2"/>
          </p:cNvCxnSpPr>
          <p:nvPr/>
        </p:nvCxnSpPr>
        <p:spPr>
          <a:xfrm>
            <a:off x="4499266" y="3508398"/>
            <a:ext cx="0" cy="798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圖: 替代程序 42"/>
          <p:cNvSpPr/>
          <p:nvPr/>
        </p:nvSpPr>
        <p:spPr>
          <a:xfrm>
            <a:off x="3550230" y="43972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4" name="流程圖: 替代程序 43"/>
          <p:cNvSpPr/>
          <p:nvPr/>
        </p:nvSpPr>
        <p:spPr>
          <a:xfrm>
            <a:off x="3702630" y="4549665"/>
            <a:ext cx="2133600" cy="868218"/>
          </a:xfrm>
          <a:prstGeom prst="flowChartAlternateProcess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Daemon</a:t>
            </a:r>
          </a:p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354284" y="5475692"/>
            <a:ext cx="389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Execute the </a:t>
            </a:r>
            <a:r>
              <a:rPr lang="en-US" altLang="zh-TW" dirty="0" smtClean="0"/>
              <a:t>Daemon or according </a:t>
            </a:r>
            <a:r>
              <a:rPr lang="en-US" altLang="zh-TW" dirty="0"/>
              <a:t>to the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settings</a:t>
            </a:r>
          </a:p>
        </p:txBody>
      </p:sp>
      <p:sp>
        <p:nvSpPr>
          <p:cNvPr id="31" name="流程圖: 替代程序 30"/>
          <p:cNvSpPr/>
          <p:nvPr/>
        </p:nvSpPr>
        <p:spPr>
          <a:xfrm>
            <a:off x="6799125" y="50790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err="1" smtClean="0"/>
              <a:t>tmp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config</a:t>
            </a:r>
            <a:endParaRPr lang="en-US" altLang="zh-TW" dirty="0" smtClean="0"/>
          </a:p>
        </p:txBody>
      </p:sp>
      <p:sp>
        <p:nvSpPr>
          <p:cNvPr id="34" name="流程圖: 替代程序 33"/>
          <p:cNvSpPr/>
          <p:nvPr/>
        </p:nvSpPr>
        <p:spPr>
          <a:xfrm>
            <a:off x="6951525" y="5231468"/>
            <a:ext cx="2133600" cy="868218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Cache </a:t>
            </a:r>
          </a:p>
          <a:p>
            <a:pPr algn="ctr"/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08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UCI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Script </a:t>
            </a:r>
            <a:r>
              <a:rPr lang="en-US" altLang="zh-TW" dirty="0" err="1" smtClean="0"/>
              <a:t>Cmd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66634" y="1082998"/>
            <a:ext cx="8170626" cy="56780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CMD :</a:t>
            </a:r>
            <a:r>
              <a:rPr lang="zh-TW" altLang="en-US" dirty="0" smtClean="0"/>
              <a:t>    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int.d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/[</a:t>
            </a:r>
            <a:r>
              <a:rPr lang="en-US" altLang="zh-TW" dirty="0" smtClean="0">
                <a:solidFill>
                  <a:srgbClr val="00B050"/>
                </a:solidFill>
              </a:rPr>
              <a:t>daemons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] 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Command</a:t>
            </a:r>
          </a:p>
          <a:p>
            <a:pPr marL="0" indent="0" algn="ctr">
              <a:buNone/>
            </a:pPr>
            <a:r>
              <a:rPr lang="en-US" altLang="zh-TW" sz="2400" dirty="0" smtClean="0"/>
              <a:t>EX: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 err="1">
                <a:solidFill>
                  <a:schemeClr val="accent1">
                    <a:lumMod val="50000"/>
                  </a:schemeClr>
                </a:solidFill>
              </a:rPr>
              <a:t>init.d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altLang="zh-TW" sz="2400" dirty="0">
                <a:solidFill>
                  <a:srgbClr val="00B050"/>
                </a:solidFill>
              </a:rPr>
              <a:t>network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daemons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application </a:t>
            </a:r>
            <a:r>
              <a:rPr lang="en-US" altLang="zh-TW" dirty="0" err="1">
                <a:solidFill>
                  <a:schemeClr val="tx1"/>
                </a:solidFill>
              </a:rPr>
              <a:t>init</a:t>
            </a:r>
            <a:r>
              <a:rPr lang="en-US" altLang="zh-TW" dirty="0">
                <a:solidFill>
                  <a:schemeClr val="tx1"/>
                </a:solidFill>
              </a:rPr>
              <a:t> script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Commands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start</a:t>
            </a:r>
            <a:r>
              <a:rPr lang="en-US" altLang="zh-TW" dirty="0" smtClean="0"/>
              <a:t>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Start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the </a:t>
            </a:r>
            <a:r>
              <a:rPr lang="en-US" altLang="zh-TW" sz="2000" dirty="0" smtClean="0">
                <a:solidFill>
                  <a:srgbClr val="0070C0"/>
                </a:solidFill>
              </a:rPr>
              <a:t>service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stop</a:t>
            </a:r>
            <a:r>
              <a:rPr lang="en-US" altLang="zh-TW" dirty="0" smtClean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Stop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restart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Restart</a:t>
            </a:r>
            <a:r>
              <a:rPr lang="en-US" altLang="zh-TW" sz="2000" dirty="0">
                <a:solidFill>
                  <a:srgbClr val="0070C0"/>
                </a:solidFill>
              </a:rPr>
              <a:t> the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reload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Reload</a:t>
            </a:r>
            <a:r>
              <a:rPr lang="en-US" altLang="zh-TW" sz="2000" dirty="0">
                <a:solidFill>
                  <a:srgbClr val="0070C0"/>
                </a:solidFill>
              </a:rPr>
              <a:t> configuration files (or restart if that fails)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enable</a:t>
            </a:r>
            <a:r>
              <a:rPr lang="en-US" altLang="zh-TW" dirty="0" smtClean="0"/>
              <a:t>  </a:t>
            </a:r>
            <a:r>
              <a:rPr lang="en-US" altLang="zh-TW" sz="2000" dirty="0" err="1">
                <a:solidFill>
                  <a:srgbClr val="0070C0"/>
                </a:solidFill>
              </a:rPr>
              <a:t>Enable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C00000"/>
                </a:solidFill>
              </a:rPr>
              <a:t>disable</a:t>
            </a:r>
            <a:r>
              <a:rPr lang="en-US" altLang="zh-TW" dirty="0" smtClean="0"/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Disable</a:t>
            </a:r>
            <a:r>
              <a:rPr lang="en-US" altLang="zh-TW" sz="2000" dirty="0">
                <a:solidFill>
                  <a:srgbClr val="0070C0"/>
                </a:solidFill>
              </a:rPr>
              <a:t> service </a:t>
            </a:r>
            <a:r>
              <a:rPr lang="en-US" altLang="zh-TW" sz="2000" dirty="0" err="1">
                <a:solidFill>
                  <a:srgbClr val="0070C0"/>
                </a:solidFill>
              </a:rPr>
              <a:t>autostart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" y="776878"/>
            <a:ext cx="8651962" cy="578094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r</a:t>
            </a:r>
            <a:r>
              <a:rPr lang="en-US" altLang="zh-TW" dirty="0" err="1" smtClean="0"/>
              <a:t>c.common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6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43060"/>
              </p:ext>
            </p:extLst>
          </p:nvPr>
        </p:nvGraphicFramePr>
        <p:xfrm>
          <a:off x="1068849" y="1212783"/>
          <a:ext cx="7488010" cy="5760720"/>
        </p:xfrm>
        <a:graphic>
          <a:graphicData uri="http://schemas.openxmlformats.org/drawingml/2006/table">
            <a:tbl>
              <a:tblPr/>
              <a:tblGrid>
                <a:gridCol w="7488010">
                  <a:extLst>
                    <a:ext uri="{9D8B030D-6E8A-4147-A177-3AD203B41FA5}">
                      <a16:colId xmlns:a16="http://schemas.microsoft.com/office/drawing/2014/main" val="27016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Code</a:t>
                      </a: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2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#!/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bin/</a:t>
                      </a:r>
                      <a:r>
                        <a:rPr lang="en-US" sz="2400" i="1" dirty="0" err="1" smtClean="0">
                          <a:solidFill>
                            <a:srgbClr val="666666"/>
                          </a:solidFill>
                          <a:effectLst/>
                        </a:rPr>
                        <a:t>sh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 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etc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/</a:t>
                      </a:r>
                      <a:r>
                        <a:rPr lang="en-US" sz="2400" i="1" dirty="0" err="1">
                          <a:solidFill>
                            <a:srgbClr val="666666"/>
                          </a:solidFill>
                          <a:effectLst/>
                        </a:rPr>
                        <a:t>rc.common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Example script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#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Copyright (C) 2007 OpenWrt.org</a:t>
                      </a:r>
                      <a:r>
                        <a:rPr lang="en-US" sz="2400" dirty="0">
                          <a:effectLst/>
                        </a:rPr>
                        <a:t> 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START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10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993333"/>
                          </a:solidFill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effectLst/>
                        </a:rPr>
                        <a:t>=</a:t>
                      </a:r>
                      <a:r>
                        <a:rPr lang="en-US" sz="2400" dirty="0" smtClean="0">
                          <a:solidFill>
                            <a:srgbClr val="CC66CC"/>
                          </a:solidFill>
                          <a:effectLst/>
                        </a:rPr>
                        <a:t>15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start</a:t>
                      </a:r>
                      <a:r>
                        <a:rPr lang="en-US" sz="2400" dirty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start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launch application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  </a:t>
                      </a:r>
                      <a:endParaRPr lang="en-US" sz="2400" dirty="0" smtClean="0">
                        <a:effectLst/>
                      </a:endParaRPr>
                    </a:p>
                    <a:p>
                      <a:pPr fontAlgn="t"/>
                      <a:r>
                        <a:rPr lang="en-US" sz="2400" dirty="0" smtClean="0">
                          <a:effectLst/>
                        </a:rPr>
                        <a:t>stop</a:t>
                      </a:r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()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{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000066"/>
                          </a:solidFill>
                          <a:effectLst/>
                        </a:rPr>
                        <a:t>       echo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stop </a:t>
                      </a:r>
                      <a:r>
                        <a:rPr lang="en-US" sz="2400" i="1" dirty="0">
                          <a:solidFill>
                            <a:srgbClr val="666666"/>
                          </a:solidFill>
                          <a:effectLst/>
                        </a:rPr>
                        <a:t># commands to kill </a:t>
                      </a:r>
                      <a:r>
                        <a:rPr lang="en-US" sz="2400" i="1" dirty="0" smtClean="0">
                          <a:solidFill>
                            <a:srgbClr val="666666"/>
                          </a:solidFill>
                          <a:effectLst/>
                        </a:rPr>
                        <a:t>application</a:t>
                      </a:r>
                    </a:p>
                    <a:p>
                      <a:pPr fontAlgn="t"/>
                      <a:r>
                        <a:rPr lang="en-US" sz="2400" dirty="0" smtClean="0">
                          <a:solidFill>
                            <a:srgbClr val="66CC66"/>
                          </a:solidFill>
                          <a:effectLst/>
                        </a:rPr>
                        <a:t>}</a:t>
                      </a:r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2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9091"/>
                  </a:ext>
                </a:extLst>
              </a:tr>
            </a:tbl>
          </a:graphicData>
        </a:graphic>
      </p:graphicFrame>
      <p:sp>
        <p:nvSpPr>
          <p:cNvPr id="141" name="Title 1">
            <a:extLst>
              <a:ext uri="{FF2B5EF4-FFF2-40B4-BE49-F238E27FC236}">
                <a16:creationId xmlns:a16="http://schemas.microsoft.com/office/drawing/2014/main" id="{C4A26B0C-2698-4FAA-A91A-002EED01BC18}"/>
              </a:ext>
            </a:extLst>
          </p:cNvPr>
          <p:cNvSpPr txBox="1">
            <a:spLocks/>
          </p:cNvSpPr>
          <p:nvPr/>
        </p:nvSpPr>
        <p:spPr>
          <a:xfrm>
            <a:off x="194733" y="358255"/>
            <a:ext cx="8719912" cy="719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rgbClr val="981B5B"/>
                </a:solidFill>
                <a:latin typeface="Segoe UI" panose="020B0502040204020203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altLang="zh-TW" dirty="0"/>
              <a:t>Example </a:t>
            </a:r>
            <a:r>
              <a:rPr lang="en-US" altLang="zh-TW" dirty="0" err="1"/>
              <a:t>Init</a:t>
            </a:r>
            <a:r>
              <a:rPr lang="en-US" altLang="zh-TW" dirty="0"/>
              <a:t> Script</a:t>
            </a:r>
          </a:p>
        </p:txBody>
      </p:sp>
      <p:sp>
        <p:nvSpPr>
          <p:cNvPr id="4" name="流程圖: 替代程序 3"/>
          <p:cNvSpPr/>
          <p:nvPr/>
        </p:nvSpPr>
        <p:spPr>
          <a:xfrm>
            <a:off x="958013" y="2794488"/>
            <a:ext cx="1739006" cy="39205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V="1">
            <a:off x="2697019" y="2161311"/>
            <a:ext cx="2613890" cy="829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310908" y="1632361"/>
            <a:ext cx="35113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 smtClean="0">
                <a:solidFill>
                  <a:srgbClr val="0070C0"/>
                </a:solidFill>
              </a:rPr>
              <a:t>Rc.common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START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Value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rc.d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SXX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 smtClean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  <p:sp>
        <p:nvSpPr>
          <p:cNvPr id="9" name="流程圖: 替代程序 8"/>
          <p:cNvSpPr/>
          <p:nvPr/>
        </p:nvSpPr>
        <p:spPr>
          <a:xfrm>
            <a:off x="958013" y="3256152"/>
            <a:ext cx="1739006" cy="350650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9" idx="3"/>
            <a:endCxn id="11" idx="1"/>
          </p:cNvCxnSpPr>
          <p:nvPr/>
        </p:nvCxnSpPr>
        <p:spPr>
          <a:xfrm>
            <a:off x="2697019" y="3431477"/>
            <a:ext cx="2678545" cy="64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75564" y="3431477"/>
            <a:ext cx="35390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b="1" dirty="0" err="1">
                <a:solidFill>
                  <a:srgbClr val="0070C0"/>
                </a:solidFill>
              </a:rPr>
              <a:t>Rc.common</a:t>
            </a:r>
            <a:r>
              <a:rPr lang="en-US" altLang="zh-TW" sz="2000" b="1" dirty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使用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enable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 </a:t>
            </a:r>
            <a:r>
              <a:rPr lang="zh-TW" altLang="en-US" sz="2000" b="1" dirty="0">
                <a:solidFill>
                  <a:srgbClr val="0070C0"/>
                </a:solidFill>
              </a:rPr>
              <a:t>之時依據</a:t>
            </a:r>
            <a:r>
              <a:rPr lang="en-US" altLang="zh-TW" sz="2000" b="1" dirty="0">
                <a:solidFill>
                  <a:srgbClr val="FF0000"/>
                </a:solidFill>
              </a:rPr>
              <a:t>START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Value </a:t>
            </a:r>
            <a:r>
              <a:rPr lang="zh-TW" altLang="en-US" sz="2000" b="1" dirty="0">
                <a:solidFill>
                  <a:srgbClr val="0070C0"/>
                </a:solidFill>
              </a:rPr>
              <a:t>在</a:t>
            </a:r>
            <a:r>
              <a:rPr lang="en-US" altLang="zh-TW" sz="2000" b="1" dirty="0" err="1">
                <a:solidFill>
                  <a:srgbClr val="0070C0"/>
                </a:solidFill>
              </a:rPr>
              <a:t>rc.d</a:t>
            </a:r>
            <a:r>
              <a:rPr lang="zh-TW" altLang="en-US" sz="2000" b="1" dirty="0">
                <a:solidFill>
                  <a:srgbClr val="0070C0"/>
                </a:solidFill>
              </a:rPr>
              <a:t>中建立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KXX</a:t>
            </a:r>
            <a:r>
              <a:rPr lang="en-US" altLang="zh-TW" sz="2000" b="1" dirty="0" err="1" smtClean="0">
                <a:solidFill>
                  <a:srgbClr val="0070C0"/>
                </a:solidFill>
              </a:rPr>
              <a:t>daemons</a:t>
            </a:r>
            <a:endParaRPr lang="en-US" altLang="zh-TW" sz="2000" b="1" dirty="0">
              <a:solidFill>
                <a:srgbClr val="0070C0"/>
              </a:solidFill>
            </a:endParaRP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5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11341</TotalTime>
  <Words>1256</Words>
  <Application>Microsoft Office PowerPoint</Application>
  <PresentationFormat>如螢幕大小 (4:3)</PresentationFormat>
  <Paragraphs>432</Paragraphs>
  <Slides>44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方正舒体</vt:lpstr>
      <vt:lpstr>微軟正黑體</vt:lpstr>
      <vt:lpstr>新細明體</vt:lpstr>
      <vt:lpstr>標楷體</vt:lpstr>
      <vt:lpstr>Arial</vt:lpstr>
      <vt:lpstr>Calibri</vt:lpstr>
      <vt:lpstr>Garamond</vt:lpstr>
      <vt:lpstr>Segoe UI</vt:lpstr>
      <vt:lpstr>Times New Roman</vt:lpstr>
      <vt:lpstr>Wingdings</vt:lpstr>
      <vt:lpstr>有機</vt:lpstr>
      <vt:lpstr>封裝程式殼層物件</vt:lpstr>
      <vt:lpstr>Openwrt-UCI Introduction</vt:lpstr>
      <vt:lpstr>Openwrt-UCI</vt:lpstr>
      <vt:lpstr>PowerPoint 簡報</vt:lpstr>
      <vt:lpstr>PowerPoint 簡報</vt:lpstr>
      <vt:lpstr>UCI init flow</vt:lpstr>
      <vt:lpstr>UCI init flow</vt:lpstr>
      <vt:lpstr>UCI Init Script Cmd</vt:lpstr>
      <vt:lpstr>rc.common </vt:lpstr>
      <vt:lpstr>PowerPoint 簡報</vt:lpstr>
      <vt:lpstr>Config File Syntax</vt:lpstr>
      <vt:lpstr>Config tree architecture</vt:lpstr>
      <vt:lpstr>Config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UCI init flow</vt:lpstr>
      <vt:lpstr>Precautions for UCI</vt:lpstr>
      <vt:lpstr>Precautions for UCI</vt:lpstr>
      <vt:lpstr>How to use UCI config? </vt:lpstr>
      <vt:lpstr>Example Script</vt:lpstr>
      <vt:lpstr>PowerPoint 簡報</vt:lpstr>
      <vt:lpstr>PowerPoint 簡報</vt:lpstr>
      <vt:lpstr>PowerPoint 簡報</vt:lpstr>
      <vt:lpstr>PowerPoint 簡報</vt:lpstr>
      <vt:lpstr>UCI C API </vt:lpstr>
      <vt:lpstr>UCI C API </vt:lpstr>
      <vt:lpstr>UCI C API </vt:lpstr>
      <vt:lpstr>Example UCI C API</vt:lpstr>
      <vt:lpstr>Example UCI C API</vt:lpstr>
      <vt:lpstr>Example UCI C -get value</vt:lpstr>
      <vt:lpstr>Example UCI C API</vt:lpstr>
      <vt:lpstr>Reference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Repeater Datasheet</dc:title>
  <dc:creator>宗憲 謝</dc:creator>
  <cp:lastModifiedBy>Wen-Yi Huang-黃文毅</cp:lastModifiedBy>
  <cp:revision>259</cp:revision>
  <dcterms:created xsi:type="dcterms:W3CDTF">2020-10-29T01:44:55Z</dcterms:created>
  <dcterms:modified xsi:type="dcterms:W3CDTF">2023-02-10T06:49:28Z</dcterms:modified>
</cp:coreProperties>
</file>