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300" r:id="rId5"/>
    <p:sldId id="331" r:id="rId6"/>
    <p:sldId id="351" r:id="rId7"/>
    <p:sldId id="347" r:id="rId8"/>
    <p:sldId id="332" r:id="rId9"/>
    <p:sldId id="352" r:id="rId10"/>
    <p:sldId id="334" r:id="rId11"/>
    <p:sldId id="336" r:id="rId12"/>
    <p:sldId id="337" r:id="rId13"/>
    <p:sldId id="350" r:id="rId14"/>
    <p:sldId id="341" r:id="rId15"/>
    <p:sldId id="343" r:id="rId16"/>
    <p:sldId id="344" r:id="rId17"/>
    <p:sldId id="342" r:id="rId18"/>
    <p:sldId id="345" r:id="rId19"/>
    <p:sldId id="348" r:id="rId20"/>
    <p:sldId id="308" r:id="rId21"/>
    <p:sldId id="326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300"/>
            <p14:sldId id="331"/>
            <p14:sldId id="351"/>
            <p14:sldId id="347"/>
            <p14:sldId id="332"/>
            <p14:sldId id="352"/>
            <p14:sldId id="334"/>
            <p14:sldId id="336"/>
            <p14:sldId id="337"/>
            <p14:sldId id="350"/>
            <p14:sldId id="341"/>
            <p14:sldId id="343"/>
            <p14:sldId id="344"/>
            <p14:sldId id="342"/>
            <p14:sldId id="345"/>
            <p14:sldId id="348"/>
            <p14:sldId id="308"/>
            <p14:sldId id="326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20" autoAdjust="0"/>
  </p:normalViewPr>
  <p:slideViewPr>
    <p:cSldViewPr snapToGrid="0" snapToObjects="1">
      <p:cViewPr varScale="1">
        <p:scale>
          <a:sx n="92" d="100"/>
          <a:sy n="9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要有问题 （你想做什么）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找对象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要用类来描述对象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把思维转换成代码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应用对象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找对象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抽象对象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有哪些对象是必要的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士兵：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类名：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Soldier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功能：跑 跳 打手枪 开坦克 蹲下 瞄准 换枪 换子弹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枪：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属性：型号，颜色，子弹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打子弹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Tank: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设计类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类名：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代码实现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将衣服放进衣柜里。</a:t>
            </a:r>
            <a:r>
              <a:rPr lang="zh-CN" altLang="en-US" dirty="0" smtClean="0">
                <a:sym typeface="Wingdings" panose="05000000000000000000"/>
              </a:rPr>
              <a:t>说明面向对象和面向过程的区别</a:t>
            </a:r>
            <a:endParaRPr lang="en-US" altLang="zh-CN" dirty="0" smtClean="0">
              <a:sym typeface="Wingdings" panose="0500000000000000000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面向对象的核心就是对象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那怎么创建对象</a:t>
            </a:r>
            <a:r>
              <a:rPr kumimoji="1" lang="zh-CN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中创建对象比较复杂首先要理解一个概念叫做类</a:t>
            </a:r>
            <a:r>
              <a:rPr kumimoji="1" lang="zh-CN" altLang="zh-CN" dirty="0" smtClean="0"/>
              <a:t>.</a:t>
            </a:r>
            <a:endParaRPr kumimoji="1"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现实生活中是根据一份描述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一份模板创建对象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编程语言也一样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也必须先有一份描述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在这个描述中说清楚将来创建出来的对象有哪些属性和行为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现实生活的例子：如何创造汽车对象？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需要先有汽车的建造图纸，图纸上描述清楚汽车应该具备的属性和功能</a:t>
            </a:r>
            <a:r>
              <a:rPr lang="zh-CN" altLang="zh-CN" dirty="0" smtClean="0">
                <a:effectLst/>
              </a:rPr>
              <a:t> </a:t>
            </a:r>
            <a:endParaRPr lang="en-US" altLang="zh-CN" dirty="0" smtClean="0">
              <a:effectLst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然后再根据图纸上的描述生成汽车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每一辆汽车都是对象，都有自己具体的属性值，都是图纸的实例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图纸是抽象的，房子是具体的。图纸是对房子对象的高度概括</a:t>
            </a:r>
            <a:r>
              <a:rPr lang="zh-CN" altLang="zh-CN" dirty="0" smtClean="0">
                <a:effectLst/>
              </a:rPr>
              <a:t> </a:t>
            </a:r>
            <a:endParaRPr lang="en-US" altLang="zh-CN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中的类相当于图纸，用来描述一类事物。也就是说，要想创建对象，必须先有类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利用类来创建对象，对象是类的具体存在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因此，面向对象解决问题应该是先考虑需要设计哪些类，再利用类创建多少个对象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类的设计，只关心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样东西：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事物名称（类名）：人（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属性：身高（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）、年龄（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行为（功能）：跑（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）、打架（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fight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 panose="020B0503020204020204" charset="-122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  <a:endParaRPr kumimoji="1"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</a:ln>
        </p:spPr>
        <p:txBody>
          <a:bodyPr wrap="none" anchor="ctr"/>
          <a:lstStyle/>
          <a:p>
            <a:endParaRPr lang="zh-CN" altLang="en-US" sz="2400">
              <a:latin typeface="Times New Roman" panose="0202060305040502030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 panose="020B0503020204020204" charset="-122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www.itcast.cn</a:t>
            </a:r>
            <a:endParaRPr lang="en-US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endParaRPr lang="en-US" altLang="zh-CN" sz="2400" b="1" dirty="0">
              <a:solidFill>
                <a:srgbClr val="DF333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79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1" descr="千锋3G学院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84138"/>
            <a:ext cx="3051176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 rot="18818202">
            <a:off x="1068757" y="3177556"/>
            <a:ext cx="5974321" cy="11387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800" dirty="0">
                <a:ln w="12700">
                  <a:noFill/>
                  <a:prstDash val="solid"/>
                </a:ln>
                <a:solidFill>
                  <a:schemeClr val="accent1">
                    <a:alpha val="11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千锋3G学院</a:t>
            </a:r>
            <a:endParaRPr lang="en-US" sz="6800" dirty="0">
              <a:ln w="12700">
                <a:noFill/>
                <a:prstDash val="solid"/>
              </a:ln>
              <a:solidFill>
                <a:schemeClr val="accent1">
                  <a:alpha val="11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lide Number Placeholder 5"/>
          <p:cNvSpPr txBox="1"/>
          <p:nvPr/>
        </p:nvSpPr>
        <p:spPr>
          <a:xfrm>
            <a:off x="7839075" y="6477000"/>
            <a:ext cx="949325" cy="328613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r">
              <a:defRPr/>
            </a:pPr>
            <a:fld id="{1108FEDD-BC74-BF44-B6C5-4DE6EE336B11}" type="slidenum">
              <a:rPr lang="en-US" smtClean="0">
                <a:solidFill>
                  <a:schemeClr val="tx1"/>
                </a:solidFill>
              </a:rPr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83329" y="51312"/>
            <a:ext cx="3155978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源于清华 值得信赖</a:t>
            </a:r>
            <a:endParaRPr lang="en-US" sz="18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中国移动互联网研发培训专家</a:t>
            </a:r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基本语法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103" y="4551887"/>
            <a:ext cx="6400800" cy="851111"/>
          </a:xfrm>
        </p:spPr>
        <p:txBody>
          <a:bodyPr/>
          <a:lstStyle/>
          <a:p>
            <a:r>
              <a:rPr kumimoji="1" lang="zh-CN" altLang="en-US" dirty="0" smtClean="0"/>
              <a:t>讲师</a:t>
            </a:r>
            <a:r>
              <a:rPr kumimoji="1" lang="en-US" altLang="zh-CN" dirty="0" smtClean="0"/>
              <a:t>：</a:t>
            </a:r>
            <a:r>
              <a:rPr kumimoji="1" lang="zh-CN" altLang="en-US" dirty="0"/>
              <a:t>赵</a:t>
            </a:r>
            <a:r>
              <a:rPr kumimoji="1" lang="en-US" altLang="zh-CN" dirty="0"/>
              <a:t>  </a:t>
            </a:r>
            <a:r>
              <a:rPr kumimoji="1" lang="zh-CN" altLang="en-US" dirty="0"/>
              <a:t>凯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dirty="0" smtClean="0"/>
            </a:br>
            <a:r>
              <a:rPr lang="zh-CN" altLang="en-US" b="1" dirty="0" smtClean="0"/>
              <a:t>类</a:t>
            </a:r>
            <a:r>
              <a:rPr lang="zh-CN" altLang="en-US" b="1" dirty="0"/>
              <a:t>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600" dirty="0"/>
              <a:t>生活中描述事物无非就是描述</a:t>
            </a:r>
            <a:r>
              <a:rPr lang="zh-CN" altLang="en-US" sz="2600" dirty="0" smtClean="0"/>
              <a:t>事物的</a:t>
            </a:r>
            <a:r>
              <a:rPr lang="zh-CN" altLang="en-US" sz="2600" dirty="0" smtClean="0">
                <a:solidFill>
                  <a:srgbClr val="FF0000"/>
                </a:solidFill>
              </a:rPr>
              <a:t>名称</a:t>
            </a:r>
            <a:r>
              <a:rPr lang="zh-CN" altLang="zh-CN" sz="2600" dirty="0"/>
              <a:t>/</a:t>
            </a:r>
            <a:r>
              <a:rPr lang="zh-CN" altLang="en-US" sz="2600" dirty="0" smtClean="0">
                <a:solidFill>
                  <a:srgbClr val="FF0000"/>
                </a:solidFill>
              </a:rPr>
              <a:t>属性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行为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lvl="1"/>
            <a:r>
              <a:rPr lang="zh-CN" altLang="en-US" dirty="0"/>
              <a:t>如：人有身高，体重等属性，有说话</a:t>
            </a:r>
            <a:r>
              <a:rPr lang="zh-CN" altLang="en-US" dirty="0" smtClean="0"/>
              <a:t>，打架等行为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sz="2600" dirty="0" smtClean="0">
                <a:sym typeface="Arial" panose="020B0604020202020204" pitchFamily="34" charset="0"/>
              </a:rPr>
              <a:t>JAVA</a:t>
            </a:r>
            <a:r>
              <a:rPr lang="zh-CN" altLang="en-US" sz="2600" dirty="0" smtClean="0">
                <a:sym typeface="Arial" panose="020B0604020202020204" pitchFamily="34" charset="0"/>
              </a:rPr>
              <a:t>中用类来描述事物也是如</a:t>
            </a:r>
            <a:r>
              <a:rPr lang="zh-CN" altLang="en-US" sz="2600" dirty="0">
                <a:sym typeface="Arial" panose="020B0604020202020204" pitchFamily="34" charset="0"/>
              </a:rPr>
              <a:t>此</a:t>
            </a:r>
            <a:endParaRPr lang="zh-CN" altLang="en-US" sz="2600" dirty="0">
              <a:sym typeface="Arial" panose="020B0604020202020204" pitchFamily="34" charset="0"/>
            </a:endParaRPr>
          </a:p>
          <a:p>
            <a:pPr lvl="1"/>
            <a:r>
              <a:rPr lang="zh-CN" altLang="en-US" sz="2100" dirty="0"/>
              <a:t>属性：对应类中的成员变量。</a:t>
            </a:r>
            <a:endParaRPr lang="zh-CN" altLang="en-US" sz="2100" dirty="0"/>
          </a:p>
          <a:p>
            <a:pPr lvl="1"/>
            <a:r>
              <a:rPr lang="zh-CN" altLang="en-US" sz="2100" dirty="0"/>
              <a:t>行为：</a:t>
            </a:r>
            <a:r>
              <a:rPr lang="zh-CN" altLang="en-US" sz="2100" dirty="0" smtClean="0"/>
              <a:t>对应类中的</a:t>
            </a:r>
            <a:r>
              <a:rPr lang="zh-CN" altLang="en-US" sz="2100" dirty="0"/>
              <a:t>成员</a:t>
            </a:r>
            <a:r>
              <a:rPr lang="zh-CN" altLang="en-US" sz="2100" dirty="0" smtClean="0"/>
              <a:t>方法。</a:t>
            </a:r>
            <a:endParaRPr lang="zh-CN" altLang="en-US" sz="2100" dirty="0"/>
          </a:p>
          <a:p>
            <a:r>
              <a:rPr lang="zh-CN" altLang="en-US" sz="2600" dirty="0">
                <a:sym typeface="Arial" panose="020B0604020202020204" pitchFamily="34" charset="0"/>
              </a:rPr>
              <a:t>定义类其实在定义类中的成员(</a:t>
            </a:r>
            <a:r>
              <a:rPr lang="zh-CN" altLang="en-US" sz="2600" dirty="0" smtClean="0">
                <a:sym typeface="Arial" panose="020B0604020202020204" pitchFamily="34" charset="0"/>
              </a:rPr>
              <a:t>成员变量和成员方法)</a:t>
            </a:r>
            <a:endParaRPr lang="en-US" altLang="zh-CN" sz="2600" dirty="0" smtClean="0">
              <a:sym typeface="Arial" panose="020B0604020202020204" pitchFamily="34" charset="0"/>
            </a:endParaRPr>
          </a:p>
          <a:p>
            <a:r>
              <a:rPr lang="zh-CN" altLang="zh-CN" dirty="0" smtClean="0"/>
              <a:t>一般名词都是类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名词提炼法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zh-CN" dirty="0"/>
              <a:t>坦克发射</a:t>
            </a:r>
            <a:r>
              <a:rPr lang="en-US" altLang="zh-CN" dirty="0"/>
              <a:t>3</a:t>
            </a:r>
            <a:r>
              <a:rPr lang="zh-CN" altLang="zh-CN" dirty="0"/>
              <a:t>颗炮弹轰掉了</a:t>
            </a:r>
            <a:r>
              <a:rPr lang="en-US" altLang="zh-CN" dirty="0"/>
              <a:t>2</a:t>
            </a:r>
            <a:r>
              <a:rPr lang="zh-CN" altLang="zh-CN" dirty="0"/>
              <a:t>架飞机</a:t>
            </a:r>
            <a:endParaRPr lang="en-US" altLang="zh-CN" dirty="0"/>
          </a:p>
          <a:p>
            <a:pPr lvl="1"/>
            <a:r>
              <a:rPr lang="zh-CN" altLang="zh-CN" dirty="0"/>
              <a:t>小明在公车上牵着一条叼着热狗的狗</a:t>
            </a:r>
            <a:endParaRPr lang="en-US" altLang="zh-CN" dirty="0"/>
          </a:p>
          <a:p>
            <a:pPr lvl="0"/>
            <a:r>
              <a:rPr lang="zh-CN" altLang="zh-CN" dirty="0"/>
              <a:t>拥有相同（或者类似）属性和行为的对象都可以抽像出一个类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类的设计，只关心</a:t>
            </a:r>
            <a:r>
              <a:rPr lang="en-US" altLang="zh-CN" dirty="0"/>
              <a:t>3</a:t>
            </a:r>
            <a:r>
              <a:rPr lang="zh-CN" altLang="zh-CN" dirty="0"/>
              <a:t>样东西：</a:t>
            </a:r>
            <a:endParaRPr lang="zh-CN" altLang="zh-CN" dirty="0"/>
          </a:p>
          <a:p>
            <a:pPr lvl="0"/>
            <a:r>
              <a:rPr lang="zh-CN" altLang="zh-CN" dirty="0"/>
              <a:t>事物名称（类名）：人（</a:t>
            </a:r>
            <a:r>
              <a:rPr lang="en-US" altLang="zh-CN" dirty="0"/>
              <a:t>Person</a:t>
            </a:r>
            <a:r>
              <a:rPr lang="zh-CN" altLang="zh-CN" dirty="0"/>
              <a:t>）</a:t>
            </a:r>
            <a:endParaRPr lang="zh-CN" altLang="zh-CN" dirty="0"/>
          </a:p>
          <a:p>
            <a:pPr lvl="0"/>
            <a:r>
              <a:rPr lang="zh-CN" altLang="zh-CN" dirty="0"/>
              <a:t>属性：身高（</a:t>
            </a:r>
            <a:r>
              <a:rPr lang="en-US" altLang="zh-CN" dirty="0"/>
              <a:t>height</a:t>
            </a:r>
            <a:r>
              <a:rPr lang="zh-CN" altLang="zh-CN" dirty="0"/>
              <a:t>）、年龄（</a:t>
            </a:r>
            <a:r>
              <a:rPr lang="en-US" altLang="zh-CN" dirty="0"/>
              <a:t>age</a:t>
            </a:r>
            <a:r>
              <a:rPr lang="zh-CN" altLang="zh-CN" dirty="0"/>
              <a:t>）</a:t>
            </a:r>
            <a:endParaRPr lang="zh-CN" altLang="zh-CN" dirty="0"/>
          </a:p>
          <a:p>
            <a:pPr lvl="0"/>
            <a:r>
              <a:rPr lang="zh-CN" altLang="zh-CN" dirty="0"/>
              <a:t>行为（功能）：跑（</a:t>
            </a:r>
            <a:r>
              <a:rPr lang="en-US" altLang="zh-CN" dirty="0"/>
              <a:t>run</a:t>
            </a:r>
            <a:r>
              <a:rPr lang="zh-CN" altLang="zh-CN" dirty="0"/>
              <a:t>）、打架（</a:t>
            </a:r>
            <a:r>
              <a:rPr lang="en-US" altLang="zh-CN" dirty="0"/>
              <a:t>fight</a:t>
            </a:r>
            <a:r>
              <a:rPr lang="zh-CN" altLang="zh-CN" dirty="0"/>
              <a:t>）</a:t>
            </a:r>
            <a:endParaRPr lang="zh-CN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dirty="0" smtClean="0"/>
            </a:br>
            <a:r>
              <a:rPr lang="en-US" altLang="en-US" dirty="0" smtClean="0"/>
              <a:t>有</a:t>
            </a:r>
            <a:r>
              <a:rPr lang="en-US" altLang="en-US" dirty="0"/>
              <a:t>哪些</a:t>
            </a:r>
            <a:r>
              <a:rPr lang="en-US" altLang="en-US" dirty="0" smtClean="0"/>
              <a:t>类</a:t>
            </a:r>
            <a:r>
              <a:rPr lang="en-US" altLang="zh-CN" dirty="0" smtClean="0"/>
              <a:t>?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超级马里奥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rcRect l="3521" r="3521"/>
          <a:stretch>
            <a:fillRect/>
          </a:stretch>
        </p:blipFill>
        <p:spPr>
          <a:xfrm>
            <a:off x="457200" y="1562100"/>
            <a:ext cx="8229600" cy="452596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en-US" altLang="en-US" dirty="0" smtClean="0"/>
            </a:br>
            <a:r>
              <a:rPr lang="en-US" altLang="en-US" dirty="0" smtClean="0"/>
              <a:t>有哪些类？--</a:t>
            </a:r>
            <a:r>
              <a:rPr lang="zh-CN" altLang="zh-CN" dirty="0" smtClean="0"/>
              <a:t>愤怒</a:t>
            </a:r>
            <a:r>
              <a:rPr lang="zh-CN" altLang="zh-CN" dirty="0"/>
              <a:t>的小鸟游戏</a:t>
            </a:r>
            <a:r>
              <a:rPr lang="zh-CN" altLang="zh-CN" dirty="0" smtClean="0"/>
              <a:t>界面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9078"/>
            <a:ext cx="8229600" cy="4555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en-US" altLang="en-US" dirty="0" smtClean="0"/>
            </a:br>
            <a:r>
              <a:rPr lang="en-US" altLang="en-US" dirty="0" smtClean="0"/>
              <a:t>有</a:t>
            </a:r>
            <a:r>
              <a:rPr lang="en-US" altLang="en-US" dirty="0"/>
              <a:t>哪些类？-</a:t>
            </a:r>
            <a:r>
              <a:rPr lang="en-US" altLang="en-US" dirty="0" smtClean="0"/>
              <a:t>-</a:t>
            </a:r>
            <a:r>
              <a:rPr lang="zh-CN" altLang="zh-CN" dirty="0"/>
              <a:t>植物大战僵尸</a:t>
            </a:r>
            <a:endParaRPr lang="en-US" altLang="zh-CN" dirty="0"/>
          </a:p>
        </p:txBody>
      </p:sp>
      <p:pic>
        <p:nvPicPr>
          <p:cNvPr id="4" name="图片 3" descr="http://img.pconline.com.cn/images/pconline/dlc/dlc_img/20096/11/1244686435517.jp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6915"/>
            <a:ext cx="8229600" cy="45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 smtClean="0"/>
            </a:br>
            <a:r>
              <a:rPr kumimoji="1" lang="zh-CN" altLang="en-US" dirty="0" smtClean="0"/>
              <a:t>找对象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美团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890" b="22547"/>
          <a:stretch>
            <a:fillRect/>
          </a:stretch>
        </p:blipFill>
        <p:spPr>
          <a:xfrm>
            <a:off x="457200" y="1570038"/>
            <a:ext cx="8229600" cy="450056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r>
              <a:rPr lang="zh-CN" altLang="zh-CN" dirty="0" smtClean="0"/>
              <a:t>类名</a:t>
            </a:r>
            <a:r>
              <a:rPr lang="zh-CN" altLang="zh-CN" dirty="0"/>
              <a:t>、属性、行为练习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僵尸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炮弹、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车、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学生、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书本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dirty="0" smtClean="0"/>
            </a:br>
            <a:r>
              <a:rPr lang="zh-CN" altLang="en-US" b="1" dirty="0" smtClean="0"/>
              <a:t>面向对象开发</a:t>
            </a:r>
            <a:r>
              <a:rPr lang="zh-CN" altLang="en-US" b="1" dirty="0"/>
              <a:t>，设计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开发的过程：其实就是不断的创建对象，使用对象，指挥对象做事情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设计的过程：其实就是在管理和维护对象之间的关系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 smtClean="0"/>
            </a:br>
            <a:r>
              <a:rPr kumimoji="1" lang="zh-CN" altLang="en-US" dirty="0" smtClean="0"/>
              <a:t>创建多个对象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1587500"/>
            <a:ext cx="7699664" cy="445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 smtClean="0"/>
            </a:br>
            <a:r>
              <a:rPr kumimoji="1" lang="zh-CN" altLang="en-US" dirty="0" smtClean="0"/>
              <a:t>创建多个对象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 smtClean="0"/>
            </a:br>
            <a:r>
              <a:rPr kumimoji="1" lang="zh-CN" altLang="en-US" dirty="0" smtClean="0"/>
              <a:t>软件编程实质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79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软件编程就是将我们的思维转变成计算机能够识别语言的一个过程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2946400"/>
            <a:ext cx="6743700" cy="283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dirty="0" smtClean="0"/>
            </a:br>
            <a:r>
              <a:rPr lang="zh-CN" altLang="en-US" b="1" dirty="0" smtClean="0"/>
              <a:t>理解面向对</a:t>
            </a:r>
            <a:r>
              <a:rPr lang="zh-CN" altLang="en-US" b="1" dirty="0"/>
              <a:t>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面向对象是相对面向过程而</a:t>
            </a:r>
            <a:r>
              <a:rPr lang="zh-CN" altLang="en-US" dirty="0"/>
              <a:t>言</a:t>
            </a:r>
            <a:endParaRPr lang="zh-CN" altLang="en-US" dirty="0"/>
          </a:p>
          <a:p>
            <a:r>
              <a:rPr lang="zh-CN" altLang="en-US" dirty="0"/>
              <a:t>面向对象和面向过程都是一种思想</a:t>
            </a:r>
            <a:endParaRPr lang="zh-CN" altLang="en-US" dirty="0"/>
          </a:p>
          <a:p>
            <a:r>
              <a:rPr lang="zh-CN" altLang="en-US" dirty="0"/>
              <a:t>面向过程</a:t>
            </a:r>
            <a:endParaRPr lang="zh-CN" altLang="en-US" dirty="0"/>
          </a:p>
          <a:p>
            <a:pPr lvl="1"/>
            <a:r>
              <a:rPr lang="zh-CN" altLang="en-US" dirty="0"/>
              <a:t>强调的是功</a:t>
            </a:r>
            <a:r>
              <a:rPr lang="zh-CN" altLang="en-US" dirty="0" smtClean="0"/>
              <a:t>能行为</a:t>
            </a:r>
            <a:endParaRPr lang="en-US" altLang="zh-CN" dirty="0"/>
          </a:p>
          <a:p>
            <a:pPr lvl="1"/>
            <a:r>
              <a:rPr lang="zh-CN" altLang="zh-CN" dirty="0" smtClean="0"/>
              <a:t>关</a:t>
            </a:r>
            <a:r>
              <a:rPr lang="zh-CN" altLang="zh-CN" dirty="0"/>
              <a:t>注的是解决问题需要哪些步骤 </a:t>
            </a:r>
            <a:endParaRPr lang="zh-CN" altLang="en-US" dirty="0"/>
          </a:p>
          <a:p>
            <a:r>
              <a:rPr lang="zh-CN" altLang="en-US" dirty="0"/>
              <a:t>面向对象</a:t>
            </a:r>
            <a:endParaRPr lang="zh-CN" altLang="en-US" dirty="0"/>
          </a:p>
          <a:p>
            <a:pPr lvl="1"/>
            <a:r>
              <a:rPr lang="zh-CN" altLang="en-US" dirty="0"/>
              <a:t>将功能封装进对象，强调具备了功能的对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</a:t>
            </a:r>
            <a:r>
              <a:rPr lang="zh-CN" altLang="zh-CN" dirty="0"/>
              <a:t>注的是解决问题需要哪些对象 </a:t>
            </a:r>
            <a:endParaRPr lang="zh-CN" altLang="en-US" dirty="0"/>
          </a:p>
          <a:p>
            <a:r>
              <a:rPr lang="zh-CN" altLang="en-US" dirty="0"/>
              <a:t>面向对象是基于面向过程的。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458970" y="865505"/>
            <a:ext cx="3859530" cy="4918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冰箱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7715" y="1289685"/>
            <a:ext cx="2792730" cy="1049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打开冰箱门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7715" y="2774315"/>
            <a:ext cx="2792730" cy="1049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放入大象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7715" y="4239260"/>
            <a:ext cx="2792730" cy="1049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关上冰箱门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0545" y="6160135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面向过程的思想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91735" y="1419225"/>
            <a:ext cx="2792730" cy="1049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冰箱门被打开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91735" y="2903855"/>
            <a:ext cx="2792730" cy="1049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大象被放入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91735" y="4368800"/>
            <a:ext cx="2792730" cy="1049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冰箱门被关上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71645" y="6115685"/>
            <a:ext cx="5669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面向对象的思想：一种更加符合人民思考习惯的思想，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r>
              <a:rPr kumimoji="1" lang="zh-CN" altLang="en-US" sz="3600" dirty="0" smtClean="0"/>
              <a:t>现实生活中我们是如何应用面相对象思想的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想打电话</a:t>
            </a:r>
            <a:r>
              <a:rPr lang="en-US" altLang="zh-CN" dirty="0"/>
              <a:t>\</a:t>
            </a:r>
            <a:r>
              <a:rPr lang="zh-CN" altLang="zh-CN" dirty="0"/>
              <a:t>发</a:t>
            </a:r>
            <a:r>
              <a:rPr lang="zh-CN" altLang="zh-CN" dirty="0" smtClean="0"/>
              <a:t>短信</a:t>
            </a:r>
            <a:endParaRPr lang="zh-CN" altLang="zh-CN" dirty="0"/>
          </a:p>
          <a:p>
            <a:pPr lvl="0"/>
            <a:r>
              <a:rPr lang="zh-CN" altLang="zh-CN" dirty="0" smtClean="0"/>
              <a:t>去饭店吃饭 </a:t>
            </a:r>
            <a:endParaRPr lang="zh-CN" altLang="zh-CN" dirty="0"/>
          </a:p>
          <a:p>
            <a:pPr lvl="0"/>
            <a:r>
              <a:rPr lang="zh-CN" altLang="zh-CN" dirty="0" smtClean="0"/>
              <a:t>汽车坏了</a:t>
            </a:r>
            <a:endParaRPr lang="en-US" altLang="zh-CN" dirty="0"/>
          </a:p>
          <a:p>
            <a:r>
              <a:rPr lang="zh-CN" altLang="en-US" dirty="0" smtClean="0"/>
              <a:t>买电脑</a:t>
            </a:r>
            <a:endParaRPr lang="en-US" altLang="zh-CN" dirty="0" smtClean="0"/>
          </a:p>
          <a:p>
            <a:r>
              <a:rPr lang="zh-CN" altLang="en-US" dirty="0" smtClean="0"/>
              <a:t>包工头</a:t>
            </a:r>
            <a:endParaRPr lang="en-US" altLang="zh-CN" dirty="0" smtClean="0"/>
          </a:p>
          <a:p>
            <a:r>
              <a:rPr lang="zh-CN" altLang="en-US" dirty="0" smtClean="0"/>
              <a:t>女朋友</a:t>
            </a:r>
            <a:endParaRPr lang="en-US" altLang="zh-CN" dirty="0" smtClean="0"/>
          </a:p>
          <a:p>
            <a:r>
              <a:rPr lang="zh-CN" altLang="en-US" dirty="0" smtClean="0"/>
              <a:t>面试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dirty="0" smtClean="0"/>
            </a:br>
            <a:r>
              <a:rPr lang="zh-CN" altLang="en-US" b="1" dirty="0" smtClean="0"/>
              <a:t>面向对</a:t>
            </a:r>
            <a:r>
              <a:rPr lang="zh-CN" altLang="en-US" b="1" dirty="0"/>
              <a:t>象的特点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是一种符合人们思考习惯的思想</a:t>
            </a:r>
            <a:endParaRPr lang="zh-CN" altLang="en-US" sz="2400" dirty="0"/>
          </a:p>
          <a:p>
            <a:r>
              <a:rPr lang="zh-CN" altLang="en-US" sz="2400" dirty="0"/>
              <a:t>可以将复杂的事情简单化</a:t>
            </a:r>
            <a:endParaRPr lang="zh-CN" altLang="en-US" sz="2400" dirty="0"/>
          </a:p>
          <a:p>
            <a:r>
              <a:rPr lang="zh-CN" altLang="en-US" sz="2400" dirty="0"/>
              <a:t>将程序员从执</a:t>
            </a:r>
            <a:r>
              <a:rPr lang="zh-CN" altLang="en-US" sz="2400" dirty="0" smtClean="0"/>
              <a:t>行者转换成了指挥者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完成需求时：</a:t>
            </a:r>
            <a:endParaRPr lang="zh-CN" altLang="en-US" sz="2400" dirty="0"/>
          </a:p>
          <a:p>
            <a:pPr lvl="1"/>
            <a:r>
              <a:rPr lang="zh-CN" altLang="en-US" sz="2000" dirty="0"/>
              <a:t>先要去找具有所需的功能的对象来用。</a:t>
            </a:r>
            <a:endParaRPr lang="zh-CN" altLang="en-US" sz="2000" dirty="0"/>
          </a:p>
          <a:p>
            <a:pPr lvl="1"/>
            <a:r>
              <a:rPr lang="zh-CN" altLang="en-US" sz="2000" dirty="0"/>
              <a:t>如果该对象不存在，那么创建一个具有所需功能的对象。</a:t>
            </a:r>
            <a:endParaRPr lang="zh-CN" altLang="en-US" sz="2000" dirty="0"/>
          </a:p>
          <a:p>
            <a:pPr marL="457200" lvl="1" indent="0">
              <a:buNone/>
            </a:pPr>
            <a:endParaRPr lang="zh-CN" altLang="en-US" sz="2000" dirty="0"/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3325" y="1221740"/>
            <a:ext cx="2998470" cy="1949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Car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属性：颜色，轮子个数</a:t>
            </a:r>
            <a:endParaRPr lang="zh-CN" altLang="en-US"/>
          </a:p>
          <a:p>
            <a:r>
              <a:rPr lang="zh-CN" altLang="en-US"/>
              <a:t>行为：跑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2115" y="4062095"/>
            <a:ext cx="2018665" cy="12763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大卡车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588770" y="5338445"/>
            <a:ext cx="494665" cy="56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08660" y="5338445"/>
            <a:ext cx="494665" cy="563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93720" y="4477385"/>
            <a:ext cx="1435100" cy="86106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小轿车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93465" y="5338445"/>
            <a:ext cx="435610" cy="3854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042660" y="1459230"/>
            <a:ext cx="1978660" cy="21374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类</a:t>
            </a:r>
            <a:endParaRPr lang="zh-CN" altLang="en-US"/>
          </a:p>
          <a:p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行为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339715" y="4239895"/>
            <a:ext cx="851535" cy="13557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605905" y="4991100"/>
            <a:ext cx="515620" cy="7327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465695" y="3596640"/>
            <a:ext cx="1564005" cy="23050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对象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8" idx="3"/>
          </p:cNvCxnSpPr>
          <p:nvPr/>
        </p:nvCxnSpPr>
        <p:spPr>
          <a:xfrm flipH="1">
            <a:off x="6042660" y="3283585"/>
            <a:ext cx="289560" cy="956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0"/>
          </p:cNvCxnSpPr>
          <p:nvPr/>
        </p:nvCxnSpPr>
        <p:spPr>
          <a:xfrm flipH="1">
            <a:off x="6863715" y="3658235"/>
            <a:ext cx="144780" cy="1332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1" idx="0"/>
          </p:cNvCxnSpPr>
          <p:nvPr/>
        </p:nvCxnSpPr>
        <p:spPr>
          <a:xfrm>
            <a:off x="7953375" y="2876550"/>
            <a:ext cx="294640" cy="720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330700" y="2231390"/>
            <a:ext cx="1583055" cy="8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 smtClean="0"/>
            </a:br>
            <a:r>
              <a:rPr lang="zh-CN" altLang="en-US" dirty="0" smtClean="0"/>
              <a:t>类与对</a:t>
            </a:r>
            <a:r>
              <a:rPr lang="zh-CN" altLang="en-US" dirty="0"/>
              <a:t>象的关系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dirty="0"/>
              <a:t>使用计算机语言就是不断的在描述现实生活中的事物。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中描述事物通过类</a:t>
            </a:r>
            <a:r>
              <a:rPr lang="zh-CN" altLang="en-US" dirty="0"/>
              <a:t>的形式体现，类是具体事物的抽象，概念上的定义。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zh-CN" altLang="en-US" dirty="0"/>
              <a:t>对象即是该类事物实实在在存在的个体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1647"/>
            <a:ext cx="8229600" cy="1143000"/>
          </a:xfrm>
        </p:spPr>
        <p:txBody>
          <a:bodyPr/>
          <a:lstStyle/>
          <a:p>
            <a:r>
              <a:rPr lang="zh-CN" altLang="en-US" sz="2900" b="1" dirty="0" smtClean="0"/>
              <a:t>类与对</a:t>
            </a:r>
            <a:r>
              <a:rPr lang="zh-CN" altLang="en-US" sz="2900" b="1" dirty="0"/>
              <a:t>象(图例)</a:t>
            </a:r>
            <a:endParaRPr lang="zh-CN" altLang="en-US" sz="29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89138"/>
            <a:ext cx="7696200" cy="504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类与对象的关系如图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</a:t>
            </a:r>
            <a:r>
              <a:rPr lang="en-US" altLang="zh-CN"/>
              <a:t> www.itcast.cn</a:t>
            </a:r>
            <a:endParaRPr lang="en-US" altLang="zh-CN"/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1260475" y="2636838"/>
            <a:ext cx="5616575" cy="1871662"/>
            <a:chOff x="0" y="0"/>
            <a:chExt cx="13043" cy="3854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4083" y="0"/>
              <a:ext cx="4082" cy="90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charset="0"/>
                <a:buNone/>
              </a:pPr>
              <a:r>
                <a:rPr lang="zh-CN" altLang="en-US" dirty="0"/>
                <a:t>图纸</a:t>
              </a:r>
              <a:endParaRPr lang="zh-CN" altLang="en-US" dirty="0"/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0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charset="0"/>
                <a:buNone/>
              </a:pPr>
              <a:r>
                <a:rPr lang="zh-CN" altLang="en-US" dirty="0"/>
                <a:t>汽车</a:t>
              </a:r>
              <a:endParaRPr lang="zh-CN" altLang="en-US" dirty="0"/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4535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charset="0"/>
                <a:buNone/>
              </a:pPr>
              <a:r>
                <a:rPr lang="zh-CN" altLang="en-US" dirty="0"/>
                <a:t>汽车</a:t>
              </a:r>
              <a:endParaRPr lang="zh-CN" altLang="en-US" dirty="0"/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9185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charset="0"/>
                <a:buNone/>
              </a:pPr>
              <a:r>
                <a:rPr lang="zh-CN" altLang="en-US" dirty="0"/>
                <a:t>汽车</a:t>
              </a:r>
              <a:endParaRPr lang="zh-CN" altLang="en-US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>
              <a:off x="2495" y="908"/>
              <a:ext cx="238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7825" y="908"/>
              <a:ext cx="272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6350" y="908"/>
              <a:ext cx="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4" name="Rectangle 12"/>
          <p:cNvSpPr>
            <a:spLocks noGrp="1" noChangeArrowheads="1"/>
          </p:cNvSpPr>
          <p:nvPr/>
        </p:nvSpPr>
        <p:spPr bwMode="auto">
          <a:xfrm>
            <a:off x="828675" y="4797425"/>
            <a:ext cx="7696200" cy="504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3100" dirty="0"/>
              <a:t>可以理解为：</a:t>
            </a:r>
            <a:endParaRPr lang="zh-CN" altLang="en-US" sz="3100" dirty="0"/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zh-CN" altLang="en-US" sz="2600" dirty="0"/>
              <a:t>类就是图纸</a:t>
            </a:r>
            <a:endParaRPr lang="zh-CN" altLang="en-US" sz="2600" dirty="0"/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zh-CN" altLang="en-US" sz="2600" dirty="0"/>
              <a:t>汽车就是堆内存中的对象</a:t>
            </a:r>
            <a:endParaRPr lang="zh-CN" altLang="en-US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千锋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千锋模板.thmx</Template>
  <TotalTime>0</TotalTime>
  <Words>978</Words>
  <Application>WPS 演示</Application>
  <PresentationFormat>On-screen Show (4:3)</PresentationFormat>
  <Paragraphs>153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MS PGothic</vt:lpstr>
      <vt:lpstr>Arial</vt:lpstr>
      <vt:lpstr>Helvetica</vt:lpstr>
      <vt:lpstr>微软雅黑</vt:lpstr>
      <vt:lpstr>Times New Roman</vt:lpstr>
      <vt:lpstr>Consolas</vt:lpstr>
      <vt:lpstr>Wingdings</vt:lpstr>
      <vt:lpstr>Wingdings</vt:lpstr>
      <vt:lpstr>Calibri</vt:lpstr>
      <vt:lpstr>Arial Unicode MS</vt:lpstr>
      <vt:lpstr>千锋模板</vt:lpstr>
      <vt:lpstr>基本语法</vt:lpstr>
      <vt:lpstr> 软件编程实质</vt:lpstr>
      <vt:lpstr> 理解面向对象</vt:lpstr>
      <vt:lpstr>PowerPoint 演示文稿</vt:lpstr>
      <vt:lpstr> 现实生活中我们是如何应用面相对象思想的</vt:lpstr>
      <vt:lpstr> 面向对象的特点</vt:lpstr>
      <vt:lpstr>PowerPoint 演示文稿</vt:lpstr>
      <vt:lpstr> 类与对象的关系</vt:lpstr>
      <vt:lpstr>类与对象(图例)</vt:lpstr>
      <vt:lpstr> 类的定义</vt:lpstr>
      <vt:lpstr>PowerPoint 演示文稿</vt:lpstr>
      <vt:lpstr> 有哪些类?-超级马里奥</vt:lpstr>
      <vt:lpstr> 有哪些类？--愤怒的小鸟游戏界面</vt:lpstr>
      <vt:lpstr> 有哪些类？--植物大战僵尸</vt:lpstr>
      <vt:lpstr> 找对象-美团</vt:lpstr>
      <vt:lpstr> 类名、属性、行为练习 </vt:lpstr>
      <vt:lpstr> 面向对象开发，设计</vt:lpstr>
      <vt:lpstr> 创建多个对象</vt:lpstr>
      <vt:lpstr> 创建多个对象-示例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bihai</cp:lastModifiedBy>
  <cp:revision>496</cp:revision>
  <dcterms:created xsi:type="dcterms:W3CDTF">2013-07-22T07:36:00Z</dcterms:created>
  <dcterms:modified xsi:type="dcterms:W3CDTF">2019-01-08T09:23:36Z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