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9" r:id="rId8"/>
    <p:sldId id="270" r:id="rId9"/>
    <p:sldId id="271" r:id="rId10"/>
    <p:sldId id="268" r:id="rId11"/>
    <p:sldId id="274" r:id="rId12"/>
    <p:sldId id="261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2"/>
  </p:normalViewPr>
  <p:slideViewPr>
    <p:cSldViewPr snapToGrid="0">
      <p:cViewPr>
        <p:scale>
          <a:sx n="93" d="100"/>
          <a:sy n="93" d="100"/>
        </p:scale>
        <p:origin x="142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6FA60-F083-D0CB-13FE-5D5BAC06A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C20972-A18B-0055-E805-0CB80FF52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14837-AA7C-B1F6-B995-B18D5F314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A943-8F42-4E4D-8E91-ADCF9EE907AE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CE9ED-58DA-4B09-821F-8FA0F68A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F4FCB-AFBD-50FD-F8B6-558984987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E7FD-A8F2-6546-A5F9-993D2F49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95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EC18-D6C1-E6AA-D5C3-E657EB32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6CCBA-F92C-CE3A-93D4-30EFB11BA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3D682-3F00-5F08-2599-C7280210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A943-8F42-4E4D-8E91-ADCF9EE907AE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F5B80-60E1-703C-CBE9-1A5B3BA66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37F16-0933-BA82-4169-5B2931FE8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E7FD-A8F2-6546-A5F9-993D2F49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07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AA895-3FA3-EE3E-6CDD-1003279274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73525-24DF-B1B6-43B9-626E81AAA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0EF97-A599-BE8C-DBFC-71627242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A943-8F42-4E4D-8E91-ADCF9EE907AE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022E1-593C-F93A-53FF-E7EEB43B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F263-8B97-0D94-6F8F-2685CAA6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E7FD-A8F2-6546-A5F9-993D2F49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03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12B8-3A44-0865-67F8-39EFF065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AA50D-4B74-2182-8A7C-EB63B7624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E0039-276A-1826-2821-5ACA600F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A943-8F42-4E4D-8E91-ADCF9EE907AE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663CF-635D-2EBD-11D8-A5D7DB6E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700B3-BFF0-E06C-8C1B-4A9F9E5D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E7FD-A8F2-6546-A5F9-993D2F49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28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4BF97-7A4F-977B-B462-61DAF5CFA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802AA-0DF5-E578-945F-B2B71D0FC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AFE70-ED03-D58E-4594-8C1BCCCF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A943-8F42-4E4D-8E91-ADCF9EE907AE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B8408-8500-8EF4-17F1-E3D16FB1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F7AC2-B682-E718-7292-A3F3ED226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E7FD-A8F2-6546-A5F9-993D2F49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9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9830-498F-35C6-EFF3-4BA20FCFF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5CCF3-9167-D8F8-F953-E002B2EE0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37B55-C159-5FF3-E2DD-2191BF654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B9A53-0D79-BA93-8CA7-5DA905BD1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A943-8F42-4E4D-8E91-ADCF9EE907AE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81E82-C1EF-F835-FB74-8FBB45D13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40E89-1284-2466-3D80-0F2E9211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E7FD-A8F2-6546-A5F9-993D2F49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5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2054-2E6F-3767-170C-C08FC456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5A6F1-D0F7-5E1A-AA52-831B6C3ED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7D8D1-EC56-9688-90BB-BEE0CD14A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48F13-FF7D-AB2C-3B80-987A8238C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EE61B-2FA9-ECAB-9AB3-FBC460FE9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66F5E2-422A-6796-372F-DB6D2AF36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A943-8F42-4E4D-8E91-ADCF9EE907AE}" type="datetimeFigureOut">
              <a:rPr lang="en-US" smtClean="0"/>
              <a:t>5/16/25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9298CA-A03D-F252-07D2-A6B975704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E872B-8FA6-19C3-3DE3-A19AFE90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E7FD-A8F2-6546-A5F9-993D2F49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72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9958-5212-9ADC-32B4-B6540609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06C5B-2B97-EE81-CE38-EED5C88C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A943-8F42-4E4D-8E91-ADCF9EE907AE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5EDEE6-8F85-6D9A-70AA-A147567F3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0D8EB-5914-2C40-F577-314A67BC0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E7FD-A8F2-6546-A5F9-993D2F49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1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7AA0A-684D-911F-A3B5-0924650D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A943-8F42-4E4D-8E91-ADCF9EE907AE}" type="datetimeFigureOut">
              <a:rPr lang="en-US" smtClean="0"/>
              <a:t>5/16/25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44CA1-6199-A719-926F-E5D7B1633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39E99-0F15-A4D5-504A-2DDC424B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E7FD-A8F2-6546-A5F9-993D2F49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2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B1EE-3AF0-2BE1-55F0-2B65E09D8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09D6F-E9ED-B5FF-F122-D6AC1E8FD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01AC0-5B7A-16F1-70F3-A26C2755C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900B7-AEE7-305F-EEFB-B38BC830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A943-8F42-4E4D-8E91-ADCF9EE907AE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0C1D6-DBE8-0B7D-25BA-C2408337B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133A9-0A98-51E3-4AFB-C1BFCE12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E7FD-A8F2-6546-A5F9-993D2F49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7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05A6-2A58-2D67-E623-C87ECF60F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60F8F8-CF14-F4AC-9DD7-8F5CC98E45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527F4-72F8-65CD-48D3-E860AF9CA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0BD0E-68CE-95DF-FEA1-E98117A2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EA943-8F42-4E4D-8E91-ADCF9EE907AE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BB3EF0-34FA-CAB4-FF35-DB59D3A62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84D40-9A66-09FA-CC94-FD8D49C51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DE7FD-A8F2-6546-A5F9-993D2F49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3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F275A5-D126-4B41-4EF7-1BE65DD26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6DFFE-D163-B0C6-DA07-BAC0FD100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9EAA8-1613-FF59-BAC0-424DBE0DAE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4EA943-8F42-4E4D-8E91-ADCF9EE907AE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F4CAB-750D-41D9-D309-90F38DCD1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124EF-021E-D5FE-6E2D-B6746E260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5DE7FD-A8F2-6546-A5F9-993D2F4958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116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8CDE24-875E-7064-D44C-49F1668D93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IN" sz="6200" b="1" i="0" u="none" strike="noStrike">
                <a:effectLst/>
              </a:rPr>
              <a:t>Fake News Detection Using LLMs and Retrieval-Augmented Generation (RAG)</a:t>
            </a:r>
            <a:endParaRPr lang="en-US" sz="6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C63DF-6C45-86D5-96DD-62D52C8C78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IN" b="0" i="0" u="none" strike="noStrike">
                <a:effectLst/>
                <a:latin typeface="-webkit-standard"/>
              </a:rPr>
              <a:t>Presented by: Tushar Raj</a:t>
            </a:r>
          </a:p>
          <a:p>
            <a:pPr algn="r"/>
            <a:r>
              <a:rPr lang="en-IN" b="0" i="0" u="none" strike="noStrike">
                <a:effectLst/>
                <a:latin typeface="-webkit-standard"/>
              </a:rPr>
              <a:t>Date:16-05-2025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687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A699B-155E-A678-613C-FE43FD16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200" b="0" i="0" u="none" strike="noStrike">
                <a:effectLst/>
                <a:latin typeface="-webkit-standard"/>
              </a:rPr>
              <a:t>Parameter-Efficient Fine-Tuning (PEFT) with LoRA</a:t>
            </a:r>
            <a:endParaRPr lang="en-US" sz="4200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BEE65-3999-936E-890C-5342FF07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200" b="1"/>
              <a:t>LoRA Applied To:</a:t>
            </a:r>
            <a:endParaRPr lang="en-IN" sz="2200"/>
          </a:p>
          <a:p>
            <a:pPr lvl="1"/>
            <a:r>
              <a:rPr lang="en-IN" sz="2200" u="sng"/>
              <a:t>query</a:t>
            </a:r>
            <a:r>
              <a:rPr lang="en-IN" sz="2200"/>
              <a:t> and </a:t>
            </a:r>
            <a:r>
              <a:rPr lang="en-IN" sz="2200" u="sng"/>
              <a:t>value</a:t>
            </a:r>
            <a:r>
              <a:rPr lang="en-IN" sz="2200"/>
              <a:t> projections in </a:t>
            </a:r>
            <a:r>
              <a:rPr lang="en-IN" sz="2200" b="1"/>
              <a:t>attention layers</a:t>
            </a:r>
            <a:r>
              <a:rPr lang="en-IN" sz="2200"/>
              <a:t> of all 12 Transformer blocks</a:t>
            </a:r>
          </a:p>
          <a:p>
            <a:r>
              <a:rPr lang="en-IN" sz="2200" b="1"/>
              <a:t>Low-Rank Injection:</a:t>
            </a:r>
            <a:endParaRPr lang="en-IN" sz="2200"/>
          </a:p>
          <a:p>
            <a:pPr marL="0" indent="0">
              <a:buNone/>
            </a:pPr>
            <a:r>
              <a:rPr lang="en-US" sz="2200"/>
              <a:t>	</a:t>
            </a:r>
            <a:r>
              <a:rPr lang="el-GR" sz="2200"/>
              <a:t>Δ</a:t>
            </a:r>
            <a:r>
              <a:rPr lang="en-IN" sz="2200"/>
              <a:t>W = BA, B ∈ R^768×8, A ∈ R^8×768</a:t>
            </a:r>
          </a:p>
          <a:p>
            <a:r>
              <a:rPr lang="en-IN" sz="2200" b="1"/>
              <a:t>Base weights frozen</a:t>
            </a:r>
            <a:r>
              <a:rPr lang="en-IN" sz="2200"/>
              <a:t>: W_0 is not updated</a:t>
            </a:r>
          </a:p>
          <a:p>
            <a:r>
              <a:rPr lang="en-IN" sz="2200" b="1"/>
              <a:t>Trainable modules:</a:t>
            </a:r>
            <a:r>
              <a:rPr lang="en-IN" sz="2200"/>
              <a:t> Only LoRA's A,B and classification head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53877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/>
              <a:t>Training Benefits with LoRA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n-IN" sz="2200"/>
          </a:p>
          <a:p>
            <a:r>
              <a:rPr lang="en-IN" sz="2200"/>
              <a:t>RoBERTa weights frozen: only small LoRA adapters are trained</a:t>
            </a:r>
          </a:p>
          <a:p>
            <a:r>
              <a:rPr lang="en-IN" sz="2200"/>
              <a:t>Efficient for low GPU memory (trained with 2GB CUDA GPU)</a:t>
            </a:r>
          </a:p>
          <a:p>
            <a:r>
              <a:rPr lang="en-IN" sz="2200"/>
              <a:t>Reduces trainable parameters by orders of magnitude</a:t>
            </a:r>
          </a:p>
          <a:p>
            <a:r>
              <a:rPr lang="en-IN" sz="2200"/>
              <a:t>No additional latency during inference (LoRA weights can be merged)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B11E82-2647-F8D8-437F-6AFD6E73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 u="none" strike="noStrike">
                <a:effectLst/>
                <a:latin typeface="-webkit-standard"/>
              </a:rPr>
              <a:t>Real-Time Fact Verification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4988-2D68-CF9E-C2AE-07678CF1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200"/>
              <a:t>Integrated Wikipedia API for external knowledge access</a:t>
            </a:r>
          </a:p>
          <a:p>
            <a:r>
              <a:rPr lang="en-IN" sz="2200"/>
              <a:t>System queries Wikipedia to verify factual claims dynamically</a:t>
            </a:r>
          </a:p>
          <a:p>
            <a:r>
              <a:rPr lang="en-IN" sz="2200"/>
              <a:t>Provides context and validation for news articles beyond static datasets</a:t>
            </a:r>
          </a:p>
          <a:p>
            <a:r>
              <a:rPr lang="en-IN" sz="2200"/>
              <a:t>Enhances fake news classification with up-to-date and reliable facts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76483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82570-8645-C375-4FF7-949C290EE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000" b="0" i="0" u="none" strike="noStrike">
                <a:effectLst/>
                <a:latin typeface="-webkit-standard"/>
              </a:rPr>
              <a:t>Retrieval-Augmented Generation (RAG)</a:t>
            </a:r>
            <a:endParaRPr lang="en-US" sz="50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583C2-8250-63E4-0FC4-4B15C6A34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200"/>
              <a:t>Combines retrieval with generation models</a:t>
            </a:r>
          </a:p>
          <a:p>
            <a:r>
              <a:rPr lang="en-IN" sz="2200"/>
              <a:t>Retrieves relevant documents based on input queries</a:t>
            </a:r>
          </a:p>
          <a:p>
            <a:r>
              <a:rPr lang="en-IN" sz="2200"/>
              <a:t>Augments model knowledge beyond pretrained data</a:t>
            </a:r>
          </a:p>
          <a:p>
            <a:r>
              <a:rPr lang="en-IN" sz="2200"/>
              <a:t>Enables better reasoning and fact-checking in fake news detection</a:t>
            </a:r>
          </a:p>
          <a:p>
            <a:r>
              <a:rPr lang="en-IN" sz="2200"/>
              <a:t>Comparison shows improved accuracy with RAG integration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513369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132F81-78EB-EB9F-6660-40ED8002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1" i="0" u="none" strike="noStrike">
                <a:effectLst/>
              </a:rPr>
              <a:t>Project Roadmap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BB102-2FF1-F0E8-05C5-481C9D5F2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661"/>
            <a:ext cx="9282545" cy="4928336"/>
          </a:xfrm>
        </p:spPr>
        <p:txBody>
          <a:bodyPr>
            <a:noAutofit/>
          </a:bodyPr>
          <a:lstStyle/>
          <a:p>
            <a:endParaRPr lang="en-IN" sz="1600" b="1" i="0" u="none" strike="noStrike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en-IN" sz="1600" b="1" i="0" u="none" strike="noStrike" dirty="0">
                <a:effectLst/>
              </a:rPr>
              <a:t>Data Collection &amp; Preprocessing</a:t>
            </a:r>
            <a:endParaRPr lang="en-IN" sz="1600" b="0" i="0" u="none" strike="noStrike" dirty="0">
              <a:effectLst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0" i="0" u="none" strike="noStrike" dirty="0">
                <a:effectLst/>
              </a:rPr>
              <a:t>Gather </a:t>
            </a:r>
            <a:r>
              <a:rPr lang="en-IN" sz="1600" b="0" i="0" u="none" strike="noStrike" dirty="0" err="1">
                <a:effectLst/>
              </a:rPr>
              <a:t>labeled</a:t>
            </a:r>
            <a:r>
              <a:rPr lang="en-IN" sz="1600" b="0" i="0" u="none" strike="noStrike" dirty="0">
                <a:effectLst/>
              </a:rPr>
              <a:t> real/fake news articles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0" i="0" u="none" strike="noStrike" dirty="0">
                <a:effectLst/>
              </a:rPr>
              <a:t>Clean, normalize, tokenize, and split datasets</a:t>
            </a:r>
          </a:p>
          <a:p>
            <a:pPr>
              <a:buFont typeface="+mj-lt"/>
              <a:buAutoNum type="arabicPeriod"/>
            </a:pPr>
            <a:r>
              <a:rPr lang="en-IN" sz="1600" b="1" i="0" u="none" strike="noStrike" dirty="0">
                <a:effectLst/>
              </a:rPr>
              <a:t>Model Selection &amp; Fine-Tuning</a:t>
            </a:r>
            <a:endParaRPr lang="en-IN" sz="1600" b="0" i="0" u="none" strike="noStrike" dirty="0">
              <a:effectLst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0" i="0" u="none" strike="noStrike" dirty="0">
                <a:effectLst/>
              </a:rPr>
              <a:t>Fine-tune </a:t>
            </a:r>
            <a:r>
              <a:rPr lang="en-IN" sz="1600" b="0" i="0" u="none" strike="noStrike" dirty="0" err="1">
                <a:effectLst/>
              </a:rPr>
              <a:t>RoBERTa</a:t>
            </a:r>
            <a:r>
              <a:rPr lang="en-IN" sz="1600" b="0" i="0" u="none" strike="noStrike" dirty="0">
                <a:effectLst/>
              </a:rPr>
              <a:t> with PEFT </a:t>
            </a:r>
            <a:r>
              <a:rPr lang="en-IN" sz="1600" b="0" i="0" u="none" strike="noStrike" dirty="0" err="1">
                <a:effectLst/>
              </a:rPr>
              <a:t>LoRA</a:t>
            </a:r>
            <a:endParaRPr lang="en-IN" sz="1600" b="0" i="0" u="none" strike="noStrike" dirty="0">
              <a:effectLst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0" i="0" u="none" strike="noStrike" dirty="0">
                <a:effectLst/>
              </a:rPr>
              <a:t>Evaluate on validation/test sets</a:t>
            </a:r>
          </a:p>
          <a:p>
            <a:pPr>
              <a:buFont typeface="+mj-lt"/>
              <a:buAutoNum type="arabicPeriod"/>
            </a:pPr>
            <a:r>
              <a:rPr lang="en-IN" sz="1600" b="1" i="0" u="none" strike="noStrike" dirty="0">
                <a:effectLst/>
              </a:rPr>
              <a:t>Real-Time Fact Verification Integration</a:t>
            </a:r>
            <a:endParaRPr lang="en-IN" sz="1600" b="0" i="0" u="none" strike="noStrike" dirty="0">
              <a:effectLst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0" i="0" u="none" strike="noStrike" dirty="0">
                <a:effectLst/>
              </a:rPr>
              <a:t>Integrate Wikipedia API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0" i="0" u="none" strike="noStrike" dirty="0">
                <a:effectLst/>
              </a:rPr>
              <a:t>Implement fact verification workflow</a:t>
            </a:r>
          </a:p>
          <a:p>
            <a:pPr>
              <a:buFont typeface="+mj-lt"/>
              <a:buAutoNum type="arabicPeriod"/>
            </a:pPr>
            <a:r>
              <a:rPr lang="en-IN" sz="1600" b="1" i="0" u="none" strike="noStrike" dirty="0">
                <a:effectLst/>
              </a:rPr>
              <a:t>RAG Implementation &amp; Evaluation</a:t>
            </a:r>
            <a:endParaRPr lang="en-IN" sz="1600" b="0" i="0" u="none" strike="noStrike" dirty="0">
              <a:effectLst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0" i="0" u="none" strike="noStrike" dirty="0">
                <a:effectLst/>
              </a:rPr>
              <a:t>Incorporate RAG for external knowledge retrieval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0" i="0" u="none" strike="noStrike" dirty="0">
                <a:effectLst/>
              </a:rPr>
              <a:t>Compare performance with/without RAG</a:t>
            </a:r>
          </a:p>
          <a:p>
            <a:pPr>
              <a:buFont typeface="+mj-lt"/>
              <a:buAutoNum type="arabicPeriod"/>
            </a:pPr>
            <a:r>
              <a:rPr lang="en-IN" sz="1600" b="1" i="0" u="none" strike="noStrike" dirty="0">
                <a:effectLst/>
              </a:rPr>
              <a:t>Evaluation &amp; Deployment</a:t>
            </a:r>
            <a:endParaRPr lang="en-IN" sz="1600" b="0" i="0" u="none" strike="noStrike" dirty="0">
              <a:effectLst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0" i="0" u="none" strike="noStrike" dirty="0">
                <a:effectLst/>
              </a:rPr>
              <a:t>Measure accuracy, precision, recall, F1-score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0" i="0" u="none" strike="noStrike" dirty="0">
                <a:effectLst/>
              </a:rPr>
              <a:t>Deploy real-time detection system</a:t>
            </a:r>
          </a:p>
        </p:txBody>
      </p:sp>
    </p:spTree>
    <p:extLst>
      <p:ext uri="{BB962C8B-B14F-4D97-AF65-F5344CB8AC3E}">
        <p14:creationId xmlns:p14="http://schemas.microsoft.com/office/powerpoint/2010/main" val="2626212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B99A8F-E0B1-01BF-E299-D0530D706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 u="none" strike="noStrike">
                <a:effectLst/>
                <a:latin typeface="-webkit-standard"/>
              </a:rPr>
              <a:t>Expected Outcomes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AA97-0D6D-6855-0A3E-55B74D255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200" dirty="0"/>
              <a:t>Improved accuracy in detecting fake news using </a:t>
            </a:r>
            <a:r>
              <a:rPr lang="en-IN" sz="2200" dirty="0" err="1"/>
              <a:t>LoRA</a:t>
            </a:r>
            <a:r>
              <a:rPr lang="en-IN" sz="2200" dirty="0"/>
              <a:t>-fine-tuned </a:t>
            </a:r>
            <a:r>
              <a:rPr lang="en-IN" sz="2200" dirty="0" err="1"/>
              <a:t>RoBERTa</a:t>
            </a:r>
            <a:endParaRPr lang="en-IN" sz="2200" dirty="0"/>
          </a:p>
          <a:p>
            <a:r>
              <a:rPr lang="en-IN" sz="2200" dirty="0"/>
              <a:t>Dynamic fact verification with real-time external knowledge access</a:t>
            </a:r>
          </a:p>
          <a:p>
            <a:r>
              <a:rPr lang="en-IN" sz="2200" dirty="0"/>
              <a:t>Demonstrated performance gains from Retrieval-Augmented Generation</a:t>
            </a:r>
          </a:p>
          <a:p>
            <a:r>
              <a:rPr lang="en-IN" sz="2200" dirty="0"/>
              <a:t>Efficient, scalable fake news detection pipeline suitable for real-world deployment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80272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9852C-0696-C3AE-7108-1C37A5448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 u="none" strike="noStrike">
                <a:effectLst/>
                <a:latin typeface="-webkit-standard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C8FB0-632A-F6D4-613E-24EDBF1CC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200"/>
              <a:t>LoRA enables efficient adaptation of large language models for fake news detection</a:t>
            </a:r>
          </a:p>
          <a:p>
            <a:r>
              <a:rPr lang="en-IN" sz="2200"/>
              <a:t>Real-time fact verification boosts trustworthiness and accuracy</a:t>
            </a:r>
          </a:p>
          <a:p>
            <a:r>
              <a:rPr lang="en-IN" sz="2200"/>
              <a:t>RAG integration further improves system performance by leveraging external knowledge</a:t>
            </a:r>
          </a:p>
          <a:p>
            <a:r>
              <a:rPr lang="en-IN" sz="2200"/>
              <a:t>The project combines state-of-the-art techniques for a practical and powerful fake news detection system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017313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10784" y="0"/>
            <a:ext cx="9570431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D4590D-293F-6ED2-4F2F-C92F19BF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716" y="955309"/>
            <a:ext cx="7074568" cy="28989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0" i="0" u="none" strike="noStrike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Thank you!</a:t>
            </a:r>
            <a:endParaRPr lang="en-US" sz="6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17349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21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E70EA-2CB5-0843-BDF7-E7A1802F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 u="none" strike="noStrike">
                <a:effectLst/>
                <a:latin typeface="-webkit-standard"/>
              </a:rPr>
              <a:t>Project Overview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73CBA-8F3D-B5F0-BC8E-D57587E48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200" dirty="0"/>
              <a:t>Developing a robust fake news detection system</a:t>
            </a:r>
          </a:p>
          <a:p>
            <a:r>
              <a:rPr lang="en-IN" sz="2200" dirty="0"/>
              <a:t>Leverages Large Language Models (LLMs) like </a:t>
            </a:r>
            <a:r>
              <a:rPr lang="en-IN" sz="2200" dirty="0" err="1"/>
              <a:t>RoBERTa</a:t>
            </a:r>
            <a:endParaRPr lang="en-IN" sz="2200" dirty="0"/>
          </a:p>
          <a:p>
            <a:r>
              <a:rPr lang="en-IN" sz="2200" dirty="0"/>
              <a:t>Uses Parameter-Efficient Fine-Tuning (PEFT) with </a:t>
            </a:r>
            <a:r>
              <a:rPr lang="en-IN" sz="2200" dirty="0" err="1"/>
              <a:t>LoRA</a:t>
            </a:r>
            <a:r>
              <a:rPr lang="en-IN" sz="2200" dirty="0"/>
              <a:t> for domain adaptation</a:t>
            </a:r>
          </a:p>
          <a:p>
            <a:r>
              <a:rPr lang="en-IN" sz="2200" dirty="0"/>
              <a:t>Integrates Retrieval-Augmented Generation (RAG) for real-time fact verification</a:t>
            </a:r>
          </a:p>
          <a:p>
            <a:pPr marL="0" indent="0">
              <a:buNone/>
            </a:pPr>
            <a:endParaRPr lang="en-IN" sz="2200" dirty="0"/>
          </a:p>
          <a:p>
            <a:pPr marL="0" indent="0">
              <a:buNone/>
            </a:pPr>
            <a:r>
              <a:rPr lang="en-IN" sz="2200" b="1" dirty="0"/>
              <a:t>Goal: </a:t>
            </a:r>
          </a:p>
          <a:p>
            <a:pPr marL="0" indent="0">
              <a:buNone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</a:rPr>
              <a:t>To improve fake news detection by fine-tuning </a:t>
            </a:r>
            <a:r>
              <a:rPr lang="en-IN" sz="2200" b="0" i="0" u="none" strike="noStrike" dirty="0" err="1">
                <a:solidFill>
                  <a:srgbClr val="000000"/>
                </a:solidFill>
                <a:effectLst/>
              </a:rPr>
              <a:t>RoBERTa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</a:rPr>
              <a:t> with parameter-efficient methods (PEFT) for efficient domain adaptation, and to compare its performance with a retrieval-augmented generation (RAG) approach that uses dynamic external knowledge for accurate fact verification.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9848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DB9F7-888A-3512-9243-96233598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 u="none" strike="noStrike">
                <a:effectLst/>
                <a:latin typeface="-webkit-standard"/>
              </a:rPr>
              <a:t>Why This Project?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9550E-E12D-0DE2-DA43-2D538CA1C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200"/>
              <a:t>Fake news impacts society &amp; requires timely detection</a:t>
            </a:r>
          </a:p>
          <a:p>
            <a:r>
              <a:rPr lang="en-IN" sz="2200"/>
              <a:t>Large pretrained LLMs are powerful but expensive to fine-tune fully</a:t>
            </a:r>
          </a:p>
          <a:p>
            <a:r>
              <a:rPr lang="en-IN" sz="2200"/>
              <a:t>LoRA allows efficient adaptation with fewer parameters and less compute</a:t>
            </a:r>
          </a:p>
          <a:p>
            <a:r>
              <a:rPr lang="en-IN" sz="2200"/>
              <a:t>Real-time fact verification improves trustworthiness by checking claims dynamically</a:t>
            </a:r>
          </a:p>
          <a:p>
            <a:r>
              <a:rPr lang="en-IN" sz="2200"/>
              <a:t>RAG enhances models by incorporating external knowledge retrieval during inference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64967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8BA05E-6BCA-97BE-A448-39D1C12E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5400" b="0" i="0" u="none" strike="noStrike">
                <a:effectLst/>
                <a:latin typeface="-webkit-standard"/>
              </a:rPr>
              <a:t>RoBERTa-based Fake News Detection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7C0DE-3945-6CE2-583B-15F5044F8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200"/>
              <a:t>RoBERTa model fine-tuned on domain-specific news datasets</a:t>
            </a:r>
          </a:p>
          <a:p>
            <a:r>
              <a:rPr lang="en-IN" sz="2200"/>
              <a:t>PEFT LoRA used to efficiently fine-tune only low-rank weight updates</a:t>
            </a:r>
          </a:p>
          <a:p>
            <a:r>
              <a:rPr lang="en-IN" sz="2200"/>
              <a:t>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/>
              <a:t>Drastically reduced trainable parameters and memory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/>
              <a:t>Faster training and lower cost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/>
              <a:t>Maintains high classification accuracy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92576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E2D17-BF7B-4639-59A4-11F498DCE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 b="0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LoRA Recap – Low-Rank Adaptation</a:t>
            </a:r>
            <a:endParaRPr lang="en-US" sz="5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86E3B2-D449-D14B-B041-CECC39621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81" y="2227302"/>
            <a:ext cx="7024254" cy="398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50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82256B-5D04-F454-D267-09EEF45D9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200" b="0" i="0" u="none" strike="noStrike">
                <a:effectLst/>
                <a:latin typeface="-webkit-standard"/>
              </a:rPr>
              <a:t>Model Backbone: </a:t>
            </a:r>
            <a:r>
              <a:rPr lang="en-IN" sz="4200"/>
              <a:t>RoBERTaForSequenceClassification</a:t>
            </a:r>
            <a:endParaRPr lang="en-US" sz="42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0A7E7-25DA-661B-FE2B-53BEF87D7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IN" sz="2200" b="1"/>
              <a:t>Input:</a:t>
            </a:r>
            <a:r>
              <a:rPr lang="en-IN" sz="2200"/>
              <a:t> Raw news article text</a:t>
            </a:r>
          </a:p>
          <a:p>
            <a:r>
              <a:rPr lang="en-IN" sz="2200" b="1"/>
              <a:t>Tokenizer:</a:t>
            </a:r>
            <a:r>
              <a:rPr lang="en-IN" sz="2200"/>
              <a:t> RoBERTa tokenizer (WordPiece)</a:t>
            </a:r>
          </a:p>
          <a:p>
            <a:r>
              <a:rPr lang="en-IN" sz="2200" b="1"/>
              <a:t>Embedding size:</a:t>
            </a:r>
            <a:r>
              <a:rPr lang="en-IN" sz="2200"/>
              <a:t> 768</a:t>
            </a:r>
          </a:p>
          <a:p>
            <a:r>
              <a:rPr lang="en-IN" sz="2200" b="1"/>
              <a:t>Transformer layers:</a:t>
            </a:r>
            <a:r>
              <a:rPr lang="en-IN" sz="2200"/>
              <a:t> 12</a:t>
            </a:r>
          </a:p>
          <a:p>
            <a:r>
              <a:rPr lang="en-IN" sz="2200" b="1"/>
              <a:t>Hidden size:</a:t>
            </a:r>
            <a:r>
              <a:rPr lang="en-IN" sz="2200"/>
              <a:t> 768</a:t>
            </a:r>
          </a:p>
          <a:p>
            <a:r>
              <a:rPr lang="en-IN" sz="2200" b="1"/>
              <a:t>Classifier head:</a:t>
            </a:r>
            <a:endParaRPr lang="en-IN" sz="2200"/>
          </a:p>
          <a:p>
            <a:pPr lvl="1"/>
            <a:r>
              <a:rPr lang="en-IN" sz="2200"/>
              <a:t>dense(768 → 768) → Dropout(0.1) → Linear(768 → 1)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170360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200"/>
              <a:t>Base Model: RoBERTaForSequenceClassification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200" dirty="0"/>
          </a:p>
          <a:p>
            <a:r>
              <a:rPr lang="en-IN" sz="2200" dirty="0"/>
              <a:t>A pre-trained </a:t>
            </a:r>
            <a:r>
              <a:rPr lang="en-IN" sz="2200" dirty="0" err="1"/>
              <a:t>RoBERTa</a:t>
            </a:r>
            <a:r>
              <a:rPr lang="en-IN" sz="2200" dirty="0"/>
              <a:t> model fine-tuned for binary text classification (real vs fake):</a:t>
            </a:r>
          </a:p>
          <a:p>
            <a:endParaRPr lang="en-IN" sz="2200" dirty="0"/>
          </a:p>
          <a:p>
            <a:r>
              <a:rPr lang="en-IN" sz="2200" dirty="0"/>
              <a:t>Embedding Layer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 err="1"/>
              <a:t>word_embeddings</a:t>
            </a:r>
            <a:r>
              <a:rPr lang="en-IN" sz="2200" dirty="0"/>
              <a:t>: Embedding(50265, 768)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 err="1"/>
              <a:t>position_embeddings</a:t>
            </a:r>
            <a:r>
              <a:rPr lang="en-IN" sz="2200" dirty="0"/>
              <a:t>: Embedding(514, 768)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 err="1"/>
              <a:t>token_type_embeddings</a:t>
            </a:r>
            <a:r>
              <a:rPr lang="en-IN" sz="2200" dirty="0"/>
              <a:t>: dummy embedding (unused)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 err="1"/>
              <a:t>LayerNorm</a:t>
            </a:r>
            <a:r>
              <a:rPr lang="en-IN" sz="2200" dirty="0"/>
              <a:t> + Dropout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17261"/>
            <a:ext cx="10515600" cy="5309466"/>
          </a:xfrm>
        </p:spPr>
        <p:txBody>
          <a:bodyPr>
            <a:noAutofit/>
          </a:bodyPr>
          <a:lstStyle/>
          <a:p>
            <a:r>
              <a:rPr lang="en-IN" sz="2200" dirty="0"/>
              <a:t>Encoder (12 Transformer Layers)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/>
              <a:t>Each Transformer block consists of:</a:t>
            </a:r>
          </a:p>
          <a:p>
            <a:pPr lvl="2"/>
            <a:r>
              <a:rPr lang="en-IN" sz="2200" dirty="0"/>
              <a:t>Self-Attention Module: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200" dirty="0"/>
              <a:t>query, key, value: Linear(768 → 768)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IN" sz="2200" dirty="0" err="1"/>
              <a:t>LoRA</a:t>
            </a:r>
            <a:r>
              <a:rPr lang="en-IN" sz="2200" dirty="0"/>
              <a:t> injected into query and value:</a:t>
            </a:r>
          </a:p>
          <a:p>
            <a:pPr marL="914400" lvl="2" indent="0">
              <a:buNone/>
            </a:pPr>
            <a:r>
              <a:rPr lang="en-IN" sz="2200" dirty="0"/>
              <a:t>			W = W₀ + BA, B ∈ </a:t>
            </a:r>
            <a:r>
              <a:rPr lang="en-IN" sz="2200" dirty="0" err="1"/>
              <a:t>ℝ</a:t>
            </a:r>
            <a:r>
              <a:rPr lang="en-IN" sz="2200" dirty="0"/>
              <a:t>^{768×r}, A ∈ </a:t>
            </a:r>
            <a:r>
              <a:rPr lang="en-IN" sz="2200" dirty="0" err="1"/>
              <a:t>ℝ</a:t>
            </a:r>
            <a:r>
              <a:rPr lang="en-IN" sz="2200" dirty="0"/>
              <a:t>^{r×768} 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IN" sz="2200" dirty="0"/>
              <a:t>r = 8</a:t>
            </a:r>
          </a:p>
          <a:p>
            <a:pPr lvl="4">
              <a:buFont typeface="Arial" panose="020B0604020202020204" pitchFamily="34" charset="0"/>
              <a:buChar char="•"/>
            </a:pPr>
            <a:r>
              <a:rPr lang="en-IN" sz="2200" dirty="0" err="1"/>
              <a:t>LoRA</a:t>
            </a:r>
            <a:r>
              <a:rPr lang="en-IN" sz="2200" dirty="0"/>
              <a:t> wraps Linear layers with dropout</a:t>
            </a:r>
          </a:p>
          <a:p>
            <a:endParaRPr lang="en-IN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/>
              <a:t>Feed-Forward Network:</a:t>
            </a:r>
          </a:p>
          <a:p>
            <a:pPr lvl="2"/>
            <a:r>
              <a:rPr lang="en-IN" sz="2200" dirty="0"/>
              <a:t>Dense: 768 → 3072 → 768</a:t>
            </a:r>
          </a:p>
          <a:p>
            <a:pPr lvl="2"/>
            <a:r>
              <a:rPr lang="en-IN" sz="2200" dirty="0"/>
              <a:t>Activation: GELU</a:t>
            </a:r>
          </a:p>
          <a:p>
            <a:pPr lvl="2"/>
            <a:r>
              <a:rPr lang="en-IN" sz="2200" dirty="0" err="1"/>
              <a:t>LayerNorm</a:t>
            </a:r>
            <a:r>
              <a:rPr lang="en-IN" sz="2200" dirty="0"/>
              <a:t> and Dropout after attention/output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IN" sz="2200" dirty="0"/>
              <a:t>Classification Head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/>
              <a:t>Takes the [CLS] token output (first token):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/>
              <a:t>dense: Linear(768 → 768)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/>
              <a:t>dropout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2200" dirty="0" err="1"/>
              <a:t>out_proj</a:t>
            </a:r>
            <a:r>
              <a:rPr lang="en-IN" sz="2200" dirty="0"/>
              <a:t>: Linear(768 → 1) → logits for binary classification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774</Words>
  <Application>Microsoft Macintosh PowerPoint</Application>
  <PresentationFormat>Widescreen</PresentationFormat>
  <Paragraphs>112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-webkit-standard</vt:lpstr>
      <vt:lpstr>Aptos</vt:lpstr>
      <vt:lpstr>Aptos Display</vt:lpstr>
      <vt:lpstr>Arial</vt:lpstr>
      <vt:lpstr>Calibri</vt:lpstr>
      <vt:lpstr>Office Theme</vt:lpstr>
      <vt:lpstr>Fake News Detection Using LLMs and Retrieval-Augmented Generation (RAG)</vt:lpstr>
      <vt:lpstr>Project Overview</vt:lpstr>
      <vt:lpstr>Why This Project?</vt:lpstr>
      <vt:lpstr>RoBERTa-based Fake News Detection</vt:lpstr>
      <vt:lpstr>LoRA Recap – Low-Rank Adaptation</vt:lpstr>
      <vt:lpstr>Model Backbone: RoBERTaForSequenceClassification</vt:lpstr>
      <vt:lpstr>Base Model: RoBERTaForSequenceClassification</vt:lpstr>
      <vt:lpstr>PowerPoint Presentation</vt:lpstr>
      <vt:lpstr>PowerPoint Presentation</vt:lpstr>
      <vt:lpstr>Parameter-Efficient Fine-Tuning (PEFT) with LoRA</vt:lpstr>
      <vt:lpstr>Training Benefits with LoRA</vt:lpstr>
      <vt:lpstr>Real-Time Fact Verification</vt:lpstr>
      <vt:lpstr>Retrieval-Augmented Generation (RAG)</vt:lpstr>
      <vt:lpstr>Project Roadmap</vt:lpstr>
      <vt:lpstr>Expected Outcomes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SC24M150-TUSHAR RAJ 2024-MTECH-MACLCOMP</dc:creator>
  <cp:lastModifiedBy>SC24M150-TUSHAR RAJ 2024-MTECH-MACLCOMP</cp:lastModifiedBy>
  <cp:revision>2</cp:revision>
  <dcterms:created xsi:type="dcterms:W3CDTF">2025-05-16T05:01:46Z</dcterms:created>
  <dcterms:modified xsi:type="dcterms:W3CDTF">2025-05-16T11:50:57Z</dcterms:modified>
</cp:coreProperties>
</file>