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7" r:id="rId25"/>
    <p:sldId id="279" r:id="rId26"/>
    <p:sldId id="280" r:id="rId27"/>
    <p:sldId id="281" r:id="rId28"/>
    <p:sldId id="282" r:id="rId29"/>
    <p:sldId id="283" r:id="rId30"/>
    <p:sldId id="284" r:id="rId31"/>
    <p:sldId id="285" r:id="rId32"/>
    <p:sldId id="286" r:id="rId3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5763E07-44CB-4DBC-9788-5149378BB6F9}">
  <a:tblStyle styleId="{75763E07-44CB-4DBC-9788-5149378BB6F9}"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5610"/>
    <p:restoredTop sz="94674"/>
  </p:normalViewPr>
  <p:slideViewPr>
    <p:cSldViewPr snapToGrid="0">
      <p:cViewPr varScale="1">
        <p:scale>
          <a:sx n="162" d="100"/>
          <a:sy n="162" d="100"/>
        </p:scale>
        <p:origin x="20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3" name="Google Shape;35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8" name="Google Shape;35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1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5" name="Google Shape;36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100" b="0" i="0" u="none" strike="noStrike" cap="none">
                <a:solidFill>
                  <a:srgbClr val="000000"/>
                </a:solidFill>
                <a:latin typeface="Arial"/>
                <a:ea typeface="Arial"/>
                <a:cs typeface="Arial"/>
                <a:sym typeface="Arial"/>
              </a:rPr>
              <a:t># P-value tests whether R-squared is different from 0. </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100" b="0" i="0" u="none" strike="noStrike" cap="none">
                <a:solidFill>
                  <a:srgbClr val="000000"/>
                </a:solidFill>
                <a:latin typeface="Arial"/>
                <a:ea typeface="Arial"/>
                <a:cs typeface="Arial"/>
                <a:sym typeface="Arial"/>
              </a:rPr>
              <a:t># Usually we need a p-value lower than 0.05 to show a statistically significant relationship between X and Y. </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100" b="0" i="0" u="none" strike="noStrike" cap="none">
                <a:solidFill>
                  <a:srgbClr val="000000"/>
                </a:solidFill>
                <a:latin typeface="Arial"/>
                <a:ea typeface="Arial"/>
                <a:cs typeface="Arial"/>
                <a:sym typeface="Arial"/>
              </a:rPr>
              <a:t># It indicates the reliability of X to predict Y. </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100" b="0" i="0" u="none" strike="noStrike" cap="none">
                <a:solidFill>
                  <a:srgbClr val="000000"/>
                </a:solidFill>
                <a:latin typeface="Arial"/>
                <a:ea typeface="Arial"/>
                <a:cs typeface="Arial"/>
                <a:sym typeface="Arial"/>
              </a:rPr>
              <a:t># Performs an F-test on the model. This takes the parameters of our model and compares it to a model that has fewer parameters. </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100" b="0" i="0" u="none" strike="noStrike" cap="none">
                <a:solidFill>
                  <a:srgbClr val="000000"/>
                </a:solidFill>
                <a:latin typeface="Arial"/>
                <a:ea typeface="Arial"/>
                <a:cs typeface="Arial"/>
                <a:sym typeface="Arial"/>
              </a:rPr>
              <a:t># In theory the model with more parameters should fit better. </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100" b="0" i="0" u="none" strike="noStrike" cap="none">
                <a:solidFill>
                  <a:srgbClr val="000000"/>
                </a:solidFill>
                <a:latin typeface="Arial"/>
                <a:ea typeface="Arial"/>
                <a:cs typeface="Arial"/>
                <a:sym typeface="Arial"/>
              </a:rPr>
              <a:t># If the model with more parameters (your model) doesn't perform better than the model with fewer parameters, </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100" b="0" i="0" u="none" strike="noStrike" cap="none">
                <a:solidFill>
                  <a:srgbClr val="000000"/>
                </a:solidFill>
                <a:latin typeface="Arial"/>
                <a:ea typeface="Arial"/>
                <a:cs typeface="Arial"/>
                <a:sym typeface="Arial"/>
              </a:rPr>
              <a:t># the F-test will have a high p-value. </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100" b="0" i="0" u="none" strike="noStrike" cap="none">
                <a:solidFill>
                  <a:srgbClr val="000000"/>
                </a:solidFill>
                <a:latin typeface="Arial"/>
                <a:ea typeface="Arial"/>
                <a:cs typeface="Arial"/>
                <a:sym typeface="Arial"/>
              </a:rPr>
              <a:t># If the model with more parameters is better than the model with fewer parameters, you will have a lower p-value.</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0" algn="l" rtl="0">
              <a:lnSpc>
                <a:spcPct val="137500"/>
              </a:lnSpc>
              <a:spcBef>
                <a:spcPts val="0"/>
              </a:spcBef>
              <a:spcAft>
                <a:spcPts val="160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6" name="Google Shape;38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400"/>
              <a:buFont typeface="Arial"/>
              <a:buNone/>
            </a:pPr>
            <a:r>
              <a:rPr lang="en" b="1"/>
              <a:t>we also use the </a:t>
            </a:r>
            <a:r>
              <a:rPr lang="en" sz="1100" b="1" i="0" u="none" strike="noStrike" cap="none">
                <a:solidFill>
                  <a:srgbClr val="000000"/>
                </a:solidFill>
                <a:latin typeface="Arial"/>
                <a:ea typeface="Arial"/>
                <a:cs typeface="Arial"/>
                <a:sym typeface="Arial"/>
              </a:rPr>
              <a:t>Principal component analysis to compare the </a:t>
            </a:r>
            <a:r>
              <a:rPr lang="en" b="1"/>
              <a:t>accuracy to make sure we select the right important features by p-value</a:t>
            </a:r>
            <a:endParaRPr sz="11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1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5" name="Google Shape;39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1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0" name="Google Shape;40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100" b="1" i="0" u="none" strike="noStrike" cap="none">
                <a:solidFill>
                  <a:srgbClr val="000000"/>
                </a:solidFill>
              </a:rPr>
              <a:t>A decision tree is a tool that uses a tree-like graph of decisions to classify data.</a:t>
            </a:r>
            <a:endParaRPr sz="1100" b="1" i="0" u="none" strike="noStrike" cap="none">
              <a:solidFill>
                <a:srgbClr val="00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1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6" name="Google Shape;41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We used the rpart package to realize the Decision Tree Algorithm</a:t>
            </a:r>
            <a:endParaRPr/>
          </a:p>
          <a:p>
            <a:pPr marL="0" lvl="0" indent="0" algn="l" rtl="0">
              <a:spcBef>
                <a:spcPts val="0"/>
              </a:spcBef>
              <a:spcAft>
                <a:spcPts val="0"/>
              </a:spcAft>
              <a:buClr>
                <a:srgbClr val="000000"/>
              </a:buClr>
              <a:buSzPts val="1100"/>
              <a:buFont typeface="Arial"/>
              <a:buNone/>
            </a:pPr>
            <a:r>
              <a:rPr lang="en"/>
              <a:t>Following is the specific method that I have passed several parameters in</a:t>
            </a:r>
            <a:endParaRPr/>
          </a:p>
          <a:p>
            <a:pPr marL="0" lvl="0" indent="0" algn="l" rtl="0">
              <a:spcBef>
                <a:spcPts val="0"/>
              </a:spcBef>
              <a:spcAft>
                <a:spcPts val="0"/>
              </a:spcAft>
              <a:buClr>
                <a:srgbClr val="000000"/>
              </a:buClr>
              <a:buSzPts val="1100"/>
              <a:buFont typeface="Arial"/>
              <a:buNone/>
            </a:pPr>
            <a:r>
              <a:rPr lang="en"/>
              <a:t>Because some default parameters may prevent our tree from growing.</a:t>
            </a:r>
            <a:endParaRPr/>
          </a:p>
          <a:p>
            <a:pPr marL="0" lvl="0" indent="0" algn="l" rtl="0">
              <a:spcBef>
                <a:spcPts val="0"/>
              </a:spcBef>
              <a:spcAft>
                <a:spcPts val="0"/>
              </a:spcAft>
              <a:buClr>
                <a:srgbClr val="000000"/>
              </a:buClr>
              <a:buSzPts val="1100"/>
              <a:buFont typeface="Arial"/>
              <a:buNone/>
            </a:pPr>
            <a:r>
              <a:rPr lang="en"/>
              <a:t>Lets focus on Maxdepth, … .</a:t>
            </a:r>
            <a:endParaRPr/>
          </a:p>
          <a:p>
            <a:pPr marL="0" lvl="0" indent="0" algn="l" rtl="0">
              <a:spcBef>
                <a:spcPts val="0"/>
              </a:spcBef>
              <a:spcAft>
                <a:spcPts val="0"/>
              </a:spcAft>
              <a:buClr>
                <a:srgbClr val="000000"/>
              </a:buClr>
              <a:buSzPts val="1100"/>
              <a:buFont typeface="Arial"/>
              <a:buNone/>
            </a:pPr>
            <a:r>
              <a:rPr lang="en"/>
              <a:t>So by fixing the Maxdepth, we can find optimal model for both training data and test data.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1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3" name="Google Shape;42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Clr>
                <a:srgbClr val="000000"/>
              </a:buClr>
              <a:buSzPts val="1100"/>
              <a:buFont typeface="Arial"/>
              <a:buNone/>
            </a:pPr>
            <a:r>
              <a:rPr lang="en"/>
              <a:t>And this is the plot when Maxdepth equals to 5.</a:t>
            </a:r>
            <a:endParaRPr/>
          </a:p>
          <a:p>
            <a:pPr marL="0" marR="0" lvl="0" indent="0" algn="l" rtl="0">
              <a:lnSpc>
                <a:spcPct val="100000"/>
              </a:lnSpc>
              <a:spcBef>
                <a:spcPts val="0"/>
              </a:spcBef>
              <a:spcAft>
                <a:spcPts val="0"/>
              </a:spcAft>
              <a:buClr>
                <a:srgbClr val="000000"/>
              </a:buClr>
              <a:buSzPts val="1400"/>
              <a:buFont typeface="Arial"/>
              <a:buNone/>
            </a:pPr>
            <a:r>
              <a:rPr lang="en" sz="1100" b="0" i="0" u="none" strike="noStrike" cap="none">
                <a:solidFill>
                  <a:srgbClr val="000000"/>
                </a:solidFill>
                <a:latin typeface="Arial"/>
                <a:ea typeface="Arial"/>
                <a:cs typeface="Arial"/>
                <a:sym typeface="Arial"/>
              </a:rPr>
              <a:t>Each node shows </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100" b="0" i="0" u="none" strike="noStrike" cap="none">
                <a:solidFill>
                  <a:srgbClr val="000000"/>
                </a:solidFill>
                <a:latin typeface="Arial"/>
                <a:ea typeface="Arial"/>
                <a:cs typeface="Arial"/>
                <a:sym typeface="Arial"/>
              </a:rPr>
              <a:t>- the predicted class, </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100" b="0" i="0" u="none" strike="noStrike" cap="none">
                <a:solidFill>
                  <a:srgbClr val="000000"/>
                </a:solidFill>
                <a:latin typeface="Arial"/>
                <a:ea typeface="Arial"/>
                <a:cs typeface="Arial"/>
                <a:sym typeface="Arial"/>
              </a:rPr>
              <a:t>- the predicted probability of </a:t>
            </a:r>
            <a:r>
              <a:rPr lang="en"/>
              <a:t>...</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100" b="0" i="0" u="none" strike="noStrike" cap="none">
                <a:solidFill>
                  <a:srgbClr val="000000"/>
                </a:solidFill>
                <a:latin typeface="Arial"/>
                <a:ea typeface="Arial"/>
                <a:cs typeface="Arial"/>
                <a:sym typeface="Arial"/>
              </a:rPr>
              <a:t>- the percentage of observations in the node.</a:t>
            </a: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1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9" name="Google Shape;429;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050">
                <a:solidFill>
                  <a:srgbClr val="222222"/>
                </a:solidFill>
                <a:highlight>
                  <a:srgbClr val="FFFFFF"/>
                </a:highlight>
              </a:rPr>
              <a:t>But how to check the quality of the model.</a:t>
            </a:r>
            <a:endParaRPr sz="1050">
              <a:solidFill>
                <a:srgbClr val="222222"/>
              </a:solidFill>
              <a:highlight>
                <a:srgbClr val="FFFFFF"/>
              </a:highlight>
            </a:endParaRPr>
          </a:p>
          <a:p>
            <a:pPr marL="0" marR="0" lvl="0" indent="0" algn="l" rtl="0">
              <a:lnSpc>
                <a:spcPct val="100000"/>
              </a:lnSpc>
              <a:spcBef>
                <a:spcPts val="0"/>
              </a:spcBef>
              <a:spcAft>
                <a:spcPts val="0"/>
              </a:spcAft>
              <a:buClr>
                <a:srgbClr val="000000"/>
              </a:buClr>
              <a:buSzPts val="1400"/>
              <a:buFont typeface="Arial"/>
              <a:buNone/>
            </a:pPr>
            <a:r>
              <a:rPr lang="en" sz="1050">
                <a:solidFill>
                  <a:srgbClr val="222222"/>
                </a:solidFill>
                <a:highlight>
                  <a:srgbClr val="FFFFFF"/>
                </a:highlight>
              </a:rPr>
              <a:t>Here we are using confusion matrix to examine observations.</a:t>
            </a:r>
            <a:endParaRPr sz="1050">
              <a:solidFill>
                <a:srgbClr val="222222"/>
              </a:solidFill>
              <a:highlight>
                <a:srgbClr val="FFFFFF"/>
              </a:highlight>
            </a:endParaRPr>
          </a:p>
          <a:p>
            <a:pPr marL="0" marR="0" lvl="0" indent="0" algn="l" rtl="0">
              <a:lnSpc>
                <a:spcPct val="100000"/>
              </a:lnSpc>
              <a:spcBef>
                <a:spcPts val="0"/>
              </a:spcBef>
              <a:spcAft>
                <a:spcPts val="0"/>
              </a:spcAft>
              <a:buClr>
                <a:srgbClr val="000000"/>
              </a:buClr>
              <a:buSzPts val="1400"/>
              <a:buFont typeface="Arial"/>
              <a:buNone/>
            </a:pPr>
            <a:r>
              <a:rPr lang="en" sz="1050">
                <a:solidFill>
                  <a:srgbClr val="222222"/>
                </a:solidFill>
                <a:highlight>
                  <a:srgbClr val="FFFFFF"/>
                </a:highlight>
              </a:rPr>
              <a:t>There are three significant values in confusion matrix to evaluate the model.</a:t>
            </a:r>
            <a:endParaRPr sz="1050">
              <a:solidFill>
                <a:srgbClr val="222222"/>
              </a:solidFill>
              <a:highlight>
                <a:srgbClr val="FFFFFF"/>
              </a:highlight>
            </a:endParaRPr>
          </a:p>
          <a:p>
            <a:pPr marL="0" marR="0" lvl="0" indent="0" algn="l" rtl="0">
              <a:lnSpc>
                <a:spcPct val="100000"/>
              </a:lnSpc>
              <a:spcBef>
                <a:spcPts val="0"/>
              </a:spcBef>
              <a:spcAft>
                <a:spcPts val="0"/>
              </a:spcAft>
              <a:buClr>
                <a:srgbClr val="000000"/>
              </a:buClr>
              <a:buSzPts val="1400"/>
              <a:buFont typeface="Arial"/>
              <a:buNone/>
            </a:pPr>
            <a:r>
              <a:rPr lang="en" sz="1050">
                <a:solidFill>
                  <a:srgbClr val="222222"/>
                </a:solidFill>
                <a:highlight>
                  <a:srgbClr val="FFFFFF"/>
                </a:highlight>
              </a:rPr>
              <a:t>They are ... , </a:t>
            </a:r>
            <a:endParaRPr sz="1050">
              <a:solidFill>
                <a:srgbClr val="222222"/>
              </a:solidFill>
              <a:highlight>
                <a:srgbClr val="FFFFFF"/>
              </a:highlight>
            </a:endParaRPr>
          </a:p>
          <a:p>
            <a:pPr marL="0" marR="0" lvl="0" indent="0" algn="l" rtl="0">
              <a:lnSpc>
                <a:spcPct val="100000"/>
              </a:lnSpc>
              <a:spcBef>
                <a:spcPts val="0"/>
              </a:spcBef>
              <a:spcAft>
                <a:spcPts val="0"/>
              </a:spcAft>
              <a:buClr>
                <a:srgbClr val="000000"/>
              </a:buClr>
              <a:buSzPts val="1400"/>
              <a:buFont typeface="Arial"/>
              <a:buNone/>
            </a:pPr>
            <a:r>
              <a:rPr lang="en" sz="1050">
                <a:solidFill>
                  <a:srgbClr val="222222"/>
                </a:solidFill>
                <a:highlight>
                  <a:srgbClr val="FFFFFF"/>
                </a:highlight>
              </a:rPr>
              <a:t>When the production that corresponds too closely to a particular set of data, and may therefore fail to fit additional data or predict future observations , its </a:t>
            </a:r>
            <a:r>
              <a:rPr lang="en" sz="1050" b="1">
                <a:solidFill>
                  <a:srgbClr val="222222"/>
                </a:solidFill>
                <a:highlight>
                  <a:srgbClr val="FFFFFF"/>
                </a:highlight>
              </a:rPr>
              <a:t>overfitting</a:t>
            </a:r>
            <a:r>
              <a:rPr lang="en" sz="1050">
                <a:solidFill>
                  <a:srgbClr val="222222"/>
                </a:solidFill>
                <a:highlight>
                  <a:srgbClr val="FFFFFF"/>
                </a:highlight>
              </a:rPr>
              <a:t>.</a:t>
            </a: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2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1" name="Google Shape;44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2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4" name="Google Shape;454;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a:t>After We have tried several numbers from 10 to 40, finally we find 21 is the best because three values are all good for training data and test data including true negative rate.</a:t>
            </a: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2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8" name="Google Shape;468;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3" name="Google Shape;473;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 dirty="0"/>
              <a:t>#RANDOM </a:t>
            </a:r>
            <a:r>
              <a:rPr lang="en" dirty="0" err="1"/>
              <a:t>FOREST#We</a:t>
            </a:r>
            <a:r>
              <a:rPr lang="en" dirty="0"/>
              <a:t> now apply random forests to the </a:t>
            </a:r>
            <a:r>
              <a:rPr lang="en" dirty="0" err="1"/>
              <a:t>train_data</a:t>
            </a:r>
            <a:r>
              <a:rPr lang="en" dirty="0"/>
              <a:t> dataset. #By default </a:t>
            </a:r>
            <a:r>
              <a:rPr lang="en" dirty="0" err="1"/>
              <a:t>randomForest</a:t>
            </a:r>
            <a:r>
              <a:rPr lang="en" dirty="0"/>
              <a:t>() uses 206/3 (cause we have </a:t>
            </a:r>
            <a:r>
              <a:rPr lang="en" dirty="0" smtClean="0"/>
              <a:t>20</a:t>
            </a:r>
            <a:r>
              <a:rPr lang="en-US" dirty="0" smtClean="0"/>
              <a:t>6</a:t>
            </a:r>
            <a:r>
              <a:rPr lang="en" dirty="0" smtClean="0"/>
              <a:t>columns)variables </a:t>
            </a:r>
            <a:r>
              <a:rPr lang="en" dirty="0"/>
              <a:t>,so we have </a:t>
            </a:r>
            <a:r>
              <a:rPr lang="en" dirty="0" err="1"/>
              <a:t>mtry</a:t>
            </a:r>
            <a:r>
              <a:rPr lang="en" dirty="0"/>
              <a:t> </a:t>
            </a:r>
            <a:r>
              <a:rPr lang="en" dirty="0" err="1"/>
              <a:t>equalst</a:t>
            </a:r>
            <a:r>
              <a:rPr lang="en" dirty="0"/>
              <a:t> to 66</a:t>
            </a:r>
            <a:endParaRPr dirty="0"/>
          </a:p>
          <a:p>
            <a:pPr marL="0" lvl="0" indent="0" algn="l" rtl="0">
              <a:lnSpc>
                <a:spcPct val="115000"/>
              </a:lnSpc>
              <a:spcBef>
                <a:spcPts val="0"/>
              </a:spcBef>
              <a:spcAft>
                <a:spcPts val="0"/>
              </a:spcAft>
              <a:buClr>
                <a:srgbClr val="000000"/>
              </a:buClr>
              <a:buSzPts val="1100"/>
              <a:buFont typeface="Arial"/>
              <a:buNone/>
            </a:pPr>
            <a:r>
              <a:rPr lang="en" dirty="0"/>
              <a:t>also, after test, </a:t>
            </a:r>
            <a:r>
              <a:rPr lang="en" dirty="0" err="1"/>
              <a:t>ntree</a:t>
            </a:r>
            <a:r>
              <a:rPr lang="en" dirty="0"/>
              <a:t> is tend to be stable when its 100.  Just as we can see the picture. after building model, now we make prediction for the test data</a:t>
            </a:r>
            <a:endParaRPr dirty="0"/>
          </a:p>
          <a:p>
            <a:pPr marL="0" marR="0" lvl="0" indent="0" algn="l" rtl="0">
              <a:lnSpc>
                <a:spcPct val="100000"/>
              </a:lnSpc>
              <a:spcBef>
                <a:spcPts val="0"/>
              </a:spcBef>
              <a:spcAft>
                <a:spcPts val="0"/>
              </a:spcAft>
              <a:buClr>
                <a:srgbClr val="000000"/>
              </a:buClr>
              <a:buSzPts val="1400"/>
              <a:buFont typeface="Arial"/>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3" name="Google Shape;473;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 dirty="0"/>
              <a:t>#RANDOM </a:t>
            </a:r>
            <a:r>
              <a:rPr lang="en" dirty="0" err="1"/>
              <a:t>FOREST#We</a:t>
            </a:r>
            <a:r>
              <a:rPr lang="en" dirty="0"/>
              <a:t> now apply random forests to the </a:t>
            </a:r>
            <a:r>
              <a:rPr lang="en" dirty="0" err="1"/>
              <a:t>train_data</a:t>
            </a:r>
            <a:r>
              <a:rPr lang="en" dirty="0"/>
              <a:t> dataset. #By default </a:t>
            </a:r>
            <a:r>
              <a:rPr lang="en" dirty="0" err="1"/>
              <a:t>randomForest</a:t>
            </a:r>
            <a:r>
              <a:rPr lang="en" dirty="0"/>
              <a:t>() uses 206/3 (cause we have </a:t>
            </a:r>
            <a:r>
              <a:rPr lang="en" dirty="0" smtClean="0"/>
              <a:t>20</a:t>
            </a:r>
            <a:r>
              <a:rPr lang="en-US" dirty="0" smtClean="0"/>
              <a:t>6</a:t>
            </a:r>
            <a:r>
              <a:rPr lang="en" dirty="0" smtClean="0"/>
              <a:t>columns)variables </a:t>
            </a:r>
            <a:r>
              <a:rPr lang="en" dirty="0"/>
              <a:t>,so we have </a:t>
            </a:r>
            <a:r>
              <a:rPr lang="en" dirty="0" err="1"/>
              <a:t>mtry</a:t>
            </a:r>
            <a:r>
              <a:rPr lang="en" dirty="0"/>
              <a:t> </a:t>
            </a:r>
            <a:r>
              <a:rPr lang="en" dirty="0" err="1"/>
              <a:t>equalst</a:t>
            </a:r>
            <a:r>
              <a:rPr lang="en" dirty="0"/>
              <a:t> to 66</a:t>
            </a:r>
            <a:endParaRPr dirty="0"/>
          </a:p>
          <a:p>
            <a:pPr marL="0" lvl="0" indent="0" algn="l" rtl="0">
              <a:lnSpc>
                <a:spcPct val="115000"/>
              </a:lnSpc>
              <a:spcBef>
                <a:spcPts val="0"/>
              </a:spcBef>
              <a:spcAft>
                <a:spcPts val="0"/>
              </a:spcAft>
              <a:buClr>
                <a:srgbClr val="000000"/>
              </a:buClr>
              <a:buSzPts val="1100"/>
              <a:buFont typeface="Arial"/>
              <a:buNone/>
            </a:pPr>
            <a:r>
              <a:rPr lang="en" dirty="0"/>
              <a:t>also, after test, </a:t>
            </a:r>
            <a:r>
              <a:rPr lang="en" dirty="0" err="1"/>
              <a:t>ntree</a:t>
            </a:r>
            <a:r>
              <a:rPr lang="en" dirty="0"/>
              <a:t> is tend to be stable when its 100.  Just as we can see the picture. after building model, now we make prediction for the test data</a:t>
            </a:r>
            <a:endParaRPr dirty="0"/>
          </a:p>
          <a:p>
            <a:pPr marL="0" marR="0" lvl="0" indent="0" algn="l" rtl="0">
              <a:lnSpc>
                <a:spcPct val="100000"/>
              </a:lnSpc>
              <a:spcBef>
                <a:spcPts val="0"/>
              </a:spcBef>
              <a:spcAft>
                <a:spcPts val="0"/>
              </a:spcAft>
              <a:buClr>
                <a:srgbClr val="000000"/>
              </a:buClr>
              <a:buSzPts val="1400"/>
              <a:buFont typeface="Arial"/>
              <a:buNone/>
            </a:pPr>
            <a:endParaRPr dirty="0"/>
          </a:p>
        </p:txBody>
      </p:sp>
    </p:spTree>
    <p:extLst>
      <p:ext uri="{BB962C8B-B14F-4D97-AF65-F5344CB8AC3E}">
        <p14:creationId xmlns:p14="http://schemas.microsoft.com/office/powerpoint/2010/main" val="8328312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a:t>●</a:t>
            </a:r>
            <a:r>
              <a:rPr lang="en"/>
              <a:t>to compute RMSE and MSE</a:t>
            </a:r>
            <a:endParaRPr/>
          </a:p>
          <a:p>
            <a:pPr marL="0" lvl="0" indent="0" algn="l" rtl="0">
              <a:lnSpc>
                <a:spcPct val="115000"/>
              </a:lnSpc>
              <a:spcBef>
                <a:spcPts val="0"/>
              </a:spcBef>
              <a:spcAft>
                <a:spcPts val="0"/>
              </a:spcAft>
              <a:buNone/>
            </a:pPr>
            <a:r>
              <a:rPr lang="en" sz="1400"/>
              <a:t>●</a:t>
            </a:r>
            <a:r>
              <a:rPr lang="en"/>
              <a:t>actually I install a package called metrics which can compute rmse and mse easily</a:t>
            </a:r>
            <a:endParaRPr/>
          </a:p>
          <a:p>
            <a:pPr marL="0" lvl="0" indent="0" algn="l" rtl="0">
              <a:spcBef>
                <a:spcPts val="0"/>
              </a:spcBef>
              <a:spcAft>
                <a:spcPts val="0"/>
              </a:spcAft>
              <a:buNone/>
            </a:pPr>
            <a:endParaRPr/>
          </a:p>
        </p:txBody>
      </p:sp>
      <p:sp>
        <p:nvSpPr>
          <p:cNvPr id="482" name="Google Shape;482;p2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dirty="0"/>
              <a:t>●</a:t>
            </a:r>
            <a:r>
              <a:rPr lang="en" dirty="0"/>
              <a:t>#The two metrics are the increase in MSE and increase in node purity by including the </a:t>
            </a:r>
            <a:r>
              <a:rPr lang="en" dirty="0" err="1"/>
              <a:t>variable.#Node</a:t>
            </a:r>
            <a:r>
              <a:rPr lang="en" dirty="0"/>
              <a:t> impurity is measured by training RSS for regression trees, </a:t>
            </a:r>
            <a:endParaRPr dirty="0"/>
          </a:p>
        </p:txBody>
      </p:sp>
      <p:sp>
        <p:nvSpPr>
          <p:cNvPr id="492" name="Google Shape;49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2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8" name="Google Shape;498;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3" name="Google Shape;503;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 dirty="0"/>
              <a:t>#We now try </a:t>
            </a:r>
            <a:r>
              <a:rPr lang="en" dirty="0" err="1"/>
              <a:t>xgboost</a:t>
            </a:r>
            <a:r>
              <a:rPr lang="en" dirty="0"/>
              <a:t> on the above dataset. In this </a:t>
            </a:r>
            <a:r>
              <a:rPr lang="en" dirty="0" err="1"/>
              <a:t>xgboost</a:t>
            </a:r>
            <a:r>
              <a:rPr lang="en" dirty="0"/>
              <a:t> model, we found when objective is linear, the </a:t>
            </a:r>
            <a:r>
              <a:rPr lang="en" dirty="0" err="1"/>
              <a:t>mse</a:t>
            </a:r>
            <a:r>
              <a:rPr lang="en" dirty="0"/>
              <a:t> is less than the </a:t>
            </a:r>
            <a:r>
              <a:rPr lang="en" dirty="0" err="1"/>
              <a:t>mse</a:t>
            </a:r>
            <a:r>
              <a:rPr lang="en" dirty="0"/>
              <a:t> when objective is logistic. </a:t>
            </a:r>
            <a:endParaRPr dirty="0"/>
          </a:p>
          <a:p>
            <a:pPr marL="0" lvl="0" indent="0" algn="l" rtl="0">
              <a:lnSpc>
                <a:spcPct val="115000"/>
              </a:lnSpc>
              <a:spcBef>
                <a:spcPts val="0"/>
              </a:spcBef>
              <a:spcAft>
                <a:spcPts val="0"/>
              </a:spcAft>
              <a:buClr>
                <a:srgbClr val="000000"/>
              </a:buClr>
              <a:buSzPts val="1100"/>
              <a:buFont typeface="Arial"/>
              <a:buNone/>
            </a:pPr>
            <a:r>
              <a:rPr lang="en" dirty="0"/>
              <a:t>Here is explanation of each parameters in this model: </a:t>
            </a:r>
            <a:endParaRPr dirty="0"/>
          </a:p>
          <a:p>
            <a:pPr marL="0" lvl="0" indent="0" algn="l" rtl="0">
              <a:lnSpc>
                <a:spcPct val="115000"/>
              </a:lnSpc>
              <a:spcBef>
                <a:spcPts val="0"/>
              </a:spcBef>
              <a:spcAft>
                <a:spcPts val="0"/>
              </a:spcAft>
              <a:buClr>
                <a:srgbClr val="000000"/>
              </a:buClr>
              <a:buSzPts val="1100"/>
              <a:buFont typeface="Arial"/>
              <a:buNone/>
            </a:pPr>
            <a:r>
              <a:rPr lang="en" sz="1200" dirty="0">
                <a:solidFill>
                  <a:srgbClr val="333333"/>
                </a:solidFill>
                <a:highlight>
                  <a:srgbClr val="FFFFFF"/>
                </a:highlight>
              </a:rPr>
              <a:t>Maximum depth of a tree. Increasing this value will make the model more complex and more likely to </a:t>
            </a:r>
            <a:r>
              <a:rPr lang="en" sz="1200" dirty="0" err="1">
                <a:solidFill>
                  <a:srgbClr val="333333"/>
                </a:solidFill>
                <a:highlight>
                  <a:srgbClr val="FFFFFF"/>
                </a:highlight>
              </a:rPr>
              <a:t>overfit</a:t>
            </a:r>
            <a:r>
              <a:rPr lang="en" sz="1200" dirty="0">
                <a:solidFill>
                  <a:srgbClr val="333333"/>
                </a:solidFill>
                <a:highlight>
                  <a:srgbClr val="FFFFFF"/>
                </a:highlight>
              </a:rPr>
              <a:t>.</a:t>
            </a:r>
            <a:endParaRPr sz="1200" dirty="0">
              <a:solidFill>
                <a:srgbClr val="333333"/>
              </a:solidFill>
              <a:highlight>
                <a:srgbClr val="FFFFFF"/>
              </a:highlight>
            </a:endParaRPr>
          </a:p>
          <a:p>
            <a:pPr marL="0" lvl="0" indent="0" algn="l" rtl="0">
              <a:lnSpc>
                <a:spcPct val="115000"/>
              </a:lnSpc>
              <a:spcBef>
                <a:spcPts val="0"/>
              </a:spcBef>
              <a:spcAft>
                <a:spcPts val="0"/>
              </a:spcAft>
              <a:buClr>
                <a:srgbClr val="000000"/>
              </a:buClr>
              <a:buSzPts val="1100"/>
              <a:buFont typeface="Arial"/>
              <a:buNone/>
            </a:pPr>
            <a:r>
              <a:rPr lang="en" sz="1200" dirty="0">
                <a:solidFill>
                  <a:srgbClr val="333333"/>
                </a:solidFill>
                <a:highlight>
                  <a:srgbClr val="FFFFFF"/>
                </a:highlight>
              </a:rPr>
              <a:t>eta shrinks the feature weights to make the boosting process more conservative.</a:t>
            </a:r>
            <a:endParaRPr sz="1200" dirty="0">
              <a:solidFill>
                <a:srgbClr val="333333"/>
              </a:solidFill>
              <a:highlight>
                <a:srgbClr val="FFFFFF"/>
              </a:highlight>
            </a:endParaRPr>
          </a:p>
          <a:p>
            <a:pPr marL="0" lvl="0" indent="0" algn="l" rtl="0">
              <a:lnSpc>
                <a:spcPct val="115000"/>
              </a:lnSpc>
              <a:spcBef>
                <a:spcPts val="0"/>
              </a:spcBef>
              <a:spcAft>
                <a:spcPts val="0"/>
              </a:spcAft>
              <a:buClr>
                <a:srgbClr val="000000"/>
              </a:buClr>
              <a:buSzPts val="1100"/>
              <a:buFont typeface="Arial"/>
              <a:buNone/>
            </a:pPr>
            <a:r>
              <a:rPr lang="en" sz="1150" dirty="0" err="1">
                <a:solidFill>
                  <a:srgbClr val="8D1A38"/>
                </a:solidFill>
                <a:highlight>
                  <a:srgbClr val="FFFFFF"/>
                </a:highlight>
                <a:latin typeface="Verdana"/>
                <a:ea typeface="Verdana"/>
                <a:cs typeface="Verdana"/>
                <a:sym typeface="Verdana"/>
              </a:rPr>
              <a:t>nthread</a:t>
            </a:r>
            <a:r>
              <a:rPr lang="en" sz="1200" dirty="0">
                <a:solidFill>
                  <a:srgbClr val="333333"/>
                </a:solidFill>
                <a:highlight>
                  <a:srgbClr val="FFFFFF"/>
                </a:highlight>
              </a:rPr>
              <a:t> [default to maximum number of threads available if not set] :</a:t>
            </a:r>
            <a:r>
              <a:rPr lang="en" sz="1200" dirty="0">
                <a:solidFill>
                  <a:srgbClr val="333333"/>
                </a:solidFill>
              </a:rPr>
              <a:t>Number of parallel threads used to run </a:t>
            </a:r>
            <a:r>
              <a:rPr lang="en" sz="1200" dirty="0" err="1">
                <a:solidFill>
                  <a:srgbClr val="333333"/>
                </a:solidFill>
              </a:rPr>
              <a:t>XGBoost</a:t>
            </a:r>
            <a:endParaRPr sz="1200" dirty="0">
              <a:solidFill>
                <a:srgbClr val="333333"/>
              </a:solidFill>
            </a:endParaRPr>
          </a:p>
          <a:p>
            <a:pPr marL="0" lvl="0" indent="0" algn="l" rtl="0">
              <a:lnSpc>
                <a:spcPct val="115000"/>
              </a:lnSpc>
              <a:spcBef>
                <a:spcPts val="0"/>
              </a:spcBef>
              <a:spcAft>
                <a:spcPts val="0"/>
              </a:spcAft>
              <a:buClr>
                <a:srgbClr val="000000"/>
              </a:buClr>
              <a:buSzPts val="1100"/>
              <a:buFont typeface="Arial"/>
              <a:buNone/>
            </a:pPr>
            <a:endParaRPr sz="1200" dirty="0">
              <a:solidFill>
                <a:srgbClr val="333333"/>
              </a:solidFill>
              <a:highlight>
                <a:srgbClr val="FFFFFF"/>
              </a:highlight>
            </a:endParaRPr>
          </a:p>
          <a:p>
            <a:pPr marL="0" lvl="0" indent="0" algn="l" rtl="0">
              <a:lnSpc>
                <a:spcPct val="115000"/>
              </a:lnSpc>
              <a:spcBef>
                <a:spcPts val="0"/>
              </a:spcBef>
              <a:spcAft>
                <a:spcPts val="0"/>
              </a:spcAft>
              <a:buClr>
                <a:srgbClr val="000000"/>
              </a:buClr>
              <a:buSzPts val="1100"/>
              <a:buFont typeface="Arial"/>
              <a:buNone/>
            </a:pPr>
            <a:endParaRPr sz="1200" dirty="0">
              <a:solidFill>
                <a:srgbClr val="333333"/>
              </a:solidFill>
              <a:highlight>
                <a:srgbClr val="FFFFFF"/>
              </a:highlight>
            </a:endParaRPr>
          </a:p>
          <a:p>
            <a:pPr marL="0" lvl="0" indent="0" algn="l" rtl="0">
              <a:lnSpc>
                <a:spcPct val="115000"/>
              </a:lnSpc>
              <a:spcBef>
                <a:spcPts val="0"/>
              </a:spcBef>
              <a:spcAft>
                <a:spcPts val="0"/>
              </a:spcAft>
              <a:buClr>
                <a:srgbClr val="000000"/>
              </a:buClr>
              <a:buSzPts val="1100"/>
              <a:buFont typeface="Arial"/>
              <a:buNone/>
            </a:pPr>
            <a:endParaRPr sz="1200" dirty="0">
              <a:solidFill>
                <a:srgbClr val="333333"/>
              </a:solidFill>
              <a:highlight>
                <a:srgbClr val="FFFFFF"/>
              </a:highlight>
            </a:endParaRPr>
          </a:p>
          <a:p>
            <a:pPr marL="0" lvl="0" indent="0" algn="l" rtl="0">
              <a:lnSpc>
                <a:spcPct val="115000"/>
              </a:lnSpc>
              <a:spcBef>
                <a:spcPts val="0"/>
              </a:spcBef>
              <a:spcAft>
                <a:spcPts val="0"/>
              </a:spcAft>
              <a:buClr>
                <a:srgbClr val="000000"/>
              </a:buClr>
              <a:buSzPts val="1100"/>
              <a:buFont typeface="Arial"/>
              <a:buNone/>
            </a:pPr>
            <a:endParaRPr sz="1200" dirty="0">
              <a:solidFill>
                <a:srgbClr val="333333"/>
              </a:solidFill>
              <a:highlight>
                <a:srgbClr val="FFFFFF"/>
              </a:highligh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Then, we do the computation of rmse and mse just like what we have done in random forest. And polt the picture of top 10 important attributes.</a:t>
            </a:r>
            <a:endParaRPr/>
          </a:p>
        </p:txBody>
      </p:sp>
      <p:sp>
        <p:nvSpPr>
          <p:cNvPr id="511" name="Google Shape;511;p2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is the top 10 important attributes, we can see that ...is the most important attributes.</a:t>
            </a:r>
            <a:endParaRPr/>
          </a:p>
        </p:txBody>
      </p:sp>
      <p:sp>
        <p:nvSpPr>
          <p:cNvPr id="520" name="Google Shape;520;p2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6" name="Google Shape;526;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3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3" name="Google Shape;533;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4" name="Google Shape;29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 name="Google Shape;29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a:t>Data cleaning the joint table -&gt; insert into the train table which is the main table -&gt; on hot -&gt; clean the null value etc.</a:t>
            </a: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1" name="Google Shape;32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a:t>Days Difference: we can see whether the applicant pays the loan on time or not</a:t>
            </a:r>
            <a:endParaRPr/>
          </a:p>
          <a:p>
            <a:pPr marL="0" marR="0" lvl="0" indent="0" algn="l" rtl="0">
              <a:lnSpc>
                <a:spcPct val="100000"/>
              </a:lnSpc>
              <a:spcBef>
                <a:spcPts val="0"/>
              </a:spcBef>
              <a:spcAft>
                <a:spcPts val="0"/>
              </a:spcAft>
              <a:buClr>
                <a:srgbClr val="000000"/>
              </a:buClr>
              <a:buSzPts val="1400"/>
              <a:buFont typeface="Arial"/>
              <a:buNone/>
            </a:pPr>
            <a:r>
              <a:rPr lang="en"/>
              <a:t>ATM Difference: whether applicant pays the loan totally. Does they still own banks money after payment?</a:t>
            </a:r>
            <a:endParaRPr/>
          </a:p>
          <a:p>
            <a:pPr marL="0" marR="0" lvl="0" indent="0" algn="l" rtl="0">
              <a:lnSpc>
                <a:spcPct val="100000"/>
              </a:lnSpc>
              <a:spcBef>
                <a:spcPts val="0"/>
              </a:spcBef>
              <a:spcAft>
                <a:spcPts val="0"/>
              </a:spcAft>
              <a:buClr>
                <a:srgbClr val="000000"/>
              </a:buClr>
              <a:buSzPts val="1400"/>
              <a:buFont typeface="Arial"/>
              <a:buNone/>
            </a:pPr>
            <a:endParaRPr/>
          </a:p>
          <a:p>
            <a:pPr marL="0" marR="0" lvl="0" indent="0" algn="l" rtl="0">
              <a:lnSpc>
                <a:spcPct val="100000"/>
              </a:lnSpc>
              <a:spcBef>
                <a:spcPts val="0"/>
              </a:spcBef>
              <a:spcAft>
                <a:spcPts val="0"/>
              </a:spcAft>
              <a:buClr>
                <a:srgbClr val="000000"/>
              </a:buClr>
              <a:buSzPts val="1400"/>
              <a:buFont typeface="Arial"/>
              <a:buNone/>
            </a:pPr>
            <a:r>
              <a:rPr lang="en"/>
              <a:t>Since one applicant has more than one record, we do the mean to get the general situation whether they pay the money on time by calculating the mean of different value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8" name="Google Shape;32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a:t>Here is a simple demo</a:t>
            </a: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8" name="Google Shape;33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6" name="Google Shape;34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a:t>For example, gender has F,M.XNA there different values. After one hot encoder, we get the gender as this table</a:t>
            </a:r>
            <a:endParaRPr sz="11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2"/>
              <a:chOff x="7343003" y="4453711"/>
              <a:chExt cx="316800" cy="688512"/>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9" name="Google Shape;29;p2"/>
          <p:cNvGrpSpPr/>
          <p:nvPr/>
        </p:nvGrpSpPr>
        <p:grpSpPr>
          <a:xfrm>
            <a:off x="5043503" y="0"/>
            <a:ext cx="3814072" cy="3839101"/>
            <a:chOff x="5043503" y="0"/>
            <a:chExt cx="3814072" cy="3839101"/>
          </a:xfrm>
        </p:grpSpPr>
        <p:sp>
          <p:nvSpPr>
            <p:cNvPr id="30" name="Google Shape;30;p2"/>
            <p:cNvSpPr/>
            <p:nvPr/>
          </p:nvSpPr>
          <p:spPr>
            <a:xfrm>
              <a:off x="8460975" y="1817775"/>
              <a:ext cx="396600" cy="3966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
            <p:cNvSpPr/>
            <p:nvPr/>
          </p:nvSpPr>
          <p:spPr>
            <a:xfrm rot="-9830444">
              <a:off x="6469759" y="3480728"/>
              <a:ext cx="320148" cy="320148"/>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
              <p:cNvSpPr/>
              <p:nvPr/>
            </p:nvSpPr>
            <p:spPr>
              <a:xfrm rot="5400000">
                <a:off x="6954988" y="2930398"/>
                <a:ext cx="749700" cy="7497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7" name="Google Shape;37;p2"/>
            <p:cNvGrpSpPr/>
            <p:nvPr/>
          </p:nvGrpSpPr>
          <p:grpSpPr>
            <a:xfrm>
              <a:off x="7952721"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 name="Google Shape;40;p2"/>
            <p:cNvSpPr/>
            <p:nvPr/>
          </p:nvSpPr>
          <p:spPr>
            <a:xfrm>
              <a:off x="5399840" y="356365"/>
              <a:ext cx="2577000" cy="25770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
            <p:cNvSpPr/>
            <p:nvPr/>
          </p:nvSpPr>
          <p:spPr>
            <a:xfrm rot="2043858">
              <a:off x="5503813" y="460310"/>
              <a:ext cx="2369480" cy="236948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 name="Google Shape;46;p2"/>
          <p:cNvSpPr txBox="1">
            <a:spLocks noGrp="1"/>
          </p:cNvSpPr>
          <p:nvPr>
            <p:ph type="ctrTitle"/>
          </p:nvPr>
        </p:nvSpPr>
        <p:spPr>
          <a:xfrm>
            <a:off x="824000" y="1613813"/>
            <a:ext cx="4255500" cy="18729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lt1"/>
              </a:buClr>
              <a:buSzPts val="8000"/>
              <a:buFont typeface="Maven Pro"/>
              <a:buNone/>
              <a:defRPr sz="8000" b="1" i="0" u="none" strike="noStrike" cap="none">
                <a:solidFill>
                  <a:schemeClr val="lt1"/>
                </a:solidFill>
                <a:latin typeface="Maven Pro"/>
                <a:ea typeface="Maven Pro"/>
                <a:cs typeface="Maven Pro"/>
                <a:sym typeface="Maven Pro"/>
              </a:defRPr>
            </a:lvl1pPr>
            <a:lvl2pPr marR="0" lvl="1" algn="ctr" rtl="0">
              <a:lnSpc>
                <a:spcPct val="100000"/>
              </a:lnSpc>
              <a:spcBef>
                <a:spcPts val="0"/>
              </a:spcBef>
              <a:spcAft>
                <a:spcPts val="0"/>
              </a:spcAft>
              <a:buClr>
                <a:schemeClr val="lt1"/>
              </a:buClr>
              <a:buSzPts val="8000"/>
              <a:buFont typeface="Maven Pro"/>
              <a:buNone/>
              <a:defRPr sz="8000" b="1" i="0" u="none" strike="noStrike" cap="none">
                <a:solidFill>
                  <a:schemeClr val="lt1"/>
                </a:solidFill>
                <a:latin typeface="Maven Pro"/>
                <a:ea typeface="Maven Pro"/>
                <a:cs typeface="Maven Pro"/>
                <a:sym typeface="Maven Pro"/>
              </a:defRPr>
            </a:lvl2pPr>
            <a:lvl3pPr marR="0" lvl="2" algn="ctr" rtl="0">
              <a:lnSpc>
                <a:spcPct val="100000"/>
              </a:lnSpc>
              <a:spcBef>
                <a:spcPts val="0"/>
              </a:spcBef>
              <a:spcAft>
                <a:spcPts val="0"/>
              </a:spcAft>
              <a:buClr>
                <a:schemeClr val="lt1"/>
              </a:buClr>
              <a:buSzPts val="8000"/>
              <a:buFont typeface="Maven Pro"/>
              <a:buNone/>
              <a:defRPr sz="8000" b="1" i="0" u="none" strike="noStrike" cap="none">
                <a:solidFill>
                  <a:schemeClr val="lt1"/>
                </a:solidFill>
                <a:latin typeface="Maven Pro"/>
                <a:ea typeface="Maven Pro"/>
                <a:cs typeface="Maven Pro"/>
                <a:sym typeface="Maven Pro"/>
              </a:defRPr>
            </a:lvl3pPr>
            <a:lvl4pPr marR="0" lvl="3" algn="ctr" rtl="0">
              <a:lnSpc>
                <a:spcPct val="100000"/>
              </a:lnSpc>
              <a:spcBef>
                <a:spcPts val="0"/>
              </a:spcBef>
              <a:spcAft>
                <a:spcPts val="0"/>
              </a:spcAft>
              <a:buClr>
                <a:schemeClr val="lt1"/>
              </a:buClr>
              <a:buSzPts val="8000"/>
              <a:buFont typeface="Maven Pro"/>
              <a:buNone/>
              <a:defRPr sz="8000" b="1" i="0" u="none" strike="noStrike" cap="none">
                <a:solidFill>
                  <a:schemeClr val="lt1"/>
                </a:solidFill>
                <a:latin typeface="Maven Pro"/>
                <a:ea typeface="Maven Pro"/>
                <a:cs typeface="Maven Pro"/>
                <a:sym typeface="Maven Pro"/>
              </a:defRPr>
            </a:lvl4pPr>
            <a:lvl5pPr marR="0" lvl="4" algn="ctr" rtl="0">
              <a:lnSpc>
                <a:spcPct val="100000"/>
              </a:lnSpc>
              <a:spcBef>
                <a:spcPts val="0"/>
              </a:spcBef>
              <a:spcAft>
                <a:spcPts val="0"/>
              </a:spcAft>
              <a:buClr>
                <a:schemeClr val="lt1"/>
              </a:buClr>
              <a:buSzPts val="8000"/>
              <a:buFont typeface="Maven Pro"/>
              <a:buNone/>
              <a:defRPr sz="8000" b="1" i="0" u="none" strike="noStrike" cap="none">
                <a:solidFill>
                  <a:schemeClr val="lt1"/>
                </a:solidFill>
                <a:latin typeface="Maven Pro"/>
                <a:ea typeface="Maven Pro"/>
                <a:cs typeface="Maven Pro"/>
                <a:sym typeface="Maven Pro"/>
              </a:defRPr>
            </a:lvl5pPr>
            <a:lvl6pPr marR="0" lvl="5" algn="ctr" rtl="0">
              <a:lnSpc>
                <a:spcPct val="100000"/>
              </a:lnSpc>
              <a:spcBef>
                <a:spcPts val="0"/>
              </a:spcBef>
              <a:spcAft>
                <a:spcPts val="0"/>
              </a:spcAft>
              <a:buClr>
                <a:schemeClr val="lt1"/>
              </a:buClr>
              <a:buSzPts val="8000"/>
              <a:buFont typeface="Maven Pro"/>
              <a:buNone/>
              <a:defRPr sz="8000" b="1" i="0" u="none" strike="noStrike" cap="none">
                <a:solidFill>
                  <a:schemeClr val="lt1"/>
                </a:solidFill>
                <a:latin typeface="Maven Pro"/>
                <a:ea typeface="Maven Pro"/>
                <a:cs typeface="Maven Pro"/>
                <a:sym typeface="Maven Pro"/>
              </a:defRPr>
            </a:lvl6pPr>
            <a:lvl7pPr marR="0" lvl="6" algn="ctr" rtl="0">
              <a:lnSpc>
                <a:spcPct val="100000"/>
              </a:lnSpc>
              <a:spcBef>
                <a:spcPts val="0"/>
              </a:spcBef>
              <a:spcAft>
                <a:spcPts val="0"/>
              </a:spcAft>
              <a:buClr>
                <a:schemeClr val="lt1"/>
              </a:buClr>
              <a:buSzPts val="8000"/>
              <a:buFont typeface="Maven Pro"/>
              <a:buNone/>
              <a:defRPr sz="8000" b="1" i="0" u="none" strike="noStrike" cap="none">
                <a:solidFill>
                  <a:schemeClr val="lt1"/>
                </a:solidFill>
                <a:latin typeface="Maven Pro"/>
                <a:ea typeface="Maven Pro"/>
                <a:cs typeface="Maven Pro"/>
                <a:sym typeface="Maven Pro"/>
              </a:defRPr>
            </a:lvl7pPr>
            <a:lvl8pPr marR="0" lvl="7" algn="ctr" rtl="0">
              <a:lnSpc>
                <a:spcPct val="100000"/>
              </a:lnSpc>
              <a:spcBef>
                <a:spcPts val="0"/>
              </a:spcBef>
              <a:spcAft>
                <a:spcPts val="0"/>
              </a:spcAft>
              <a:buClr>
                <a:schemeClr val="lt1"/>
              </a:buClr>
              <a:buSzPts val="8000"/>
              <a:buFont typeface="Maven Pro"/>
              <a:buNone/>
              <a:defRPr sz="8000" b="1" i="0" u="none" strike="noStrike" cap="none">
                <a:solidFill>
                  <a:schemeClr val="lt1"/>
                </a:solidFill>
                <a:latin typeface="Maven Pro"/>
                <a:ea typeface="Maven Pro"/>
                <a:cs typeface="Maven Pro"/>
                <a:sym typeface="Maven Pro"/>
              </a:defRPr>
            </a:lvl8pPr>
            <a:lvl9pPr marR="0" lvl="8" algn="ctr" rtl="0">
              <a:lnSpc>
                <a:spcPct val="100000"/>
              </a:lnSpc>
              <a:spcBef>
                <a:spcPts val="0"/>
              </a:spcBef>
              <a:spcAft>
                <a:spcPts val="0"/>
              </a:spcAft>
              <a:buClr>
                <a:schemeClr val="lt1"/>
              </a:buClr>
              <a:buSzPts val="8000"/>
              <a:buFont typeface="Maven Pro"/>
              <a:buNone/>
              <a:defRPr sz="8000" b="1" i="0" u="none" strike="noStrike" cap="none">
                <a:solidFill>
                  <a:schemeClr val="lt1"/>
                </a:solidFill>
                <a:latin typeface="Maven Pro"/>
                <a:ea typeface="Maven Pro"/>
                <a:cs typeface="Maven Pro"/>
                <a:sym typeface="Maven Pro"/>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a:noFill/>
          <a:ln>
            <a:noFill/>
          </a:ln>
        </p:spPr>
        <p:txBody>
          <a:bodyPr spcFirstLastPara="1" wrap="square" lIns="91425" tIns="91425" rIns="91425" bIns="91425" anchor="t" anchorCtr="0"/>
          <a:lstStyle>
            <a:lvl1pPr marL="457200" marR="0" lvl="0" indent="-311150" algn="ctr" rtl="0">
              <a:lnSpc>
                <a:spcPct val="115000"/>
              </a:lnSpc>
              <a:spcBef>
                <a:spcPts val="0"/>
              </a:spcBef>
              <a:spcAft>
                <a:spcPts val="0"/>
              </a:spcAft>
              <a:buClr>
                <a:schemeClr val="lt1"/>
              </a:buClr>
              <a:buSzPts val="1300"/>
              <a:buFont typeface="Nunito"/>
              <a:buChar char="●"/>
              <a:defRPr sz="1300" b="0" i="0" u="none" strike="noStrike" cap="none">
                <a:solidFill>
                  <a:schemeClr val="lt1"/>
                </a:solidFill>
                <a:latin typeface="Nunito"/>
                <a:ea typeface="Nunito"/>
                <a:cs typeface="Nunito"/>
                <a:sym typeface="Nunito"/>
              </a:defRPr>
            </a:lvl1pPr>
            <a:lvl2pPr marL="914400" marR="0" lvl="1" indent="-298450" algn="ctr" rtl="0">
              <a:lnSpc>
                <a:spcPct val="115000"/>
              </a:lnSpc>
              <a:spcBef>
                <a:spcPts val="1600"/>
              </a:spcBef>
              <a:spcAft>
                <a:spcPts val="0"/>
              </a:spcAft>
              <a:buClr>
                <a:schemeClr val="lt1"/>
              </a:buClr>
              <a:buSzPts val="1100"/>
              <a:buFont typeface="Nunito"/>
              <a:buChar char="○"/>
              <a:defRPr sz="1100" b="0" i="0" u="none" strike="noStrike" cap="none">
                <a:solidFill>
                  <a:schemeClr val="lt1"/>
                </a:solidFill>
                <a:latin typeface="Nunito"/>
                <a:ea typeface="Nunito"/>
                <a:cs typeface="Nunito"/>
                <a:sym typeface="Nunito"/>
              </a:defRPr>
            </a:lvl2pPr>
            <a:lvl3pPr marL="1371600" marR="0" lvl="2" indent="-298450" algn="ctr" rtl="0">
              <a:lnSpc>
                <a:spcPct val="115000"/>
              </a:lnSpc>
              <a:spcBef>
                <a:spcPts val="1600"/>
              </a:spcBef>
              <a:spcAft>
                <a:spcPts val="0"/>
              </a:spcAft>
              <a:buClr>
                <a:schemeClr val="lt1"/>
              </a:buClr>
              <a:buSzPts val="1100"/>
              <a:buFont typeface="Nunito"/>
              <a:buChar char="■"/>
              <a:defRPr sz="1100" b="0" i="0" u="none" strike="noStrike" cap="none">
                <a:solidFill>
                  <a:schemeClr val="lt1"/>
                </a:solidFill>
                <a:latin typeface="Nunito"/>
                <a:ea typeface="Nunito"/>
                <a:cs typeface="Nunito"/>
                <a:sym typeface="Nunito"/>
              </a:defRPr>
            </a:lvl3pPr>
            <a:lvl4pPr marL="1828800" marR="0" lvl="3" indent="-298450" algn="ctr" rtl="0">
              <a:lnSpc>
                <a:spcPct val="115000"/>
              </a:lnSpc>
              <a:spcBef>
                <a:spcPts val="1600"/>
              </a:spcBef>
              <a:spcAft>
                <a:spcPts val="0"/>
              </a:spcAft>
              <a:buClr>
                <a:schemeClr val="lt1"/>
              </a:buClr>
              <a:buSzPts val="1100"/>
              <a:buFont typeface="Nunito"/>
              <a:buChar char="●"/>
              <a:defRPr sz="1100" b="0" i="0" u="none" strike="noStrike" cap="none">
                <a:solidFill>
                  <a:schemeClr val="lt1"/>
                </a:solidFill>
                <a:latin typeface="Nunito"/>
                <a:ea typeface="Nunito"/>
                <a:cs typeface="Nunito"/>
                <a:sym typeface="Nunito"/>
              </a:defRPr>
            </a:lvl4pPr>
            <a:lvl5pPr marL="2286000" marR="0" lvl="4" indent="-298450" algn="ctr" rtl="0">
              <a:lnSpc>
                <a:spcPct val="115000"/>
              </a:lnSpc>
              <a:spcBef>
                <a:spcPts val="1600"/>
              </a:spcBef>
              <a:spcAft>
                <a:spcPts val="0"/>
              </a:spcAft>
              <a:buClr>
                <a:schemeClr val="lt1"/>
              </a:buClr>
              <a:buSzPts val="1100"/>
              <a:buFont typeface="Nunito"/>
              <a:buChar char="○"/>
              <a:defRPr sz="1100" b="0" i="0" u="none" strike="noStrike" cap="none">
                <a:solidFill>
                  <a:schemeClr val="lt1"/>
                </a:solidFill>
                <a:latin typeface="Nunito"/>
                <a:ea typeface="Nunito"/>
                <a:cs typeface="Nunito"/>
                <a:sym typeface="Nunito"/>
              </a:defRPr>
            </a:lvl5pPr>
            <a:lvl6pPr marL="2743200" marR="0" lvl="5" indent="-298450" algn="ctr" rtl="0">
              <a:lnSpc>
                <a:spcPct val="115000"/>
              </a:lnSpc>
              <a:spcBef>
                <a:spcPts val="1600"/>
              </a:spcBef>
              <a:spcAft>
                <a:spcPts val="0"/>
              </a:spcAft>
              <a:buClr>
                <a:schemeClr val="lt1"/>
              </a:buClr>
              <a:buSzPts val="1100"/>
              <a:buFont typeface="Nunito"/>
              <a:buChar char="■"/>
              <a:defRPr sz="1100" b="0" i="0" u="none" strike="noStrike" cap="none">
                <a:solidFill>
                  <a:schemeClr val="lt1"/>
                </a:solidFill>
                <a:latin typeface="Nunito"/>
                <a:ea typeface="Nunito"/>
                <a:cs typeface="Nunito"/>
                <a:sym typeface="Nunito"/>
              </a:defRPr>
            </a:lvl6pPr>
            <a:lvl7pPr marL="3200400" marR="0" lvl="6" indent="-298450" algn="ctr" rtl="0">
              <a:lnSpc>
                <a:spcPct val="115000"/>
              </a:lnSpc>
              <a:spcBef>
                <a:spcPts val="1600"/>
              </a:spcBef>
              <a:spcAft>
                <a:spcPts val="0"/>
              </a:spcAft>
              <a:buClr>
                <a:schemeClr val="lt1"/>
              </a:buClr>
              <a:buSzPts val="1100"/>
              <a:buFont typeface="Nunito"/>
              <a:buChar char="●"/>
              <a:defRPr sz="1100" b="0" i="0" u="none" strike="noStrike" cap="none">
                <a:solidFill>
                  <a:schemeClr val="lt1"/>
                </a:solidFill>
                <a:latin typeface="Nunito"/>
                <a:ea typeface="Nunito"/>
                <a:cs typeface="Nunito"/>
                <a:sym typeface="Nunito"/>
              </a:defRPr>
            </a:lvl7pPr>
            <a:lvl8pPr marL="3657600" marR="0" lvl="7" indent="-298450" algn="ctr" rtl="0">
              <a:lnSpc>
                <a:spcPct val="115000"/>
              </a:lnSpc>
              <a:spcBef>
                <a:spcPts val="1600"/>
              </a:spcBef>
              <a:spcAft>
                <a:spcPts val="0"/>
              </a:spcAft>
              <a:buClr>
                <a:schemeClr val="lt1"/>
              </a:buClr>
              <a:buSzPts val="1100"/>
              <a:buFont typeface="Nunito"/>
              <a:buChar char="○"/>
              <a:defRPr sz="1100" b="0" i="0" u="none" strike="noStrike" cap="none">
                <a:solidFill>
                  <a:schemeClr val="lt1"/>
                </a:solidFill>
                <a:latin typeface="Nunito"/>
                <a:ea typeface="Nunito"/>
                <a:cs typeface="Nunito"/>
                <a:sym typeface="Nunito"/>
              </a:defRPr>
            </a:lvl8pPr>
            <a:lvl9pPr marL="4114800" marR="0" lvl="8" indent="-298450" algn="ctr" rtl="0">
              <a:lnSpc>
                <a:spcPct val="115000"/>
              </a:lnSpc>
              <a:spcBef>
                <a:spcPts val="1600"/>
              </a:spcBef>
              <a:spcAft>
                <a:spcPts val="1600"/>
              </a:spcAft>
              <a:buClr>
                <a:schemeClr val="lt1"/>
              </a:buClr>
              <a:buSzPts val="1100"/>
              <a:buFont typeface="Nunito"/>
              <a:buChar char="■"/>
              <a:defRPr sz="1100" b="0" i="0" u="none" strike="noStrike" cap="none">
                <a:solidFill>
                  <a:schemeClr val="lt1"/>
                </a:solidFill>
                <a:latin typeface="Nunito"/>
                <a:ea typeface="Nunito"/>
                <a:cs typeface="Nunito"/>
                <a:sym typeface="Nunito"/>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6866714" y="1256"/>
            <a:ext cx="2267379" cy="2601741"/>
            <a:chOff x="6790514" y="1256"/>
            <a:chExt cx="2267379" cy="2601741"/>
          </a:xfrm>
        </p:grpSpPr>
        <p:grpSp>
          <p:nvGrpSpPr>
            <p:cNvPr id="51" name="Google Shape;51;p3"/>
            <p:cNvGrpSpPr/>
            <p:nvPr/>
          </p:nvGrpSpPr>
          <p:grpSpPr>
            <a:xfrm>
              <a:off x="7067535" y="1256"/>
              <a:ext cx="1990358" cy="1990303"/>
              <a:chOff x="7067535" y="1256"/>
              <a:chExt cx="1990358" cy="1990303"/>
            </a:xfrm>
          </p:grpSpPr>
          <p:sp>
            <p:nvSpPr>
              <p:cNvPr id="52" name="Google Shape;52;p3"/>
              <p:cNvSpPr/>
              <p:nvPr/>
            </p:nvSpPr>
            <p:spPr>
              <a:xfrm rot="-8648551">
                <a:off x="7594313" y="527721"/>
                <a:ext cx="937226" cy="937226"/>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3"/>
              <p:cNvSpPr/>
              <p:nvPr/>
            </p:nvSpPr>
            <p:spPr>
              <a:xfrm rot="-8648551">
                <a:off x="7594313" y="527721"/>
                <a:ext cx="937226" cy="937226"/>
              </a:xfrm>
              <a:prstGeom prst="pie">
                <a:avLst>
                  <a:gd name="adj1" fmla="val 19376841"/>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3"/>
              <p:cNvSpPr/>
              <p:nvPr/>
            </p:nvSpPr>
            <p:spPr>
              <a:xfrm rot="-8649154">
                <a:off x="7349891" y="283705"/>
                <a:ext cx="1425647" cy="1425404"/>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5" name="Google Shape;55;p3"/>
            <p:cNvGrpSpPr/>
            <p:nvPr/>
          </p:nvGrpSpPr>
          <p:grpSpPr>
            <a:xfrm>
              <a:off x="8207126" y="1807997"/>
              <a:ext cx="795000" cy="795000"/>
              <a:chOff x="8207126" y="1807997"/>
              <a:chExt cx="795000" cy="795000"/>
            </a:xfrm>
          </p:grpSpPr>
          <p:sp>
            <p:nvSpPr>
              <p:cNvPr id="56" name="Google Shape;56;p3"/>
              <p:cNvSpPr/>
              <p:nvPr/>
            </p:nvSpPr>
            <p:spPr>
              <a:xfrm rot="2152054">
                <a:off x="8319942" y="1920813"/>
                <a:ext cx="569367" cy="569367"/>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3"/>
              <p:cNvSpPr/>
              <p:nvPr/>
            </p:nvSpPr>
            <p:spPr>
              <a:xfrm rot="2150259">
                <a:off x="8408218" y="2008610"/>
                <a:ext cx="393004" cy="393004"/>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3"/>
              <p:cNvSpPr/>
              <p:nvPr/>
            </p:nvSpPr>
            <p:spPr>
              <a:xfrm rot="2150259">
                <a:off x="8408218" y="2008610"/>
                <a:ext cx="393004" cy="393004"/>
              </a:xfrm>
              <a:prstGeom prst="pie">
                <a:avLst>
                  <a:gd name="adj1" fmla="val 5699893"/>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 name="Google Shape;59;p3"/>
            <p:cNvGrpSpPr/>
            <p:nvPr/>
          </p:nvGrpSpPr>
          <p:grpSpPr>
            <a:xfrm>
              <a:off x="6790514" y="118857"/>
              <a:ext cx="548700" cy="548700"/>
              <a:chOff x="6790514" y="118857"/>
              <a:chExt cx="548700" cy="548700"/>
            </a:xfrm>
          </p:grpSpPr>
          <p:sp>
            <p:nvSpPr>
              <p:cNvPr id="60" name="Google Shape;60;p3"/>
              <p:cNvSpPr/>
              <p:nvPr/>
            </p:nvSpPr>
            <p:spPr>
              <a:xfrm rot="2150259">
                <a:off x="6868362" y="196705"/>
                <a:ext cx="393004" cy="393004"/>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3"/>
              <p:cNvSpPr/>
              <p:nvPr/>
            </p:nvSpPr>
            <p:spPr>
              <a:xfrm rot="2150259">
                <a:off x="6868362" y="196705"/>
                <a:ext cx="393004" cy="393004"/>
              </a:xfrm>
              <a:prstGeom prst="pie">
                <a:avLst>
                  <a:gd name="adj1" fmla="val 5699893"/>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62" name="Google Shape;62;p3"/>
          <p:cNvSpPr txBox="1">
            <a:spLocks noGrp="1"/>
          </p:cNvSpPr>
          <p:nvPr>
            <p:ph type="title"/>
          </p:nvPr>
        </p:nvSpPr>
        <p:spPr>
          <a:xfrm>
            <a:off x="824000" y="763600"/>
            <a:ext cx="5857800" cy="35733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endParaRPr/>
          </a:p>
        </p:txBody>
      </p:sp>
      <p:sp>
        <p:nvSpPr>
          <p:cNvPr id="63" name="Google Shape;63;p3"/>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4"/>
        <p:cNvGrpSpPr/>
        <p:nvPr/>
      </p:nvGrpSpPr>
      <p:grpSpPr>
        <a:xfrm>
          <a:off x="0" y="0"/>
          <a:ext cx="0" cy="0"/>
          <a:chOff x="0" y="0"/>
          <a:chExt cx="0" cy="0"/>
        </a:xfrm>
      </p:grpSpPr>
      <p:grpSp>
        <p:nvGrpSpPr>
          <p:cNvPr id="65" name="Google Shape;65;p4"/>
          <p:cNvGrpSpPr/>
          <p:nvPr/>
        </p:nvGrpSpPr>
        <p:grpSpPr>
          <a:xfrm>
            <a:off x="625966" y="299376"/>
            <a:ext cx="999312" cy="999312"/>
            <a:chOff x="348199" y="179450"/>
            <a:chExt cx="1116300" cy="1116300"/>
          </a:xfrm>
        </p:grpSpPr>
        <p:sp>
          <p:nvSpPr>
            <p:cNvPr id="66" name="Google Shape;66;p4"/>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4"/>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8" name="Google Shape;68;p4"/>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1pPr>
            <a:lvl2pPr marR="0" lvl="1"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2pPr>
            <a:lvl3pPr marR="0" lvl="2"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3pPr>
            <a:lvl4pPr marR="0" lvl="3"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4pPr>
            <a:lvl5pPr marR="0" lvl="4"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5pPr>
            <a:lvl6pPr marR="0" lvl="5"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6pPr>
            <a:lvl7pPr marR="0" lvl="6"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7pPr>
            <a:lvl8pPr marR="0" lvl="7"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8pPr>
            <a:lvl9pPr marR="0" lvl="8"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9pPr>
          </a:lstStyle>
          <a:p>
            <a:endParaRPr/>
          </a:p>
        </p:txBody>
      </p:sp>
      <p:sp>
        <p:nvSpPr>
          <p:cNvPr id="69" name="Google Shape;69;p4"/>
          <p:cNvSpPr txBox="1">
            <a:spLocks noGrp="1"/>
          </p:cNvSpPr>
          <p:nvPr>
            <p:ph type="body" idx="1"/>
          </p:nvPr>
        </p:nvSpPr>
        <p:spPr>
          <a:xfrm>
            <a:off x="1303800" y="1990050"/>
            <a:ext cx="7030500" cy="25416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1pPr>
            <a:lvl2pPr marL="914400" marR="0" lvl="1"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2pPr>
            <a:lvl3pPr marL="1371600" marR="0" lvl="2"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5pPr>
            <a:lvl6pPr marL="2743200" marR="0" lvl="5"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6pPr>
            <a:lvl7pPr marL="3200400" marR="0" lvl="6"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7pPr>
            <a:lvl8pPr marL="3657600" marR="0" lvl="7"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8pPr>
            <a:lvl9pPr marL="4114800" marR="0" lvl="8" indent="-298450" algn="l" rtl="0">
              <a:lnSpc>
                <a:spcPct val="115000"/>
              </a:lnSpc>
              <a:spcBef>
                <a:spcPts val="1600"/>
              </a:spcBef>
              <a:spcAft>
                <a:spcPts val="1600"/>
              </a:spcAft>
              <a:buClr>
                <a:schemeClr val="dk2"/>
              </a:buClr>
              <a:buSzPts val="1100"/>
              <a:buFont typeface="Nunito"/>
              <a:buChar char="■"/>
              <a:defRPr sz="1100" b="0" i="0" u="none" strike="noStrike" cap="none">
                <a:solidFill>
                  <a:schemeClr val="dk2"/>
                </a:solidFill>
                <a:latin typeface="Nunito"/>
                <a:ea typeface="Nunito"/>
                <a:cs typeface="Nunito"/>
                <a:sym typeface="Nunito"/>
              </a:defRPr>
            </a:lvl9pPr>
          </a:lstStyle>
          <a:p>
            <a:endParaRPr/>
          </a:p>
        </p:txBody>
      </p:sp>
      <p:sp>
        <p:nvSpPr>
          <p:cNvPr id="70" name="Google Shape;70;p4"/>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71"/>
        <p:cNvGrpSpPr/>
        <p:nvPr/>
      </p:nvGrpSpPr>
      <p:grpSpPr>
        <a:xfrm>
          <a:off x="0" y="0"/>
          <a:ext cx="0" cy="0"/>
          <a:chOff x="0" y="0"/>
          <a:chExt cx="0" cy="0"/>
        </a:xfrm>
      </p:grpSpPr>
      <p:grpSp>
        <p:nvGrpSpPr>
          <p:cNvPr id="72" name="Google Shape;72;p5"/>
          <p:cNvGrpSpPr/>
          <p:nvPr/>
        </p:nvGrpSpPr>
        <p:grpSpPr>
          <a:xfrm>
            <a:off x="146769" y="3406"/>
            <a:ext cx="1233214" cy="1384535"/>
            <a:chOff x="146769" y="3406"/>
            <a:chExt cx="1233214" cy="1384535"/>
          </a:xfrm>
        </p:grpSpPr>
        <p:grpSp>
          <p:nvGrpSpPr>
            <p:cNvPr id="73" name="Google Shape;73;p5"/>
            <p:cNvGrpSpPr/>
            <p:nvPr/>
          </p:nvGrpSpPr>
          <p:grpSpPr>
            <a:xfrm>
              <a:off x="1063183" y="3406"/>
              <a:ext cx="316800" cy="688513"/>
              <a:chOff x="1063183" y="3406"/>
              <a:chExt cx="316800" cy="688513"/>
            </a:xfrm>
          </p:grpSpPr>
          <p:sp>
            <p:nvSpPr>
              <p:cNvPr id="74" name="Google Shape;74;p5"/>
              <p:cNvSpPr/>
              <p:nvPr/>
            </p:nvSpPr>
            <p:spPr>
              <a:xfrm rot="10800000">
                <a:off x="1063183" y="3419"/>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5"/>
              <p:cNvSpPr/>
              <p:nvPr/>
            </p:nvSpPr>
            <p:spPr>
              <a:xfrm rot="10800000">
                <a:off x="1063183" y="3406"/>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 name="Google Shape;76;p5"/>
            <p:cNvGrpSpPr/>
            <p:nvPr/>
          </p:nvGrpSpPr>
          <p:grpSpPr>
            <a:xfrm>
              <a:off x="604976" y="3406"/>
              <a:ext cx="316800" cy="1036524"/>
              <a:chOff x="604976" y="3406"/>
              <a:chExt cx="316800" cy="1036524"/>
            </a:xfrm>
          </p:grpSpPr>
          <p:sp>
            <p:nvSpPr>
              <p:cNvPr id="77" name="Google Shape;77;p5"/>
              <p:cNvSpPr/>
              <p:nvPr/>
            </p:nvSpPr>
            <p:spPr>
              <a:xfrm rot="10800000">
                <a:off x="604976" y="3419"/>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5"/>
              <p:cNvSpPr/>
              <p:nvPr/>
            </p:nvSpPr>
            <p:spPr>
              <a:xfrm rot="10800000">
                <a:off x="604976" y="343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5"/>
              <p:cNvSpPr/>
              <p:nvPr/>
            </p:nvSpPr>
            <p:spPr>
              <a:xfrm rot="10800000">
                <a:off x="604976" y="3406"/>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 name="Google Shape;80;p5"/>
            <p:cNvGrpSpPr/>
            <p:nvPr/>
          </p:nvGrpSpPr>
          <p:grpSpPr>
            <a:xfrm>
              <a:off x="146769" y="3406"/>
              <a:ext cx="316800" cy="1384535"/>
              <a:chOff x="146769" y="3406"/>
              <a:chExt cx="316800" cy="1384535"/>
            </a:xfrm>
          </p:grpSpPr>
          <p:sp>
            <p:nvSpPr>
              <p:cNvPr id="81" name="Google Shape;81;p5"/>
              <p:cNvSpPr/>
              <p:nvPr/>
            </p:nvSpPr>
            <p:spPr>
              <a:xfrm rot="10800000">
                <a:off x="146769" y="3419"/>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5"/>
              <p:cNvSpPr/>
              <p:nvPr/>
            </p:nvSpPr>
            <p:spPr>
              <a:xfrm rot="10800000">
                <a:off x="146769" y="3441"/>
                <a:ext cx="316800" cy="1384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5"/>
              <p:cNvSpPr/>
              <p:nvPr/>
            </p:nvSpPr>
            <p:spPr>
              <a:xfrm rot="10800000">
                <a:off x="146769" y="343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5"/>
              <p:cNvSpPr/>
              <p:nvPr/>
            </p:nvSpPr>
            <p:spPr>
              <a:xfrm rot="10800000">
                <a:off x="146769" y="3406"/>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85" name="Google Shape;85;p5"/>
          <p:cNvGrpSpPr/>
          <p:nvPr/>
        </p:nvGrpSpPr>
        <p:grpSpPr>
          <a:xfrm>
            <a:off x="6775084" y="2904008"/>
            <a:ext cx="2186147" cy="2239500"/>
            <a:chOff x="6775084" y="2904008"/>
            <a:chExt cx="2186147" cy="2239500"/>
          </a:xfrm>
        </p:grpSpPr>
        <p:grpSp>
          <p:nvGrpSpPr>
            <p:cNvPr id="86" name="Google Shape;86;p5"/>
            <p:cNvGrpSpPr/>
            <p:nvPr/>
          </p:nvGrpSpPr>
          <p:grpSpPr>
            <a:xfrm>
              <a:off x="6775084" y="4253708"/>
              <a:ext cx="409500" cy="889800"/>
              <a:chOff x="6775084" y="4253708"/>
              <a:chExt cx="409500" cy="889800"/>
            </a:xfrm>
          </p:grpSpPr>
          <p:sp>
            <p:nvSpPr>
              <p:cNvPr id="87" name="Google Shape;87;p5"/>
              <p:cNvSpPr/>
              <p:nvPr/>
            </p:nvSpPr>
            <p:spPr>
              <a:xfrm>
                <a:off x="6775084"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5"/>
              <p:cNvSpPr/>
              <p:nvPr/>
            </p:nvSpPr>
            <p:spPr>
              <a:xfrm>
                <a:off x="6775084"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9" name="Google Shape;89;p5"/>
            <p:cNvGrpSpPr/>
            <p:nvPr/>
          </p:nvGrpSpPr>
          <p:grpSpPr>
            <a:xfrm>
              <a:off x="7367299" y="3804008"/>
              <a:ext cx="409500" cy="1339500"/>
              <a:chOff x="7367299" y="3804008"/>
              <a:chExt cx="409500" cy="1339500"/>
            </a:xfrm>
          </p:grpSpPr>
          <p:sp>
            <p:nvSpPr>
              <p:cNvPr id="90" name="Google Shape;90;p5"/>
              <p:cNvSpPr/>
              <p:nvPr/>
            </p:nvSpPr>
            <p:spPr>
              <a:xfrm>
                <a:off x="7367299"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5"/>
              <p:cNvSpPr/>
              <p:nvPr/>
            </p:nvSpPr>
            <p:spPr>
              <a:xfrm>
                <a:off x="7367299" y="3804008"/>
                <a:ext cx="409500" cy="13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5"/>
              <p:cNvSpPr/>
              <p:nvPr/>
            </p:nvSpPr>
            <p:spPr>
              <a:xfrm>
                <a:off x="7367299"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3" name="Google Shape;93;p5"/>
            <p:cNvGrpSpPr/>
            <p:nvPr/>
          </p:nvGrpSpPr>
          <p:grpSpPr>
            <a:xfrm>
              <a:off x="7959516" y="3354008"/>
              <a:ext cx="409500" cy="1789500"/>
              <a:chOff x="7959516" y="3354008"/>
              <a:chExt cx="409500" cy="1789500"/>
            </a:xfrm>
          </p:grpSpPr>
          <p:sp>
            <p:nvSpPr>
              <p:cNvPr id="94" name="Google Shape;94;p5"/>
              <p:cNvSpPr/>
              <p:nvPr/>
            </p:nvSpPr>
            <p:spPr>
              <a:xfrm>
                <a:off x="7959516"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5"/>
              <p:cNvSpPr/>
              <p:nvPr/>
            </p:nvSpPr>
            <p:spPr>
              <a:xfrm>
                <a:off x="7959516" y="3354008"/>
                <a:ext cx="409500" cy="178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5"/>
              <p:cNvSpPr/>
              <p:nvPr/>
            </p:nvSpPr>
            <p:spPr>
              <a:xfrm>
                <a:off x="7959516" y="3804008"/>
                <a:ext cx="409500" cy="13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5"/>
              <p:cNvSpPr/>
              <p:nvPr/>
            </p:nvSpPr>
            <p:spPr>
              <a:xfrm>
                <a:off x="7959516"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8" name="Google Shape;98;p5"/>
            <p:cNvGrpSpPr/>
            <p:nvPr/>
          </p:nvGrpSpPr>
          <p:grpSpPr>
            <a:xfrm>
              <a:off x="8551731" y="2904008"/>
              <a:ext cx="409500" cy="2239500"/>
              <a:chOff x="8551731" y="2904008"/>
              <a:chExt cx="409500" cy="2239500"/>
            </a:xfrm>
          </p:grpSpPr>
          <p:sp>
            <p:nvSpPr>
              <p:cNvPr id="99" name="Google Shape;99;p5"/>
              <p:cNvSpPr/>
              <p:nvPr/>
            </p:nvSpPr>
            <p:spPr>
              <a:xfrm>
                <a:off x="8551731"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5"/>
              <p:cNvSpPr/>
              <p:nvPr/>
            </p:nvSpPr>
            <p:spPr>
              <a:xfrm>
                <a:off x="8551731" y="3354008"/>
                <a:ext cx="409500" cy="178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5"/>
              <p:cNvSpPr/>
              <p:nvPr/>
            </p:nvSpPr>
            <p:spPr>
              <a:xfrm>
                <a:off x="8551731" y="3804008"/>
                <a:ext cx="409500" cy="13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5"/>
              <p:cNvSpPr/>
              <p:nvPr/>
            </p:nvSpPr>
            <p:spPr>
              <a:xfrm>
                <a:off x="8551731" y="2904008"/>
                <a:ext cx="409500" cy="22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5"/>
              <p:cNvSpPr/>
              <p:nvPr/>
            </p:nvSpPr>
            <p:spPr>
              <a:xfrm>
                <a:off x="8551731"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04" name="Google Shape;104;p5"/>
          <p:cNvSpPr txBox="1">
            <a:spLocks noGrp="1"/>
          </p:cNvSpPr>
          <p:nvPr>
            <p:ph type="title"/>
          </p:nvPr>
        </p:nvSpPr>
        <p:spPr>
          <a:xfrm>
            <a:off x="824000" y="1613825"/>
            <a:ext cx="5857800" cy="18729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endParaRPr/>
          </a:p>
        </p:txBody>
      </p:sp>
      <p:sp>
        <p:nvSpPr>
          <p:cNvPr id="105" name="Google Shape;105;p5"/>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6"/>
        <p:cNvGrpSpPr/>
        <p:nvPr/>
      </p:nvGrpSpPr>
      <p:grpSpPr>
        <a:xfrm>
          <a:off x="0" y="0"/>
          <a:ext cx="0" cy="0"/>
          <a:chOff x="0" y="0"/>
          <a:chExt cx="0" cy="0"/>
        </a:xfrm>
      </p:grpSpPr>
      <p:grpSp>
        <p:nvGrpSpPr>
          <p:cNvPr id="107" name="Google Shape;107;p6"/>
          <p:cNvGrpSpPr/>
          <p:nvPr/>
        </p:nvGrpSpPr>
        <p:grpSpPr>
          <a:xfrm>
            <a:off x="625966" y="299376"/>
            <a:ext cx="999312" cy="999312"/>
            <a:chOff x="348199" y="179450"/>
            <a:chExt cx="1116300" cy="1116300"/>
          </a:xfrm>
        </p:grpSpPr>
        <p:sp>
          <p:nvSpPr>
            <p:cNvPr id="108" name="Google Shape;108;p6"/>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6"/>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0" name="Google Shape;110;p6"/>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1pPr>
            <a:lvl2pPr marR="0" lvl="1"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2pPr>
            <a:lvl3pPr marR="0" lvl="2"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3pPr>
            <a:lvl4pPr marR="0" lvl="3"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4pPr>
            <a:lvl5pPr marR="0" lvl="4"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5pPr>
            <a:lvl6pPr marR="0" lvl="5"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6pPr>
            <a:lvl7pPr marR="0" lvl="6"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7pPr>
            <a:lvl8pPr marR="0" lvl="7"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8pPr>
            <a:lvl9pPr marR="0" lvl="8"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9pPr>
          </a:lstStyle>
          <a:p>
            <a:endParaRPr/>
          </a:p>
        </p:txBody>
      </p:sp>
      <p:sp>
        <p:nvSpPr>
          <p:cNvPr id="111" name="Google Shape;111;p6"/>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2"/>
        <p:cNvGrpSpPr/>
        <p:nvPr/>
      </p:nvGrpSpPr>
      <p:grpSpPr>
        <a:xfrm>
          <a:off x="0" y="0"/>
          <a:ext cx="0" cy="0"/>
          <a:chOff x="0" y="0"/>
          <a:chExt cx="0" cy="0"/>
        </a:xfrm>
      </p:grpSpPr>
      <p:grpSp>
        <p:nvGrpSpPr>
          <p:cNvPr id="113" name="Google Shape;113;p7"/>
          <p:cNvGrpSpPr/>
          <p:nvPr/>
        </p:nvGrpSpPr>
        <p:grpSpPr>
          <a:xfrm>
            <a:off x="625966" y="299376"/>
            <a:ext cx="999312" cy="999312"/>
            <a:chOff x="348199" y="179450"/>
            <a:chExt cx="1116300" cy="1116300"/>
          </a:xfrm>
        </p:grpSpPr>
        <p:sp>
          <p:nvSpPr>
            <p:cNvPr id="114" name="Google Shape;114;p7"/>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7"/>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6" name="Google Shape;116;p7"/>
          <p:cNvSpPr txBox="1">
            <a:spLocks noGrp="1"/>
          </p:cNvSpPr>
          <p:nvPr>
            <p:ph type="title"/>
          </p:nvPr>
        </p:nvSpPr>
        <p:spPr>
          <a:xfrm>
            <a:off x="1303800" y="598575"/>
            <a:ext cx="3430500" cy="1990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marR="0" lvl="0"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1pPr>
            <a:lvl2pPr marR="0" lvl="1"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2pPr>
            <a:lvl3pPr marR="0" lvl="2"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3pPr>
            <a:lvl4pPr marR="0" lvl="3"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4pPr>
            <a:lvl5pPr marR="0" lvl="4"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5pPr>
            <a:lvl6pPr marR="0" lvl="5"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6pPr>
            <a:lvl7pPr marR="0" lvl="6"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7pPr>
            <a:lvl8pPr marR="0" lvl="7"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8pPr>
            <a:lvl9pPr marR="0" lvl="8"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9pPr>
          </a:lstStyle>
          <a:p>
            <a:endParaRPr/>
          </a:p>
        </p:txBody>
      </p:sp>
      <p:sp>
        <p:nvSpPr>
          <p:cNvPr id="117" name="Google Shape;117;p7"/>
          <p:cNvSpPr txBox="1">
            <a:spLocks noGrp="1"/>
          </p:cNvSpPr>
          <p:nvPr>
            <p:ph type="subTitle" idx="1"/>
          </p:nvPr>
        </p:nvSpPr>
        <p:spPr>
          <a:xfrm>
            <a:off x="1303800" y="2743203"/>
            <a:ext cx="3430500" cy="726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marR="0" lvl="0" algn="l" rtl="0">
              <a:lnSpc>
                <a:spcPct val="100000"/>
              </a:lnSpc>
              <a:spcBef>
                <a:spcPts val="0"/>
              </a:spcBef>
              <a:spcAft>
                <a:spcPts val="0"/>
              </a:spcAft>
              <a:buClr>
                <a:schemeClr val="dk2"/>
              </a:buClr>
              <a:buSzPts val="1600"/>
              <a:buFont typeface="Nunito"/>
              <a:buNone/>
              <a:defRPr sz="1600" b="0" i="0" u="none" strike="noStrike" cap="none">
                <a:solidFill>
                  <a:schemeClr val="dk2"/>
                </a:solidFill>
                <a:latin typeface="Nunito"/>
                <a:ea typeface="Nunito"/>
                <a:cs typeface="Nunito"/>
                <a:sym typeface="Nunito"/>
              </a:defRPr>
            </a:lvl1pPr>
            <a:lvl2pPr marR="0" lvl="1" algn="l" rtl="0">
              <a:lnSpc>
                <a:spcPct val="100000"/>
              </a:lnSpc>
              <a:spcBef>
                <a:spcPts val="0"/>
              </a:spcBef>
              <a:spcAft>
                <a:spcPts val="0"/>
              </a:spcAft>
              <a:buClr>
                <a:schemeClr val="dk2"/>
              </a:buClr>
              <a:buSzPts val="1600"/>
              <a:buFont typeface="Nunito"/>
              <a:buNone/>
              <a:defRPr sz="1600" b="0" i="0" u="none" strike="noStrike" cap="none">
                <a:solidFill>
                  <a:schemeClr val="dk2"/>
                </a:solidFill>
                <a:latin typeface="Nunito"/>
                <a:ea typeface="Nunito"/>
                <a:cs typeface="Nunito"/>
                <a:sym typeface="Nunito"/>
              </a:defRPr>
            </a:lvl2pPr>
            <a:lvl3pPr marR="0" lvl="2" algn="l" rtl="0">
              <a:lnSpc>
                <a:spcPct val="100000"/>
              </a:lnSpc>
              <a:spcBef>
                <a:spcPts val="0"/>
              </a:spcBef>
              <a:spcAft>
                <a:spcPts val="0"/>
              </a:spcAft>
              <a:buClr>
                <a:schemeClr val="dk2"/>
              </a:buClr>
              <a:buSzPts val="1600"/>
              <a:buFont typeface="Nunito"/>
              <a:buNone/>
              <a:defRPr sz="1600" b="0" i="0" u="none" strike="noStrike" cap="none">
                <a:solidFill>
                  <a:schemeClr val="dk2"/>
                </a:solidFill>
                <a:latin typeface="Nunito"/>
                <a:ea typeface="Nunito"/>
                <a:cs typeface="Nunito"/>
                <a:sym typeface="Nunito"/>
              </a:defRPr>
            </a:lvl3pPr>
            <a:lvl4pPr marR="0" lvl="3" algn="l" rtl="0">
              <a:lnSpc>
                <a:spcPct val="100000"/>
              </a:lnSpc>
              <a:spcBef>
                <a:spcPts val="0"/>
              </a:spcBef>
              <a:spcAft>
                <a:spcPts val="0"/>
              </a:spcAft>
              <a:buClr>
                <a:schemeClr val="dk2"/>
              </a:buClr>
              <a:buSzPts val="1600"/>
              <a:buFont typeface="Nunito"/>
              <a:buNone/>
              <a:defRPr sz="1600" b="0" i="0" u="none" strike="noStrike" cap="none">
                <a:solidFill>
                  <a:schemeClr val="dk2"/>
                </a:solidFill>
                <a:latin typeface="Nunito"/>
                <a:ea typeface="Nunito"/>
                <a:cs typeface="Nunito"/>
                <a:sym typeface="Nunito"/>
              </a:defRPr>
            </a:lvl4pPr>
            <a:lvl5pPr marR="0" lvl="4" algn="l" rtl="0">
              <a:lnSpc>
                <a:spcPct val="100000"/>
              </a:lnSpc>
              <a:spcBef>
                <a:spcPts val="0"/>
              </a:spcBef>
              <a:spcAft>
                <a:spcPts val="0"/>
              </a:spcAft>
              <a:buClr>
                <a:schemeClr val="dk2"/>
              </a:buClr>
              <a:buSzPts val="1600"/>
              <a:buFont typeface="Nunito"/>
              <a:buNone/>
              <a:defRPr sz="1600" b="0" i="0" u="none" strike="noStrike" cap="none">
                <a:solidFill>
                  <a:schemeClr val="dk2"/>
                </a:solidFill>
                <a:latin typeface="Nunito"/>
                <a:ea typeface="Nunito"/>
                <a:cs typeface="Nunito"/>
                <a:sym typeface="Nunito"/>
              </a:defRPr>
            </a:lvl5pPr>
            <a:lvl6pPr marR="0" lvl="5" algn="l" rtl="0">
              <a:lnSpc>
                <a:spcPct val="100000"/>
              </a:lnSpc>
              <a:spcBef>
                <a:spcPts val="0"/>
              </a:spcBef>
              <a:spcAft>
                <a:spcPts val="0"/>
              </a:spcAft>
              <a:buClr>
                <a:schemeClr val="dk2"/>
              </a:buClr>
              <a:buSzPts val="1600"/>
              <a:buFont typeface="Nunito"/>
              <a:buNone/>
              <a:defRPr sz="1600" b="0" i="0" u="none" strike="noStrike" cap="none">
                <a:solidFill>
                  <a:schemeClr val="dk2"/>
                </a:solidFill>
                <a:latin typeface="Nunito"/>
                <a:ea typeface="Nunito"/>
                <a:cs typeface="Nunito"/>
                <a:sym typeface="Nunito"/>
              </a:defRPr>
            </a:lvl6pPr>
            <a:lvl7pPr marR="0" lvl="6" algn="l" rtl="0">
              <a:lnSpc>
                <a:spcPct val="100000"/>
              </a:lnSpc>
              <a:spcBef>
                <a:spcPts val="0"/>
              </a:spcBef>
              <a:spcAft>
                <a:spcPts val="0"/>
              </a:spcAft>
              <a:buClr>
                <a:schemeClr val="dk2"/>
              </a:buClr>
              <a:buSzPts val="1600"/>
              <a:buFont typeface="Nunito"/>
              <a:buNone/>
              <a:defRPr sz="1600" b="0" i="0" u="none" strike="noStrike" cap="none">
                <a:solidFill>
                  <a:schemeClr val="dk2"/>
                </a:solidFill>
                <a:latin typeface="Nunito"/>
                <a:ea typeface="Nunito"/>
                <a:cs typeface="Nunito"/>
                <a:sym typeface="Nunito"/>
              </a:defRPr>
            </a:lvl7pPr>
            <a:lvl8pPr marR="0" lvl="7" algn="l" rtl="0">
              <a:lnSpc>
                <a:spcPct val="100000"/>
              </a:lnSpc>
              <a:spcBef>
                <a:spcPts val="0"/>
              </a:spcBef>
              <a:spcAft>
                <a:spcPts val="0"/>
              </a:spcAft>
              <a:buClr>
                <a:schemeClr val="dk2"/>
              </a:buClr>
              <a:buSzPts val="1600"/>
              <a:buFont typeface="Nunito"/>
              <a:buNone/>
              <a:defRPr sz="1600" b="0" i="0" u="none" strike="noStrike" cap="none">
                <a:solidFill>
                  <a:schemeClr val="dk2"/>
                </a:solidFill>
                <a:latin typeface="Nunito"/>
                <a:ea typeface="Nunito"/>
                <a:cs typeface="Nunito"/>
                <a:sym typeface="Nunito"/>
              </a:defRPr>
            </a:lvl8pPr>
            <a:lvl9pPr marR="0" lvl="8" algn="l" rtl="0">
              <a:lnSpc>
                <a:spcPct val="100000"/>
              </a:lnSpc>
              <a:spcBef>
                <a:spcPts val="0"/>
              </a:spcBef>
              <a:spcAft>
                <a:spcPts val="0"/>
              </a:spcAft>
              <a:buClr>
                <a:schemeClr val="dk2"/>
              </a:buClr>
              <a:buSzPts val="1600"/>
              <a:buFont typeface="Nunito"/>
              <a:buNone/>
              <a:defRPr sz="1600" b="0" i="0" u="none" strike="noStrike" cap="none">
                <a:solidFill>
                  <a:schemeClr val="dk2"/>
                </a:solidFill>
                <a:latin typeface="Nunito"/>
                <a:ea typeface="Nunito"/>
                <a:cs typeface="Nunito"/>
                <a:sym typeface="Nunito"/>
              </a:defRPr>
            </a:lvl9pPr>
          </a:lstStyle>
          <a:p>
            <a:endParaRPr/>
          </a:p>
        </p:txBody>
      </p:sp>
      <p:sp>
        <p:nvSpPr>
          <p:cNvPr id="118" name="Google Shape;118;p7"/>
          <p:cNvSpPr txBox="1">
            <a:spLocks noGrp="1"/>
          </p:cNvSpPr>
          <p:nvPr>
            <p:ph type="body" idx="2"/>
          </p:nvPr>
        </p:nvSpPr>
        <p:spPr>
          <a:xfrm>
            <a:off x="4903700" y="661000"/>
            <a:ext cx="3430500" cy="3870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1pPr>
            <a:lvl2pPr marL="914400" marR="0" lvl="1"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2pPr>
            <a:lvl3pPr marL="1371600" marR="0" lvl="2"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5pPr>
            <a:lvl6pPr marL="2743200" marR="0" lvl="5"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6pPr>
            <a:lvl7pPr marL="3200400" marR="0" lvl="6"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7pPr>
            <a:lvl8pPr marL="3657600" marR="0" lvl="7"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8pPr>
            <a:lvl9pPr marL="4114800" marR="0" lvl="8" indent="-298450" algn="l" rtl="0">
              <a:lnSpc>
                <a:spcPct val="115000"/>
              </a:lnSpc>
              <a:spcBef>
                <a:spcPts val="1600"/>
              </a:spcBef>
              <a:spcAft>
                <a:spcPts val="1600"/>
              </a:spcAft>
              <a:buClr>
                <a:schemeClr val="dk2"/>
              </a:buClr>
              <a:buSzPts val="1100"/>
              <a:buFont typeface="Nunito"/>
              <a:buChar char="■"/>
              <a:defRPr sz="1100" b="0" i="0" u="none" strike="noStrike" cap="none">
                <a:solidFill>
                  <a:schemeClr val="dk2"/>
                </a:solidFill>
                <a:latin typeface="Nunito"/>
                <a:ea typeface="Nunito"/>
                <a:cs typeface="Nunito"/>
                <a:sym typeface="Nunito"/>
              </a:defRPr>
            </a:lvl9pPr>
          </a:lstStyle>
          <a:p>
            <a:endParaRPr/>
          </a:p>
        </p:txBody>
      </p:sp>
      <p:sp>
        <p:nvSpPr>
          <p:cNvPr id="119" name="Google Shape;119;p7"/>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20"/>
        <p:cNvGrpSpPr/>
        <p:nvPr/>
      </p:nvGrpSpPr>
      <p:grpSpPr>
        <a:xfrm>
          <a:off x="0" y="0"/>
          <a:ext cx="0" cy="0"/>
          <a:chOff x="0" y="0"/>
          <a:chExt cx="0" cy="0"/>
        </a:xfrm>
      </p:grpSpPr>
      <p:grpSp>
        <p:nvGrpSpPr>
          <p:cNvPr id="121" name="Google Shape;121;p8"/>
          <p:cNvGrpSpPr/>
          <p:nvPr/>
        </p:nvGrpSpPr>
        <p:grpSpPr>
          <a:xfrm>
            <a:off x="625966" y="299376"/>
            <a:ext cx="999312" cy="999312"/>
            <a:chOff x="348199" y="179450"/>
            <a:chExt cx="1116300" cy="1116300"/>
          </a:xfrm>
        </p:grpSpPr>
        <p:sp>
          <p:nvSpPr>
            <p:cNvPr id="122" name="Google Shape;122;p8"/>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8"/>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4" name="Google Shape;124;p8"/>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1pPr>
            <a:lvl2pPr marR="0" lvl="1"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2pPr>
            <a:lvl3pPr marR="0" lvl="2"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3pPr>
            <a:lvl4pPr marR="0" lvl="3"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4pPr>
            <a:lvl5pPr marR="0" lvl="4"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5pPr>
            <a:lvl6pPr marR="0" lvl="5"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6pPr>
            <a:lvl7pPr marR="0" lvl="6"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7pPr>
            <a:lvl8pPr marR="0" lvl="7"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8pPr>
            <a:lvl9pPr marR="0" lvl="8"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9pPr>
          </a:lstStyle>
          <a:p>
            <a:endParaRPr/>
          </a:p>
        </p:txBody>
      </p:sp>
      <p:sp>
        <p:nvSpPr>
          <p:cNvPr id="125" name="Google Shape;125;p8"/>
          <p:cNvSpPr txBox="1">
            <a:spLocks noGrp="1"/>
          </p:cNvSpPr>
          <p:nvPr>
            <p:ph type="body" idx="1"/>
          </p:nvPr>
        </p:nvSpPr>
        <p:spPr>
          <a:xfrm>
            <a:off x="1303800" y="1990050"/>
            <a:ext cx="3430500" cy="25416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1pPr>
            <a:lvl2pPr marL="914400" marR="0" lvl="1"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2pPr>
            <a:lvl3pPr marL="1371600" marR="0" lvl="2"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5pPr>
            <a:lvl6pPr marL="2743200" marR="0" lvl="5"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6pPr>
            <a:lvl7pPr marL="3200400" marR="0" lvl="6"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7pPr>
            <a:lvl8pPr marL="3657600" marR="0" lvl="7"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8pPr>
            <a:lvl9pPr marL="4114800" marR="0" lvl="8" indent="-298450" algn="l" rtl="0">
              <a:lnSpc>
                <a:spcPct val="115000"/>
              </a:lnSpc>
              <a:spcBef>
                <a:spcPts val="1600"/>
              </a:spcBef>
              <a:spcAft>
                <a:spcPts val="1600"/>
              </a:spcAft>
              <a:buClr>
                <a:schemeClr val="dk2"/>
              </a:buClr>
              <a:buSzPts val="1100"/>
              <a:buFont typeface="Nunito"/>
              <a:buChar char="■"/>
              <a:defRPr sz="1100" b="0" i="0" u="none" strike="noStrike" cap="none">
                <a:solidFill>
                  <a:schemeClr val="dk2"/>
                </a:solidFill>
                <a:latin typeface="Nunito"/>
                <a:ea typeface="Nunito"/>
                <a:cs typeface="Nunito"/>
                <a:sym typeface="Nunito"/>
              </a:defRPr>
            </a:lvl9pPr>
          </a:lstStyle>
          <a:p>
            <a:endParaRPr/>
          </a:p>
        </p:txBody>
      </p:sp>
      <p:sp>
        <p:nvSpPr>
          <p:cNvPr id="126" name="Google Shape;126;p8"/>
          <p:cNvSpPr txBox="1">
            <a:spLocks noGrp="1"/>
          </p:cNvSpPr>
          <p:nvPr>
            <p:ph type="body" idx="2"/>
          </p:nvPr>
        </p:nvSpPr>
        <p:spPr>
          <a:xfrm>
            <a:off x="4903650" y="1990050"/>
            <a:ext cx="3430500" cy="25416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1pPr>
            <a:lvl2pPr marL="914400" marR="0" lvl="1"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2pPr>
            <a:lvl3pPr marL="1371600" marR="0" lvl="2"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5pPr>
            <a:lvl6pPr marL="2743200" marR="0" lvl="5"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6pPr>
            <a:lvl7pPr marL="3200400" marR="0" lvl="6"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7pPr>
            <a:lvl8pPr marL="3657600" marR="0" lvl="7"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8pPr>
            <a:lvl9pPr marL="4114800" marR="0" lvl="8" indent="-298450" algn="l" rtl="0">
              <a:lnSpc>
                <a:spcPct val="115000"/>
              </a:lnSpc>
              <a:spcBef>
                <a:spcPts val="1600"/>
              </a:spcBef>
              <a:spcAft>
                <a:spcPts val="1600"/>
              </a:spcAft>
              <a:buClr>
                <a:schemeClr val="dk2"/>
              </a:buClr>
              <a:buSzPts val="1100"/>
              <a:buFont typeface="Nunito"/>
              <a:buChar char="■"/>
              <a:defRPr sz="1100" b="0" i="0" u="none" strike="noStrike" cap="none">
                <a:solidFill>
                  <a:schemeClr val="dk2"/>
                </a:solidFill>
                <a:latin typeface="Nunito"/>
                <a:ea typeface="Nunito"/>
                <a:cs typeface="Nunito"/>
                <a:sym typeface="Nunito"/>
              </a:defRPr>
            </a:lvl9pPr>
          </a:lstStyle>
          <a:p>
            <a:endParaRPr/>
          </a:p>
        </p:txBody>
      </p:sp>
      <p:sp>
        <p:nvSpPr>
          <p:cNvPr id="127" name="Google Shape;127;p8"/>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8"/>
        <p:cNvGrpSpPr/>
        <p:nvPr/>
      </p:nvGrpSpPr>
      <p:grpSpPr>
        <a:xfrm>
          <a:off x="0" y="0"/>
          <a:ext cx="0" cy="0"/>
          <a:chOff x="0" y="0"/>
          <a:chExt cx="0" cy="0"/>
        </a:xfrm>
      </p:grpSpPr>
      <p:grpSp>
        <p:nvGrpSpPr>
          <p:cNvPr id="129" name="Google Shape;129;p9"/>
          <p:cNvGrpSpPr/>
          <p:nvPr/>
        </p:nvGrpSpPr>
        <p:grpSpPr>
          <a:xfrm>
            <a:off x="713373" y="3847119"/>
            <a:ext cx="825392" cy="825392"/>
            <a:chOff x="348199" y="179450"/>
            <a:chExt cx="1116300" cy="1116300"/>
          </a:xfrm>
        </p:grpSpPr>
        <p:sp>
          <p:nvSpPr>
            <p:cNvPr id="130" name="Google Shape;130;p9"/>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9"/>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2" name="Google Shape;132;p9"/>
          <p:cNvSpPr txBox="1">
            <a:spLocks noGrp="1"/>
          </p:cNvSpPr>
          <p:nvPr>
            <p:ph type="body" idx="1"/>
          </p:nvPr>
        </p:nvSpPr>
        <p:spPr>
          <a:xfrm>
            <a:off x="1303800" y="4138975"/>
            <a:ext cx="5843100" cy="5349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chemeClr val="dk2"/>
              </a:buClr>
              <a:buSzPts val="1300"/>
              <a:buFont typeface="Nunito"/>
              <a:buNone/>
              <a:defRPr sz="1300" b="0" i="0" u="none" strike="noStrike" cap="none">
                <a:solidFill>
                  <a:schemeClr val="dk2"/>
                </a:solidFill>
                <a:latin typeface="Nunito"/>
                <a:ea typeface="Nunito"/>
                <a:cs typeface="Nunito"/>
                <a:sym typeface="Nunito"/>
              </a:defRPr>
            </a:lvl1pPr>
          </a:lstStyle>
          <a:p>
            <a:endParaRPr/>
          </a:p>
        </p:txBody>
      </p:sp>
      <p:sp>
        <p:nvSpPr>
          <p:cNvPr id="133" name="Google Shape;133;p9"/>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4"/>
        <p:cNvGrpSpPr/>
        <p:nvPr/>
      </p:nvGrpSpPr>
      <p:grpSpPr>
        <a:xfrm>
          <a:off x="0" y="0"/>
          <a:ext cx="0" cy="0"/>
          <a:chOff x="0" y="0"/>
          <a:chExt cx="0" cy="0"/>
        </a:xfrm>
      </p:grpSpPr>
      <p:grpSp>
        <p:nvGrpSpPr>
          <p:cNvPr id="135" name="Google Shape;135;p10"/>
          <p:cNvGrpSpPr/>
          <p:nvPr/>
        </p:nvGrpSpPr>
        <p:grpSpPr>
          <a:xfrm>
            <a:off x="625966" y="299376"/>
            <a:ext cx="999312" cy="999312"/>
            <a:chOff x="348199" y="179450"/>
            <a:chExt cx="1116300" cy="1116300"/>
          </a:xfrm>
        </p:grpSpPr>
        <p:sp>
          <p:nvSpPr>
            <p:cNvPr id="136" name="Google Shape;136;p10"/>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0"/>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8" name="Google Shape;138;p10"/>
          <p:cNvSpPr txBox="1">
            <a:spLocks noGrp="1"/>
          </p:cNvSpPr>
          <p:nvPr>
            <p:ph type="title"/>
          </p:nvPr>
        </p:nvSpPr>
        <p:spPr>
          <a:xfrm>
            <a:off x="1303800" y="598575"/>
            <a:ext cx="3312000" cy="1590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1pPr>
            <a:lvl2pPr marR="0" lvl="1"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2pPr>
            <a:lvl3pPr marR="0" lvl="2"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3pPr>
            <a:lvl4pPr marR="0" lvl="3"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4pPr>
            <a:lvl5pPr marR="0" lvl="4"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5pPr>
            <a:lvl6pPr marR="0" lvl="5"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6pPr>
            <a:lvl7pPr marR="0" lvl="6"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7pPr>
            <a:lvl8pPr marR="0" lvl="7"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8pPr>
            <a:lvl9pPr marR="0" lvl="8"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9pPr>
          </a:lstStyle>
          <a:p>
            <a:endParaRPr/>
          </a:p>
        </p:txBody>
      </p:sp>
      <p:sp>
        <p:nvSpPr>
          <p:cNvPr id="139" name="Google Shape;139;p10"/>
          <p:cNvSpPr txBox="1">
            <a:spLocks noGrp="1"/>
          </p:cNvSpPr>
          <p:nvPr>
            <p:ph type="body" idx="1"/>
          </p:nvPr>
        </p:nvSpPr>
        <p:spPr>
          <a:xfrm>
            <a:off x="1303800" y="2309675"/>
            <a:ext cx="3312000" cy="22218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1pPr>
            <a:lvl2pPr marL="914400" marR="0" lvl="1"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2pPr>
            <a:lvl3pPr marL="1371600" marR="0" lvl="2"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5pPr>
            <a:lvl6pPr marL="2743200" marR="0" lvl="5"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6pPr>
            <a:lvl7pPr marL="3200400" marR="0" lvl="6"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7pPr>
            <a:lvl8pPr marL="3657600" marR="0" lvl="7"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8pPr>
            <a:lvl9pPr marL="4114800" marR="0" lvl="8" indent="-298450" algn="l" rtl="0">
              <a:lnSpc>
                <a:spcPct val="115000"/>
              </a:lnSpc>
              <a:spcBef>
                <a:spcPts val="1600"/>
              </a:spcBef>
              <a:spcAft>
                <a:spcPts val="1600"/>
              </a:spcAft>
              <a:buClr>
                <a:schemeClr val="dk2"/>
              </a:buClr>
              <a:buSzPts val="1100"/>
              <a:buFont typeface="Nunito"/>
              <a:buChar char="■"/>
              <a:defRPr sz="1100" b="0" i="0" u="none" strike="noStrike" cap="none">
                <a:solidFill>
                  <a:schemeClr val="dk2"/>
                </a:solidFill>
                <a:latin typeface="Nunito"/>
                <a:ea typeface="Nunito"/>
                <a:cs typeface="Nunito"/>
                <a:sym typeface="Nunito"/>
              </a:defRPr>
            </a:lvl9pPr>
          </a:lstStyle>
          <a:p>
            <a:endParaRPr/>
          </a:p>
        </p:txBody>
      </p:sp>
      <p:sp>
        <p:nvSpPr>
          <p:cNvPr id="140" name="Google Shape;140;p10"/>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1pPr>
            <a:lvl2pPr marR="0" lvl="1"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2pPr>
            <a:lvl3pPr marR="0" lvl="2"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3pPr>
            <a:lvl4pPr marR="0" lvl="3"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4pPr>
            <a:lvl5pPr marR="0" lvl="4"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5pPr>
            <a:lvl6pPr marR="0" lvl="5"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6pPr>
            <a:lvl7pPr marR="0" lvl="6"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7pPr>
            <a:lvl8pPr marR="0" lvl="7"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8pPr>
            <a:lvl9pPr marR="0" lvl="8"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1pPr>
            <a:lvl2pPr marL="914400" marR="0" lvl="1"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2pPr>
            <a:lvl3pPr marL="1371600" marR="0" lvl="2"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5pPr>
            <a:lvl6pPr marL="2743200" marR="0" lvl="5"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6pPr>
            <a:lvl7pPr marL="3200400" marR="0" lvl="6"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7pPr>
            <a:lvl8pPr marL="3657600" marR="0" lvl="7"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8pPr>
            <a:lvl9pPr marL="4114800" marR="0" lvl="8" indent="-298450" algn="l" rtl="0">
              <a:lnSpc>
                <a:spcPct val="115000"/>
              </a:lnSpc>
              <a:spcBef>
                <a:spcPts val="1600"/>
              </a:spcBef>
              <a:spcAft>
                <a:spcPts val="1600"/>
              </a:spcAft>
              <a:buClr>
                <a:schemeClr val="dk2"/>
              </a:buClr>
              <a:buSzPts val="1100"/>
              <a:buFont typeface="Nunito"/>
              <a:buChar char="■"/>
              <a:defRPr sz="1100" b="0" i="0" u="none" strike="noStrike" cap="none">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2.png"/><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png"/><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39.png"/></Relationships>
</file>

<file path=ppt/slides/_rels/slide31.xml.rels><?xml version="1.0" encoding="UTF-8" standalone="yes"?>
<Relationships xmlns="http://schemas.openxmlformats.org/package/2006/relationships"><Relationship Id="rId3" Type="http://schemas.openxmlformats.org/officeDocument/2006/relationships/image" Target="../media/image40.jpg"/><Relationship Id="rId4" Type="http://schemas.openxmlformats.org/officeDocument/2006/relationships/image" Target="../media/image41.jpg"/><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47075" y="691225"/>
            <a:ext cx="5470200" cy="187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600"/>
              <a:buFont typeface="Maven Pro"/>
              <a:buNone/>
            </a:pPr>
            <a:r>
              <a:rPr lang="en" sz="4000" b="1" i="0" u="none" strike="noStrike" cap="none">
                <a:solidFill>
                  <a:srgbClr val="FFFFFF"/>
                </a:solidFill>
                <a:latin typeface="Arial"/>
                <a:ea typeface="Arial"/>
                <a:cs typeface="Arial"/>
                <a:sym typeface="Arial"/>
              </a:rPr>
              <a:t>Home Credit Risk Assessment</a:t>
            </a:r>
            <a:endParaRPr sz="4000" b="1" i="0" u="none" strike="noStrike" cap="none">
              <a:solidFill>
                <a:schemeClr val="lt1"/>
              </a:solidFill>
              <a:latin typeface="Maven Pro"/>
              <a:ea typeface="Maven Pro"/>
              <a:cs typeface="Maven Pro"/>
              <a:sym typeface="Maven Pro"/>
            </a:endParaRPr>
          </a:p>
        </p:txBody>
      </p:sp>
      <p:sp>
        <p:nvSpPr>
          <p:cNvPr id="278" name="Google Shape;278;p13"/>
          <p:cNvSpPr txBox="1">
            <a:spLocks noGrp="1"/>
          </p:cNvSpPr>
          <p:nvPr>
            <p:ph type="subTitle" idx="1"/>
          </p:nvPr>
        </p:nvSpPr>
        <p:spPr>
          <a:xfrm>
            <a:off x="847075" y="2500700"/>
            <a:ext cx="4255500" cy="695400"/>
          </a:xfrm>
          <a:prstGeom prst="rect">
            <a:avLst/>
          </a:prstGeom>
          <a:noFill/>
          <a:ln>
            <a:noFill/>
          </a:ln>
        </p:spPr>
        <p:txBody>
          <a:bodyPr spcFirstLastPara="1" wrap="square" lIns="91425" tIns="91425" rIns="91425" bIns="91425" anchor="t" anchorCtr="0">
            <a:noAutofit/>
          </a:bodyPr>
          <a:lstStyle/>
          <a:p>
            <a:pPr marL="0" marR="0" lvl="0" indent="0" algn="l" rtl="0">
              <a:lnSpc>
                <a:spcPct val="130909"/>
              </a:lnSpc>
              <a:spcBef>
                <a:spcPts val="1000"/>
              </a:spcBef>
              <a:spcAft>
                <a:spcPts val="0"/>
              </a:spcAft>
              <a:buClr>
                <a:schemeClr val="lt1"/>
              </a:buClr>
              <a:buSzPts val="1600"/>
              <a:buFont typeface="Nunito"/>
              <a:buNone/>
            </a:pPr>
            <a:r>
              <a:rPr lang="en" sz="1800" b="1" i="0" u="none" strike="noStrike" cap="none">
                <a:solidFill>
                  <a:srgbClr val="FFFFFF"/>
                </a:solidFill>
                <a:latin typeface="Arial"/>
                <a:ea typeface="Arial"/>
                <a:cs typeface="Arial"/>
                <a:sym typeface="Arial"/>
              </a:rPr>
              <a:t>Xinying Shi</a:t>
            </a:r>
            <a:endParaRPr sz="1800" b="1" i="0" u="none" strike="noStrike" cap="none">
              <a:solidFill>
                <a:srgbClr val="FFFFFF"/>
              </a:solidFill>
              <a:latin typeface="Arial"/>
              <a:ea typeface="Arial"/>
              <a:cs typeface="Arial"/>
              <a:sym typeface="Arial"/>
            </a:endParaRPr>
          </a:p>
          <a:p>
            <a:pPr marL="0" marR="0" lvl="0" indent="0" algn="l" rtl="0">
              <a:lnSpc>
                <a:spcPct val="130909"/>
              </a:lnSpc>
              <a:spcBef>
                <a:spcPts val="1000"/>
              </a:spcBef>
              <a:spcAft>
                <a:spcPts val="0"/>
              </a:spcAft>
              <a:buClr>
                <a:schemeClr val="lt1"/>
              </a:buClr>
              <a:buSzPts val="1600"/>
              <a:buFont typeface="Nunito"/>
              <a:buNone/>
            </a:pPr>
            <a:r>
              <a:rPr lang="en" sz="1800" b="1" i="0" u="none" strike="noStrike" cap="none">
                <a:solidFill>
                  <a:srgbClr val="FFFFFF"/>
                </a:solidFill>
                <a:latin typeface="Arial"/>
                <a:ea typeface="Arial"/>
                <a:cs typeface="Arial"/>
                <a:sym typeface="Arial"/>
              </a:rPr>
              <a:t>Yizhe Liu</a:t>
            </a:r>
            <a:endParaRPr sz="1800" b="1" i="0" u="none" strike="noStrike" cap="none">
              <a:solidFill>
                <a:srgbClr val="FFFFFF"/>
              </a:solidFill>
              <a:latin typeface="Arial"/>
              <a:ea typeface="Arial"/>
              <a:cs typeface="Arial"/>
              <a:sym typeface="Arial"/>
            </a:endParaRPr>
          </a:p>
          <a:p>
            <a:pPr marL="0" marR="0" lvl="0" indent="0" algn="l" rtl="0">
              <a:lnSpc>
                <a:spcPct val="130909"/>
              </a:lnSpc>
              <a:spcBef>
                <a:spcPts val="1000"/>
              </a:spcBef>
              <a:spcAft>
                <a:spcPts val="0"/>
              </a:spcAft>
              <a:buClr>
                <a:schemeClr val="lt1"/>
              </a:buClr>
              <a:buSzPts val="1600"/>
              <a:buFont typeface="Nunito"/>
              <a:buNone/>
            </a:pPr>
            <a:r>
              <a:rPr lang="en" sz="1800" b="1" i="0" u="none" strike="noStrike" cap="none">
                <a:solidFill>
                  <a:srgbClr val="FFFFFF"/>
                </a:solidFill>
                <a:latin typeface="Arial"/>
                <a:ea typeface="Arial"/>
                <a:cs typeface="Arial"/>
                <a:sym typeface="Arial"/>
              </a:rPr>
              <a:t>Silu Zhao</a:t>
            </a:r>
            <a:endParaRPr sz="1800" b="1" i="0" u="none" strike="noStrike" cap="none">
              <a:solidFill>
                <a:srgbClr val="FFFFFF"/>
              </a:solidFill>
              <a:latin typeface="Arial"/>
              <a:ea typeface="Arial"/>
              <a:cs typeface="Arial"/>
              <a:sym typeface="Arial"/>
            </a:endParaRPr>
          </a:p>
          <a:p>
            <a:pPr marL="0" marR="0" lvl="0" indent="0" algn="l" rtl="0">
              <a:lnSpc>
                <a:spcPct val="130909"/>
              </a:lnSpc>
              <a:spcBef>
                <a:spcPts val="1000"/>
              </a:spcBef>
              <a:spcAft>
                <a:spcPts val="0"/>
              </a:spcAft>
              <a:buClr>
                <a:schemeClr val="lt1"/>
              </a:buClr>
              <a:buSzPts val="1600"/>
              <a:buFont typeface="Nunito"/>
              <a:buNone/>
            </a:pPr>
            <a:r>
              <a:rPr lang="en" sz="1800" b="1" i="0" u="none" strike="noStrike" cap="none">
                <a:solidFill>
                  <a:srgbClr val="FFFFFF"/>
                </a:solidFill>
                <a:latin typeface="Arial"/>
                <a:ea typeface="Arial"/>
                <a:cs typeface="Arial"/>
                <a:sym typeface="Arial"/>
              </a:rPr>
              <a:t>Jiaming Hong</a:t>
            </a:r>
            <a:endParaRPr sz="1800" b="1" i="0" u="none" strike="noStrike" cap="none">
              <a:solidFill>
                <a:srgbClr val="FFFFFF"/>
              </a:solidFill>
              <a:latin typeface="Arial"/>
              <a:ea typeface="Arial"/>
              <a:cs typeface="Arial"/>
              <a:sym typeface="Arial"/>
            </a:endParaRPr>
          </a:p>
          <a:p>
            <a:pPr marL="0" marR="0" lvl="0" indent="0" algn="l" rtl="0">
              <a:lnSpc>
                <a:spcPct val="100000"/>
              </a:lnSpc>
              <a:spcBef>
                <a:spcPts val="600"/>
              </a:spcBef>
              <a:spcAft>
                <a:spcPts val="0"/>
              </a:spcAft>
              <a:buClr>
                <a:schemeClr val="lt1"/>
              </a:buClr>
              <a:buSzPts val="1600"/>
              <a:buFont typeface="Nunito"/>
              <a:buNone/>
            </a:pPr>
            <a:endParaRPr sz="1600" b="0" i="0" u="none" strike="noStrike" cap="none">
              <a:solidFill>
                <a:schemeClr val="lt1"/>
              </a:solidFill>
              <a:latin typeface="Nunito"/>
              <a:ea typeface="Nunito"/>
              <a:cs typeface="Nunito"/>
              <a:sym typeface="Nunito"/>
            </a:endParaRPr>
          </a:p>
        </p:txBody>
      </p:sp>
      <p:sp>
        <p:nvSpPr>
          <p:cNvPr id="279" name="Google Shape;279;p13"/>
          <p:cNvSpPr txBox="1">
            <a:spLocks noGrp="1"/>
          </p:cNvSpPr>
          <p:nvPr>
            <p:ph type="subTitle" idx="1"/>
          </p:nvPr>
        </p:nvSpPr>
        <p:spPr>
          <a:xfrm>
            <a:off x="5311375" y="3153650"/>
            <a:ext cx="1791300" cy="695400"/>
          </a:xfrm>
          <a:prstGeom prst="rect">
            <a:avLst/>
          </a:prstGeom>
          <a:noFill/>
          <a:ln>
            <a:noFill/>
          </a:ln>
        </p:spPr>
        <p:txBody>
          <a:bodyPr spcFirstLastPara="1" wrap="square" lIns="91425" tIns="91425" rIns="91425" bIns="91425" anchor="t" anchorCtr="0">
            <a:noAutofit/>
          </a:bodyPr>
          <a:lstStyle/>
          <a:p>
            <a:pPr marL="0" marR="0" lvl="0" indent="0" algn="l" rtl="0">
              <a:lnSpc>
                <a:spcPct val="130909"/>
              </a:lnSpc>
              <a:spcBef>
                <a:spcPts val="1000"/>
              </a:spcBef>
              <a:spcAft>
                <a:spcPts val="600"/>
              </a:spcAft>
              <a:buClr>
                <a:schemeClr val="lt1"/>
              </a:buClr>
              <a:buSzPts val="1600"/>
              <a:buFont typeface="Nunito"/>
              <a:buNone/>
            </a:pPr>
            <a:r>
              <a:rPr lang="en" sz="1800" b="1" i="0" u="none" strike="noStrike" cap="none">
                <a:solidFill>
                  <a:srgbClr val="FFFFFF"/>
                </a:solidFill>
                <a:latin typeface="Arial"/>
                <a:ea typeface="Arial"/>
                <a:cs typeface="Arial"/>
                <a:sym typeface="Arial"/>
              </a:rPr>
              <a:t>Group 5</a:t>
            </a:r>
            <a:endParaRPr sz="1800" b="1" i="0" u="none" strike="noStrike" cap="none">
              <a:solidFill>
                <a:schemeClr val="lt1"/>
              </a:solidFill>
              <a:latin typeface="Nunito"/>
              <a:ea typeface="Nunito"/>
              <a:cs typeface="Nunito"/>
              <a:sym typeface="Nunito"/>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2"/>
          <p:cNvSpPr txBox="1">
            <a:spLocks noGrp="1"/>
          </p:cNvSpPr>
          <p:nvPr>
            <p:ph type="title"/>
          </p:nvPr>
        </p:nvSpPr>
        <p:spPr>
          <a:xfrm>
            <a:off x="824000" y="1613825"/>
            <a:ext cx="5857800" cy="187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600"/>
              <a:buFont typeface="Maven Pro"/>
              <a:buNone/>
            </a:pPr>
            <a:r>
              <a:rPr lang="en" sz="3600" b="1" i="0" u="none" strike="noStrike" cap="none">
                <a:solidFill>
                  <a:schemeClr val="lt1"/>
                </a:solidFill>
                <a:latin typeface="Maven Pro"/>
                <a:ea typeface="Maven Pro"/>
                <a:cs typeface="Maven Pro"/>
                <a:sym typeface="Maven Pro"/>
              </a:rPr>
              <a:t>Linear Regression</a:t>
            </a:r>
            <a:endParaRPr sz="3600" b="1" i="0" u="none" strike="noStrike" cap="none">
              <a:solidFill>
                <a:schemeClr val="lt1"/>
              </a:solidFill>
              <a:latin typeface="Maven Pro"/>
              <a:ea typeface="Maven Pro"/>
              <a:cs typeface="Maven Pro"/>
              <a:sym typeface="Maven Pro"/>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3"/>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a:solidFill>
                  <a:schemeClr val="dk2"/>
                </a:solidFill>
                <a:latin typeface="Maven Pro"/>
                <a:ea typeface="Maven Pro"/>
                <a:cs typeface="Maven Pro"/>
                <a:sym typeface="Maven Pro"/>
              </a:rPr>
              <a:t>Linear Regression</a:t>
            </a:r>
            <a:endParaRPr sz="2800" b="1" i="0" u="none" strike="noStrike" cap="none">
              <a:solidFill>
                <a:schemeClr val="dk2"/>
              </a:solidFill>
              <a:latin typeface="Maven Pro"/>
              <a:ea typeface="Maven Pro"/>
              <a:cs typeface="Maven Pro"/>
              <a:sym typeface="Maven Pro"/>
            </a:endParaRPr>
          </a:p>
        </p:txBody>
      </p:sp>
      <p:sp>
        <p:nvSpPr>
          <p:cNvPr id="361" name="Google Shape;361;p23"/>
          <p:cNvSpPr txBox="1">
            <a:spLocks noGrp="1"/>
          </p:cNvSpPr>
          <p:nvPr>
            <p:ph type="body" idx="1"/>
          </p:nvPr>
        </p:nvSpPr>
        <p:spPr>
          <a:xfrm>
            <a:off x="1303800" y="1886500"/>
            <a:ext cx="3430500" cy="25416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Clr>
                <a:srgbClr val="434343"/>
              </a:buClr>
              <a:buSzPts val="1600"/>
              <a:buFont typeface="Arial"/>
              <a:buChar char="➔"/>
            </a:pPr>
            <a:r>
              <a:rPr lang="en" sz="1600" b="0" i="0" u="none" strike="noStrike" cap="none">
                <a:solidFill>
                  <a:srgbClr val="434343"/>
                </a:solidFill>
                <a:latin typeface="Arial"/>
                <a:ea typeface="Arial"/>
                <a:cs typeface="Arial"/>
                <a:sym typeface="Arial"/>
              </a:rPr>
              <a:t>Multiple linear regression is the most common form of linear regression analysis.</a:t>
            </a:r>
            <a:endParaRPr sz="1600" b="0" i="0" u="none" strike="noStrike" cap="none">
              <a:solidFill>
                <a:srgbClr val="434343"/>
              </a:solidFill>
              <a:latin typeface="Arial"/>
              <a:ea typeface="Arial"/>
              <a:cs typeface="Arial"/>
              <a:sym typeface="Arial"/>
            </a:endParaRPr>
          </a:p>
          <a:p>
            <a:pPr marL="0" marR="0" lvl="0" indent="0" algn="l" rtl="0">
              <a:lnSpc>
                <a:spcPct val="115000"/>
              </a:lnSpc>
              <a:spcBef>
                <a:spcPts val="0"/>
              </a:spcBef>
              <a:spcAft>
                <a:spcPts val="1600"/>
              </a:spcAft>
              <a:buClr>
                <a:schemeClr val="dk2"/>
              </a:buClr>
              <a:buSzPts val="1300"/>
              <a:buFont typeface="Nunito"/>
              <a:buNone/>
            </a:pPr>
            <a:endParaRPr sz="1600" b="0" i="0" u="none" strike="noStrike" cap="none">
              <a:solidFill>
                <a:srgbClr val="434343"/>
              </a:solidFill>
              <a:latin typeface="Nunito"/>
              <a:ea typeface="Nunito"/>
              <a:cs typeface="Nunito"/>
              <a:sym typeface="Nunito"/>
            </a:endParaRPr>
          </a:p>
        </p:txBody>
      </p:sp>
      <p:sp>
        <p:nvSpPr>
          <p:cNvPr id="362" name="Google Shape;362;p23"/>
          <p:cNvSpPr txBox="1">
            <a:spLocks noGrp="1"/>
          </p:cNvSpPr>
          <p:nvPr>
            <p:ph type="body" idx="2"/>
          </p:nvPr>
        </p:nvSpPr>
        <p:spPr>
          <a:xfrm>
            <a:off x="4903800" y="1886500"/>
            <a:ext cx="3430500" cy="2541600"/>
          </a:xfrm>
          <a:prstGeom prst="rect">
            <a:avLst/>
          </a:prstGeom>
          <a:noFill/>
          <a:ln>
            <a:noFill/>
          </a:ln>
        </p:spPr>
        <p:txBody>
          <a:bodyPr spcFirstLastPara="1" wrap="square" lIns="91425" tIns="91425" rIns="91425" bIns="91425" anchor="t" anchorCtr="0">
            <a:noAutofit/>
          </a:bodyPr>
          <a:lstStyle/>
          <a:p>
            <a:pPr marL="457200" marR="177800" lvl="0" indent="-330200" algn="l" rtl="0">
              <a:lnSpc>
                <a:spcPct val="115000"/>
              </a:lnSpc>
              <a:spcBef>
                <a:spcPts val="0"/>
              </a:spcBef>
              <a:spcAft>
                <a:spcPts val="0"/>
              </a:spcAft>
              <a:buClr>
                <a:srgbClr val="434343"/>
              </a:buClr>
              <a:buSzPts val="1600"/>
              <a:buFont typeface="Arial"/>
              <a:buChar char="➔"/>
            </a:pPr>
            <a:r>
              <a:rPr lang="en" sz="1600" b="0" i="0" u="none" strike="noStrike" cap="none">
                <a:solidFill>
                  <a:srgbClr val="434343"/>
                </a:solidFill>
                <a:latin typeface="Arial"/>
                <a:ea typeface="Arial"/>
                <a:cs typeface="Arial"/>
                <a:sym typeface="Arial"/>
              </a:rPr>
              <a:t>As a predictor analysis, the multiple linear regression attempts to model the relationship between two or more explanatory variables and a response variable by fitting a linear equation to observed data. </a:t>
            </a:r>
            <a:endParaRPr sz="1600" b="0" i="0" u="none" strike="noStrike" cap="none">
              <a:solidFill>
                <a:srgbClr val="434343"/>
              </a:solidFill>
              <a:latin typeface="Arial"/>
              <a:ea typeface="Arial"/>
              <a:cs typeface="Arial"/>
              <a:sym typeface="Arial"/>
            </a:endParaRPr>
          </a:p>
          <a:p>
            <a:pPr marL="0" marR="0" lvl="0" indent="0" algn="l" rtl="0">
              <a:lnSpc>
                <a:spcPct val="115000"/>
              </a:lnSpc>
              <a:spcBef>
                <a:spcPts val="0"/>
              </a:spcBef>
              <a:spcAft>
                <a:spcPts val="1600"/>
              </a:spcAft>
              <a:buClr>
                <a:schemeClr val="dk2"/>
              </a:buClr>
              <a:buSzPts val="1300"/>
              <a:buFont typeface="Nunito"/>
              <a:buNone/>
            </a:pPr>
            <a:endParaRPr sz="1300" b="0" i="0" u="none" strike="noStrike" cap="none">
              <a:solidFill>
                <a:schemeClr val="dk2"/>
              </a:solidFill>
              <a:latin typeface="Nunito"/>
              <a:ea typeface="Nunito"/>
              <a:cs typeface="Nunito"/>
              <a:sym typeface="Nunito"/>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24"/>
          <p:cNvSpPr txBox="1">
            <a:spLocks noGrp="1"/>
          </p:cNvSpPr>
          <p:nvPr>
            <p:ph type="subTitle" idx="4294967295"/>
          </p:nvPr>
        </p:nvSpPr>
        <p:spPr>
          <a:xfrm>
            <a:off x="1185450" y="1155600"/>
            <a:ext cx="7114800" cy="6825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Clr>
                <a:srgbClr val="434343"/>
              </a:buClr>
              <a:buSzPts val="1600"/>
              <a:buFont typeface="Arial"/>
              <a:buChar char="●"/>
            </a:pPr>
            <a:r>
              <a:rPr lang="en" sz="1600" b="1" i="0" u="none" strike="noStrike" cap="none">
                <a:solidFill>
                  <a:srgbClr val="434343"/>
                </a:solidFill>
                <a:latin typeface="Arial"/>
                <a:ea typeface="Arial"/>
                <a:cs typeface="Arial"/>
                <a:sym typeface="Arial"/>
              </a:rPr>
              <a:t>Random select 90% of the data to train and other 10% to test,  build the first linear regression model by taking all the columns.</a:t>
            </a:r>
            <a:endParaRPr sz="1600" b="1" i="0" u="none" strike="noStrike" cap="none">
              <a:solidFill>
                <a:srgbClr val="434343"/>
              </a:solidFill>
              <a:latin typeface="Arial"/>
              <a:ea typeface="Arial"/>
              <a:cs typeface="Arial"/>
              <a:sym typeface="Arial"/>
            </a:endParaRPr>
          </a:p>
          <a:p>
            <a:pPr marL="457200" marR="0" lvl="0" indent="0" algn="l" rtl="0">
              <a:lnSpc>
                <a:spcPct val="115000"/>
              </a:lnSpc>
              <a:spcBef>
                <a:spcPts val="1600"/>
              </a:spcBef>
              <a:spcAft>
                <a:spcPts val="0"/>
              </a:spcAft>
              <a:buClr>
                <a:schemeClr val="dk2"/>
              </a:buClr>
              <a:buSzPts val="1300"/>
              <a:buFont typeface="Nunito"/>
              <a:buNone/>
            </a:pPr>
            <a:endParaRPr sz="1600" b="0" i="0" u="none" strike="noStrike" cap="none">
              <a:solidFill>
                <a:srgbClr val="434343"/>
              </a:solidFill>
              <a:latin typeface="Arial"/>
              <a:ea typeface="Arial"/>
              <a:cs typeface="Arial"/>
              <a:sym typeface="Arial"/>
            </a:endParaRPr>
          </a:p>
          <a:p>
            <a:pPr marL="0" marR="0" lvl="0" indent="0" algn="l" rtl="0">
              <a:lnSpc>
                <a:spcPct val="115000"/>
              </a:lnSpc>
              <a:spcBef>
                <a:spcPts val="1600"/>
              </a:spcBef>
              <a:spcAft>
                <a:spcPts val="1600"/>
              </a:spcAft>
              <a:buClr>
                <a:schemeClr val="dk2"/>
              </a:buClr>
              <a:buSzPts val="1300"/>
              <a:buFont typeface="Nunito"/>
              <a:buNone/>
            </a:pPr>
            <a:endParaRPr sz="1600" b="0" i="0" u="none" strike="noStrike" cap="none">
              <a:solidFill>
                <a:srgbClr val="434343"/>
              </a:solidFill>
              <a:latin typeface="Arial"/>
              <a:ea typeface="Arial"/>
              <a:cs typeface="Arial"/>
              <a:sym typeface="Arial"/>
            </a:endParaRPr>
          </a:p>
        </p:txBody>
      </p:sp>
      <p:sp>
        <p:nvSpPr>
          <p:cNvPr id="368" name="Google Shape;368;p24"/>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a:solidFill>
                  <a:schemeClr val="dk2"/>
                </a:solidFill>
                <a:latin typeface="Maven Pro"/>
                <a:ea typeface="Maven Pro"/>
                <a:cs typeface="Maven Pro"/>
                <a:sym typeface="Maven Pro"/>
              </a:rPr>
              <a:t>Procedure</a:t>
            </a:r>
            <a:endParaRPr sz="2800" b="1" i="0" u="none" strike="noStrike" cap="none">
              <a:solidFill>
                <a:schemeClr val="dk2"/>
              </a:solidFill>
              <a:latin typeface="Maven Pro"/>
              <a:ea typeface="Maven Pro"/>
              <a:cs typeface="Maven Pro"/>
              <a:sym typeface="Maven Pro"/>
            </a:endParaRPr>
          </a:p>
        </p:txBody>
      </p:sp>
      <p:pic>
        <p:nvPicPr>
          <p:cNvPr id="369" name="Google Shape;369;p24"/>
          <p:cNvPicPr preferRelativeResize="0"/>
          <p:nvPr/>
        </p:nvPicPr>
        <p:blipFill rotWithShape="1">
          <a:blip r:embed="rId3">
            <a:alphaModFix/>
          </a:blip>
          <a:srcRect/>
          <a:stretch/>
        </p:blipFill>
        <p:spPr>
          <a:xfrm>
            <a:off x="2106325" y="1838100"/>
            <a:ext cx="4931326" cy="1860875"/>
          </a:xfrm>
          <a:prstGeom prst="rect">
            <a:avLst/>
          </a:prstGeom>
          <a:noFill/>
          <a:ln>
            <a:noFill/>
          </a:ln>
        </p:spPr>
      </p:pic>
      <p:pic>
        <p:nvPicPr>
          <p:cNvPr id="370" name="Google Shape;370;p24"/>
          <p:cNvPicPr preferRelativeResize="0"/>
          <p:nvPr/>
        </p:nvPicPr>
        <p:blipFill rotWithShape="1">
          <a:blip r:embed="rId4">
            <a:alphaModFix/>
          </a:blip>
          <a:srcRect/>
          <a:stretch/>
        </p:blipFill>
        <p:spPr>
          <a:xfrm>
            <a:off x="1932300" y="4088850"/>
            <a:ext cx="5773499" cy="1054650"/>
          </a:xfrm>
          <a:prstGeom prst="rect">
            <a:avLst/>
          </a:prstGeom>
          <a:noFill/>
          <a:ln>
            <a:noFill/>
          </a:ln>
        </p:spPr>
      </p:pic>
      <p:sp>
        <p:nvSpPr>
          <p:cNvPr id="371" name="Google Shape;371;p24"/>
          <p:cNvSpPr txBox="1">
            <a:spLocks noGrp="1"/>
          </p:cNvSpPr>
          <p:nvPr>
            <p:ph type="subTitle" idx="4294967295"/>
          </p:nvPr>
        </p:nvSpPr>
        <p:spPr>
          <a:xfrm>
            <a:off x="1261650" y="3698975"/>
            <a:ext cx="7114800" cy="6825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Clr>
                <a:srgbClr val="434343"/>
              </a:buClr>
              <a:buSzPts val="1600"/>
              <a:buFont typeface="Arial"/>
              <a:buChar char="●"/>
            </a:pPr>
            <a:r>
              <a:rPr lang="en" sz="1600" b="1" i="0" u="none" strike="noStrike" cap="none">
                <a:solidFill>
                  <a:srgbClr val="434343"/>
                </a:solidFill>
                <a:latin typeface="Arial"/>
                <a:ea typeface="Arial"/>
                <a:cs typeface="Arial"/>
                <a:sym typeface="Arial"/>
              </a:rPr>
              <a:t>Apply linear model on test data to predict the results.</a:t>
            </a:r>
            <a:endParaRPr sz="1600" b="1" i="0" u="none" strike="noStrike" cap="none">
              <a:solidFill>
                <a:srgbClr val="434343"/>
              </a:solidFill>
              <a:latin typeface="Arial"/>
              <a:ea typeface="Arial"/>
              <a:cs typeface="Arial"/>
              <a:sym typeface="Arial"/>
            </a:endParaRPr>
          </a:p>
          <a:p>
            <a:pPr marL="0" marR="0" lvl="0" indent="0" algn="l" rtl="0">
              <a:lnSpc>
                <a:spcPct val="115000"/>
              </a:lnSpc>
              <a:spcBef>
                <a:spcPts val="1600"/>
              </a:spcBef>
              <a:spcAft>
                <a:spcPts val="1600"/>
              </a:spcAft>
              <a:buClr>
                <a:schemeClr val="dk2"/>
              </a:buClr>
              <a:buSzPts val="1300"/>
              <a:buFont typeface="Nunito"/>
              <a:buNone/>
            </a:pPr>
            <a:endParaRPr sz="1600" b="0" i="0" u="none" strike="noStrike" cap="none">
              <a:solidFill>
                <a:srgbClr val="434343"/>
              </a:solidFill>
              <a:latin typeface="Arial"/>
              <a:ea typeface="Arial"/>
              <a:cs typeface="Arial"/>
              <a:sym typeface="Arial"/>
            </a:endParaRPr>
          </a:p>
        </p:txBody>
      </p:sp>
      <p:pic>
        <p:nvPicPr>
          <p:cNvPr id="372" name="Google Shape;372;p24"/>
          <p:cNvPicPr preferRelativeResize="0"/>
          <p:nvPr/>
        </p:nvPicPr>
        <p:blipFill rotWithShape="1">
          <a:blip r:embed="rId5">
            <a:alphaModFix/>
          </a:blip>
          <a:srcRect/>
          <a:stretch/>
        </p:blipFill>
        <p:spPr>
          <a:xfrm>
            <a:off x="7361425" y="4498088"/>
            <a:ext cx="1730800" cy="512325"/>
          </a:xfrm>
          <a:prstGeom prst="rect">
            <a:avLst/>
          </a:prstGeom>
          <a:noFill/>
          <a:ln>
            <a:noFill/>
          </a:ln>
        </p:spPr>
      </p:pic>
      <p:cxnSp>
        <p:nvCxnSpPr>
          <p:cNvPr id="373" name="Google Shape;373;p24"/>
          <p:cNvCxnSpPr/>
          <p:nvPr/>
        </p:nvCxnSpPr>
        <p:spPr>
          <a:xfrm>
            <a:off x="6347350" y="4703375"/>
            <a:ext cx="690300" cy="0"/>
          </a:xfrm>
          <a:prstGeom prst="straightConnector1">
            <a:avLst/>
          </a:prstGeom>
          <a:noFill/>
          <a:ln w="38100" cap="flat" cmpd="sng">
            <a:solidFill>
              <a:srgbClr val="4A86E8"/>
            </a:solidFill>
            <a:prstDash val="solid"/>
            <a:round/>
            <a:headEnd type="none" w="sm" len="sm"/>
            <a:tailEnd type="triangle" w="med" len="med"/>
          </a:ln>
        </p:spPr>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5"/>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a:solidFill>
                  <a:schemeClr val="dk2"/>
                </a:solidFill>
                <a:latin typeface="Maven Pro"/>
                <a:ea typeface="Maven Pro"/>
                <a:cs typeface="Maven Pro"/>
                <a:sym typeface="Maven Pro"/>
              </a:rPr>
              <a:t>Procedure</a:t>
            </a:r>
            <a:endParaRPr sz="2800" b="1" i="0" u="none" strike="noStrike" cap="none">
              <a:solidFill>
                <a:schemeClr val="dk2"/>
              </a:solidFill>
              <a:latin typeface="Maven Pro"/>
              <a:ea typeface="Maven Pro"/>
              <a:cs typeface="Maven Pro"/>
              <a:sym typeface="Maven Pro"/>
            </a:endParaRPr>
          </a:p>
        </p:txBody>
      </p:sp>
      <p:sp>
        <p:nvSpPr>
          <p:cNvPr id="379" name="Google Shape;379;p25"/>
          <p:cNvSpPr txBox="1">
            <a:spLocks noGrp="1"/>
          </p:cNvSpPr>
          <p:nvPr>
            <p:ph type="body" idx="1"/>
          </p:nvPr>
        </p:nvSpPr>
        <p:spPr>
          <a:xfrm>
            <a:off x="1227600" y="1181750"/>
            <a:ext cx="7030500" cy="14103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Clr>
                <a:srgbClr val="434343"/>
              </a:buClr>
              <a:buSzPts val="1600"/>
              <a:buFont typeface="Arial"/>
              <a:buChar char="●"/>
            </a:pPr>
            <a:r>
              <a:rPr lang="en" sz="1600" b="1" i="0" u="none" strike="noStrike" cap="none">
                <a:solidFill>
                  <a:srgbClr val="434343"/>
                </a:solidFill>
                <a:latin typeface="Arial"/>
                <a:ea typeface="Arial"/>
                <a:cs typeface="Arial"/>
                <a:sym typeface="Arial"/>
              </a:rPr>
              <a:t>Using p-values to reduce the dimension</a:t>
            </a:r>
            <a:endParaRPr sz="1600" b="1" i="0" u="none" strike="noStrike" cap="none">
              <a:solidFill>
                <a:srgbClr val="434343"/>
              </a:solidFill>
              <a:latin typeface="Arial"/>
              <a:ea typeface="Arial"/>
              <a:cs typeface="Arial"/>
              <a:sym typeface="Arial"/>
            </a:endParaRPr>
          </a:p>
          <a:p>
            <a:pPr marL="914400" marR="0" lvl="1" indent="-330200" algn="l" rtl="0">
              <a:lnSpc>
                <a:spcPct val="115000"/>
              </a:lnSpc>
              <a:spcBef>
                <a:spcPts val="0"/>
              </a:spcBef>
              <a:spcAft>
                <a:spcPts val="0"/>
              </a:spcAft>
              <a:buClr>
                <a:srgbClr val="434343"/>
              </a:buClr>
              <a:buSzPts val="1600"/>
              <a:buFont typeface="Arial"/>
              <a:buChar char="○"/>
            </a:pPr>
            <a:r>
              <a:rPr lang="en" sz="1600" b="0" i="0" u="none" strike="noStrike" cap="none">
                <a:solidFill>
                  <a:srgbClr val="434343"/>
                </a:solidFill>
                <a:latin typeface="Arial"/>
                <a:ea typeface="Arial"/>
                <a:cs typeface="Arial"/>
                <a:sym typeface="Arial"/>
              </a:rPr>
              <a:t>Discarded the features which p-value &gt;= 0.05 as insignificant variables and makeup a new dataset </a:t>
            </a:r>
            <a:endParaRPr sz="1600" b="0" i="0" u="none" strike="noStrike" cap="none">
              <a:solidFill>
                <a:srgbClr val="434343"/>
              </a:solidFill>
              <a:latin typeface="Arial"/>
              <a:ea typeface="Arial"/>
              <a:cs typeface="Arial"/>
              <a:sym typeface="Arial"/>
            </a:endParaRPr>
          </a:p>
          <a:p>
            <a:pPr marL="914400" marR="0" lvl="1" indent="-330200" algn="l" rtl="0">
              <a:lnSpc>
                <a:spcPct val="115000"/>
              </a:lnSpc>
              <a:spcBef>
                <a:spcPts val="0"/>
              </a:spcBef>
              <a:spcAft>
                <a:spcPts val="0"/>
              </a:spcAft>
              <a:buClr>
                <a:srgbClr val="434343"/>
              </a:buClr>
              <a:buSzPts val="1600"/>
              <a:buFont typeface="Arial"/>
              <a:buChar char="○"/>
            </a:pPr>
            <a:r>
              <a:rPr lang="en" sz="1600" b="0" i="0" u="none" strike="noStrike" cap="none">
                <a:solidFill>
                  <a:srgbClr val="434343"/>
                </a:solidFill>
                <a:latin typeface="Arial"/>
                <a:ea typeface="Arial"/>
                <a:cs typeface="Arial"/>
                <a:sym typeface="Arial"/>
              </a:rPr>
              <a:t> </a:t>
            </a:r>
            <a:r>
              <a:rPr lang="en" sz="1500" b="0" i="1" u="none" strike="noStrike" cap="none">
                <a:solidFill>
                  <a:srgbClr val="434343"/>
                </a:solidFill>
                <a:latin typeface="Arial"/>
                <a:ea typeface="Arial"/>
                <a:cs typeface="Arial"/>
                <a:sym typeface="Arial"/>
              </a:rPr>
              <a:t>Signif. codes:  0 ‘***’ 0.001 ‘**’ 0.01 ‘*’ 0.05 ‘.’ 0.1 ‘ ’ 1</a:t>
            </a:r>
            <a:endParaRPr sz="1500" b="0" i="1" u="none" strike="noStrike" cap="none">
              <a:solidFill>
                <a:schemeClr val="dk2"/>
              </a:solidFill>
              <a:latin typeface="Nunito"/>
              <a:ea typeface="Nunito"/>
              <a:cs typeface="Nunito"/>
              <a:sym typeface="Nunito"/>
            </a:endParaRPr>
          </a:p>
        </p:txBody>
      </p:sp>
      <p:pic>
        <p:nvPicPr>
          <p:cNvPr id="380" name="Google Shape;380;p25"/>
          <p:cNvPicPr preferRelativeResize="0"/>
          <p:nvPr/>
        </p:nvPicPr>
        <p:blipFill rotWithShape="1">
          <a:blip r:embed="rId3">
            <a:alphaModFix/>
          </a:blip>
          <a:srcRect/>
          <a:stretch/>
        </p:blipFill>
        <p:spPr>
          <a:xfrm>
            <a:off x="317400" y="2692063"/>
            <a:ext cx="3534525" cy="1260375"/>
          </a:xfrm>
          <a:prstGeom prst="rect">
            <a:avLst/>
          </a:prstGeom>
          <a:noFill/>
          <a:ln>
            <a:noFill/>
          </a:ln>
        </p:spPr>
      </p:pic>
      <p:grpSp>
        <p:nvGrpSpPr>
          <p:cNvPr id="381" name="Google Shape;381;p25"/>
          <p:cNvGrpSpPr/>
          <p:nvPr/>
        </p:nvGrpSpPr>
        <p:grpSpPr>
          <a:xfrm>
            <a:off x="4380326" y="2617064"/>
            <a:ext cx="4577884" cy="1410366"/>
            <a:chOff x="1648375" y="1950025"/>
            <a:chExt cx="5911524" cy="1614800"/>
          </a:xfrm>
        </p:grpSpPr>
        <p:pic>
          <p:nvPicPr>
            <p:cNvPr id="382" name="Google Shape;382;p25"/>
            <p:cNvPicPr preferRelativeResize="0"/>
            <p:nvPr/>
          </p:nvPicPr>
          <p:blipFill rotWithShape="1">
            <a:blip r:embed="rId4">
              <a:alphaModFix/>
            </a:blip>
            <a:srcRect/>
            <a:stretch/>
          </p:blipFill>
          <p:spPr>
            <a:xfrm>
              <a:off x="1648375" y="2407800"/>
              <a:ext cx="5911524" cy="1157025"/>
            </a:xfrm>
            <a:prstGeom prst="rect">
              <a:avLst/>
            </a:prstGeom>
            <a:noFill/>
            <a:ln>
              <a:noFill/>
            </a:ln>
          </p:spPr>
        </p:pic>
        <p:pic>
          <p:nvPicPr>
            <p:cNvPr id="383" name="Google Shape;383;p25"/>
            <p:cNvPicPr preferRelativeResize="0"/>
            <p:nvPr/>
          </p:nvPicPr>
          <p:blipFill rotWithShape="1">
            <a:blip r:embed="rId5">
              <a:alphaModFix/>
            </a:blip>
            <a:srcRect/>
            <a:stretch/>
          </p:blipFill>
          <p:spPr>
            <a:xfrm>
              <a:off x="1648375" y="1950025"/>
              <a:ext cx="5634150" cy="457775"/>
            </a:xfrm>
            <a:prstGeom prst="rect">
              <a:avLst/>
            </a:prstGeom>
            <a:noFill/>
            <a:ln>
              <a:noFill/>
            </a:ln>
          </p:spPr>
        </p:pic>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26"/>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a:solidFill>
                  <a:schemeClr val="dk2"/>
                </a:solidFill>
                <a:latin typeface="Maven Pro"/>
                <a:ea typeface="Maven Pro"/>
                <a:cs typeface="Maven Pro"/>
                <a:sym typeface="Maven Pro"/>
              </a:rPr>
              <a:t>Procedure</a:t>
            </a:r>
            <a:endParaRPr sz="2800" b="1" i="0" u="none" strike="noStrike" cap="none">
              <a:solidFill>
                <a:schemeClr val="dk2"/>
              </a:solidFill>
              <a:latin typeface="Maven Pro"/>
              <a:ea typeface="Maven Pro"/>
              <a:cs typeface="Maven Pro"/>
              <a:sym typeface="Maven Pro"/>
            </a:endParaRPr>
          </a:p>
        </p:txBody>
      </p:sp>
      <p:sp>
        <p:nvSpPr>
          <p:cNvPr id="389" name="Google Shape;389;p26"/>
          <p:cNvSpPr txBox="1">
            <a:spLocks noGrp="1"/>
          </p:cNvSpPr>
          <p:nvPr>
            <p:ph type="subTitle" idx="4294967295"/>
          </p:nvPr>
        </p:nvSpPr>
        <p:spPr>
          <a:xfrm>
            <a:off x="1261650" y="1231800"/>
            <a:ext cx="7114800" cy="6825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Clr>
                <a:srgbClr val="434343"/>
              </a:buClr>
              <a:buSzPts val="1600"/>
              <a:buFont typeface="Arial"/>
              <a:buChar char="●"/>
            </a:pPr>
            <a:r>
              <a:rPr lang="en" sz="1600" b="1" i="0" u="none" strike="noStrike" cap="none">
                <a:solidFill>
                  <a:srgbClr val="434343"/>
                </a:solidFill>
                <a:latin typeface="Arial"/>
                <a:ea typeface="Arial"/>
                <a:cs typeface="Arial"/>
                <a:sym typeface="Arial"/>
              </a:rPr>
              <a:t>Use only important features to build the new linear regression model and predict with new test data.</a:t>
            </a:r>
            <a:endParaRPr sz="1600" b="1" i="0" u="none" strike="noStrike" cap="none">
              <a:solidFill>
                <a:srgbClr val="434343"/>
              </a:solidFill>
              <a:latin typeface="Arial"/>
              <a:ea typeface="Arial"/>
              <a:cs typeface="Arial"/>
              <a:sym typeface="Arial"/>
            </a:endParaRPr>
          </a:p>
          <a:p>
            <a:pPr marL="0" marR="0" lvl="0" indent="0" algn="l" rtl="0">
              <a:lnSpc>
                <a:spcPct val="115000"/>
              </a:lnSpc>
              <a:spcBef>
                <a:spcPts val="1600"/>
              </a:spcBef>
              <a:spcAft>
                <a:spcPts val="1600"/>
              </a:spcAft>
              <a:buClr>
                <a:schemeClr val="dk2"/>
              </a:buClr>
              <a:buSzPts val="1300"/>
              <a:buFont typeface="Nunito"/>
              <a:buNone/>
            </a:pPr>
            <a:endParaRPr sz="1600" b="0" i="0" u="none" strike="noStrike" cap="none">
              <a:solidFill>
                <a:srgbClr val="434343"/>
              </a:solidFill>
              <a:latin typeface="Arial"/>
              <a:ea typeface="Arial"/>
              <a:cs typeface="Arial"/>
              <a:sym typeface="Arial"/>
            </a:endParaRPr>
          </a:p>
        </p:txBody>
      </p:sp>
      <p:pic>
        <p:nvPicPr>
          <p:cNvPr id="390" name="Google Shape;390;p26"/>
          <p:cNvPicPr preferRelativeResize="0"/>
          <p:nvPr/>
        </p:nvPicPr>
        <p:blipFill rotWithShape="1">
          <a:blip r:embed="rId3">
            <a:alphaModFix/>
          </a:blip>
          <a:srcRect/>
          <a:stretch/>
        </p:blipFill>
        <p:spPr>
          <a:xfrm>
            <a:off x="2161075" y="1914296"/>
            <a:ext cx="4821842" cy="999300"/>
          </a:xfrm>
          <a:prstGeom prst="rect">
            <a:avLst/>
          </a:prstGeom>
          <a:noFill/>
          <a:ln>
            <a:noFill/>
          </a:ln>
        </p:spPr>
      </p:pic>
      <p:sp>
        <p:nvSpPr>
          <p:cNvPr id="391" name="Google Shape;391;p26"/>
          <p:cNvSpPr txBox="1">
            <a:spLocks noGrp="1"/>
          </p:cNvSpPr>
          <p:nvPr>
            <p:ph type="subTitle" idx="4294967295"/>
          </p:nvPr>
        </p:nvSpPr>
        <p:spPr>
          <a:xfrm>
            <a:off x="1303800" y="3652900"/>
            <a:ext cx="7114800" cy="6825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Clr>
                <a:srgbClr val="434343"/>
              </a:buClr>
              <a:buSzPts val="1600"/>
              <a:buFont typeface="Arial"/>
              <a:buChar char="●"/>
            </a:pPr>
            <a:r>
              <a:rPr lang="en" sz="1600" b="1" i="0" u="none" strike="noStrike" cap="none">
                <a:solidFill>
                  <a:srgbClr val="434343"/>
                </a:solidFill>
                <a:latin typeface="Arial"/>
                <a:ea typeface="Arial"/>
                <a:cs typeface="Arial"/>
                <a:sym typeface="Arial"/>
              </a:rPr>
              <a:t>The result doesn’t show significant difference with the previous result.</a:t>
            </a:r>
            <a:endParaRPr sz="1600" b="1" i="0" u="none" strike="noStrike" cap="none">
              <a:solidFill>
                <a:srgbClr val="434343"/>
              </a:solidFill>
              <a:latin typeface="Arial"/>
              <a:ea typeface="Arial"/>
              <a:cs typeface="Arial"/>
              <a:sym typeface="Arial"/>
            </a:endParaRPr>
          </a:p>
          <a:p>
            <a:pPr marL="457200" marR="0" lvl="0" indent="-330200" algn="l" rtl="0">
              <a:lnSpc>
                <a:spcPct val="115000"/>
              </a:lnSpc>
              <a:spcBef>
                <a:spcPts val="0"/>
              </a:spcBef>
              <a:spcAft>
                <a:spcPts val="0"/>
              </a:spcAft>
              <a:buClr>
                <a:srgbClr val="434343"/>
              </a:buClr>
              <a:buSzPts val="1600"/>
              <a:buFont typeface="Arial"/>
              <a:buChar char="●"/>
            </a:pPr>
            <a:r>
              <a:rPr lang="en" sz="1600" b="1" i="0" u="none" strike="noStrike" cap="none">
                <a:solidFill>
                  <a:srgbClr val="434343"/>
                </a:solidFill>
                <a:latin typeface="Arial"/>
                <a:ea typeface="Arial"/>
                <a:cs typeface="Arial"/>
                <a:sym typeface="Arial"/>
              </a:rPr>
              <a:t>Double check with PCA(MSE:0.06911)</a:t>
            </a:r>
            <a:endParaRPr sz="1600" b="1" i="0" u="none" strike="noStrike" cap="none">
              <a:solidFill>
                <a:srgbClr val="434343"/>
              </a:solidFill>
              <a:latin typeface="Arial"/>
              <a:ea typeface="Arial"/>
              <a:cs typeface="Arial"/>
              <a:sym typeface="Arial"/>
            </a:endParaRPr>
          </a:p>
          <a:p>
            <a:pPr marL="0" marR="0" lvl="0" indent="0" algn="l" rtl="0">
              <a:lnSpc>
                <a:spcPct val="115000"/>
              </a:lnSpc>
              <a:spcBef>
                <a:spcPts val="1600"/>
              </a:spcBef>
              <a:spcAft>
                <a:spcPts val="1600"/>
              </a:spcAft>
              <a:buClr>
                <a:schemeClr val="dk2"/>
              </a:buClr>
              <a:buSzPts val="1300"/>
              <a:buFont typeface="Nunito"/>
              <a:buNone/>
            </a:pPr>
            <a:endParaRPr sz="1600" b="0" i="0" u="none" strike="noStrike" cap="none">
              <a:solidFill>
                <a:srgbClr val="434343"/>
              </a:solidFill>
              <a:latin typeface="Arial"/>
              <a:ea typeface="Arial"/>
              <a:cs typeface="Arial"/>
              <a:sym typeface="Arial"/>
            </a:endParaRPr>
          </a:p>
        </p:txBody>
      </p:sp>
      <p:pic>
        <p:nvPicPr>
          <p:cNvPr id="392" name="Google Shape;392;p26"/>
          <p:cNvPicPr preferRelativeResize="0"/>
          <p:nvPr/>
        </p:nvPicPr>
        <p:blipFill rotWithShape="1">
          <a:blip r:embed="rId4">
            <a:alphaModFix/>
          </a:blip>
          <a:srcRect/>
          <a:stretch/>
        </p:blipFill>
        <p:spPr>
          <a:xfrm>
            <a:off x="2161075" y="2980363"/>
            <a:ext cx="1581825" cy="460175"/>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27"/>
          <p:cNvSpPr txBox="1">
            <a:spLocks noGrp="1"/>
          </p:cNvSpPr>
          <p:nvPr>
            <p:ph type="title"/>
          </p:nvPr>
        </p:nvSpPr>
        <p:spPr>
          <a:xfrm>
            <a:off x="824000" y="1613825"/>
            <a:ext cx="5857800" cy="187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600"/>
              <a:buFont typeface="Maven Pro"/>
              <a:buNone/>
            </a:pPr>
            <a:r>
              <a:rPr lang="en" sz="3600" b="1" i="0" u="none" strike="noStrike" cap="none">
                <a:solidFill>
                  <a:schemeClr val="lt1"/>
                </a:solidFill>
                <a:latin typeface="Maven Pro"/>
                <a:ea typeface="Maven Pro"/>
                <a:cs typeface="Maven Pro"/>
                <a:sym typeface="Maven Pro"/>
              </a:rPr>
              <a:t>Decision Tree</a:t>
            </a:r>
            <a:endParaRPr sz="3600" b="1" i="0" u="none" strike="noStrike" cap="none">
              <a:solidFill>
                <a:schemeClr val="lt1"/>
              </a:solidFill>
              <a:latin typeface="Maven Pro"/>
              <a:ea typeface="Maven Pro"/>
              <a:cs typeface="Maven Pro"/>
              <a:sym typeface="Maven Pro"/>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28"/>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a:solidFill>
                  <a:schemeClr val="dk2"/>
                </a:solidFill>
                <a:latin typeface="Maven Pro"/>
                <a:ea typeface="Maven Pro"/>
                <a:cs typeface="Maven Pro"/>
                <a:sym typeface="Maven Pro"/>
              </a:rPr>
              <a:t>Procedure</a:t>
            </a:r>
            <a:endParaRPr sz="2800" b="1" i="0" u="none" strike="noStrike" cap="none">
              <a:solidFill>
                <a:schemeClr val="dk2"/>
              </a:solidFill>
              <a:latin typeface="Maven Pro"/>
              <a:ea typeface="Maven Pro"/>
              <a:cs typeface="Maven Pro"/>
              <a:sym typeface="Maven Pro"/>
            </a:endParaRPr>
          </a:p>
        </p:txBody>
      </p:sp>
      <p:sp>
        <p:nvSpPr>
          <p:cNvPr id="403" name="Google Shape;403;p28"/>
          <p:cNvSpPr txBox="1">
            <a:spLocks noGrp="1"/>
          </p:cNvSpPr>
          <p:nvPr>
            <p:ph type="subTitle" idx="4294967295"/>
          </p:nvPr>
        </p:nvSpPr>
        <p:spPr>
          <a:xfrm>
            <a:off x="1261650" y="1285050"/>
            <a:ext cx="7114800" cy="31401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Clr>
                <a:schemeClr val="dk2"/>
              </a:buClr>
              <a:buSzPts val="1600"/>
              <a:buFont typeface="Arial"/>
              <a:buChar char="●"/>
            </a:pPr>
            <a:r>
              <a:rPr lang="en" sz="1600" b="1" i="0" u="none" strike="noStrike" cap="none">
                <a:solidFill>
                  <a:schemeClr val="dk2"/>
                </a:solidFill>
                <a:latin typeface="Arial"/>
                <a:ea typeface="Arial"/>
                <a:cs typeface="Arial"/>
                <a:sym typeface="Arial"/>
              </a:rPr>
              <a:t>Take about 30% preprocessed data  as my original data.</a:t>
            </a:r>
            <a:endParaRPr sz="1600" b="1" i="0" u="none" strike="noStrike" cap="none">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300"/>
              <a:buFont typeface="Nunito"/>
              <a:buNone/>
            </a:pPr>
            <a:endParaRPr sz="1600" b="0" i="0" u="none" strike="noStrike" cap="none">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300"/>
              <a:buFont typeface="Nunito"/>
              <a:buNone/>
            </a:pPr>
            <a:endParaRPr sz="1600" b="0" i="0" u="none" strike="noStrike" cap="none">
              <a:solidFill>
                <a:schemeClr val="dk2"/>
              </a:solidFill>
              <a:latin typeface="Arial"/>
              <a:ea typeface="Arial"/>
              <a:cs typeface="Arial"/>
              <a:sym typeface="Arial"/>
            </a:endParaRPr>
          </a:p>
          <a:p>
            <a:pPr marL="457200" marR="0" lvl="0" indent="-330200" algn="l" rtl="0">
              <a:lnSpc>
                <a:spcPct val="115000"/>
              </a:lnSpc>
              <a:spcBef>
                <a:spcPts val="1600"/>
              </a:spcBef>
              <a:spcAft>
                <a:spcPts val="0"/>
              </a:spcAft>
              <a:buClr>
                <a:schemeClr val="dk2"/>
              </a:buClr>
              <a:buSzPts val="1600"/>
              <a:buFont typeface="Arial"/>
              <a:buChar char="●"/>
            </a:pPr>
            <a:r>
              <a:rPr lang="en" sz="1600" b="1" i="0" u="none" strike="noStrike" cap="none">
                <a:solidFill>
                  <a:schemeClr val="dk2"/>
                </a:solidFill>
                <a:latin typeface="Arial"/>
                <a:ea typeface="Arial"/>
                <a:cs typeface="Arial"/>
                <a:sym typeface="Arial"/>
              </a:rPr>
              <a:t>Divide the original data into two parts - training data and test data.</a:t>
            </a:r>
            <a:endParaRPr sz="1600" b="1" i="0" u="none" strike="noStrike" cap="none">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300"/>
              <a:buFont typeface="Nunito"/>
              <a:buNone/>
            </a:pPr>
            <a:endParaRPr sz="1600" b="0" i="0" u="none" strike="noStrike" cap="none">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300"/>
              <a:buFont typeface="Nunito"/>
              <a:buNone/>
            </a:pPr>
            <a:endParaRPr sz="1600" b="0" i="0" u="none" strike="noStrike" cap="none">
              <a:solidFill>
                <a:srgbClr val="47494D"/>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300"/>
              <a:buFont typeface="Nunito"/>
              <a:buNone/>
            </a:pPr>
            <a:endParaRPr sz="1600" b="0" i="0" u="none" strike="noStrike" cap="none">
              <a:solidFill>
                <a:srgbClr val="47494D"/>
              </a:solidFill>
              <a:latin typeface="Arial"/>
              <a:ea typeface="Arial"/>
              <a:cs typeface="Arial"/>
              <a:sym typeface="Arial"/>
            </a:endParaRPr>
          </a:p>
          <a:p>
            <a:pPr marL="0" marR="0" lvl="0" indent="0" algn="l" rtl="0">
              <a:lnSpc>
                <a:spcPct val="100000"/>
              </a:lnSpc>
              <a:spcBef>
                <a:spcPts val="1600"/>
              </a:spcBef>
              <a:spcAft>
                <a:spcPts val="0"/>
              </a:spcAft>
              <a:buClr>
                <a:schemeClr val="dk2"/>
              </a:buClr>
              <a:buSzPts val="1300"/>
              <a:buFont typeface="Nunito"/>
              <a:buNone/>
            </a:pPr>
            <a:endParaRPr sz="1600" b="0" i="0" u="none" strike="noStrike" cap="none">
              <a:solidFill>
                <a:srgbClr val="47494D"/>
              </a:solidFill>
              <a:latin typeface="Arial"/>
              <a:ea typeface="Arial"/>
              <a:cs typeface="Arial"/>
              <a:sym typeface="Arial"/>
            </a:endParaRPr>
          </a:p>
          <a:p>
            <a:pPr marL="0" marR="0" lvl="0" indent="0" algn="l" rtl="0">
              <a:lnSpc>
                <a:spcPct val="100000"/>
              </a:lnSpc>
              <a:spcBef>
                <a:spcPts val="0"/>
              </a:spcBef>
              <a:spcAft>
                <a:spcPts val="0"/>
              </a:spcAft>
              <a:buClr>
                <a:schemeClr val="dk2"/>
              </a:buClr>
              <a:buSzPts val="1300"/>
              <a:buFont typeface="Nunito"/>
              <a:buNone/>
            </a:pPr>
            <a:endParaRPr sz="1600" b="0" i="0" u="none" strike="noStrike" cap="none">
              <a:solidFill>
                <a:srgbClr val="47494D"/>
              </a:solidFill>
              <a:latin typeface="Arial"/>
              <a:ea typeface="Arial"/>
              <a:cs typeface="Arial"/>
              <a:sym typeface="Arial"/>
            </a:endParaRPr>
          </a:p>
          <a:p>
            <a:pPr marL="0" marR="0" lvl="0" indent="0" algn="l" rtl="0">
              <a:lnSpc>
                <a:spcPct val="115000"/>
              </a:lnSpc>
              <a:spcBef>
                <a:spcPts val="0"/>
              </a:spcBef>
              <a:spcAft>
                <a:spcPts val="1600"/>
              </a:spcAft>
              <a:buClr>
                <a:schemeClr val="dk2"/>
              </a:buClr>
              <a:buSzPts val="1300"/>
              <a:buFont typeface="Nunito"/>
              <a:buNone/>
            </a:pPr>
            <a:endParaRPr sz="1600" b="0" i="0" u="none" strike="noStrike" cap="none">
              <a:solidFill>
                <a:srgbClr val="47494D"/>
              </a:solidFill>
              <a:latin typeface="Arial"/>
              <a:ea typeface="Arial"/>
              <a:cs typeface="Arial"/>
              <a:sym typeface="Arial"/>
            </a:endParaRPr>
          </a:p>
        </p:txBody>
      </p:sp>
      <p:pic>
        <p:nvPicPr>
          <p:cNvPr id="404" name="Google Shape;404;p28"/>
          <p:cNvPicPr preferRelativeResize="0"/>
          <p:nvPr/>
        </p:nvPicPr>
        <p:blipFill rotWithShape="1">
          <a:blip r:embed="rId3">
            <a:alphaModFix/>
          </a:blip>
          <a:srcRect/>
          <a:stretch/>
        </p:blipFill>
        <p:spPr>
          <a:xfrm>
            <a:off x="1807175" y="1710150"/>
            <a:ext cx="3988349" cy="273825"/>
          </a:xfrm>
          <a:prstGeom prst="rect">
            <a:avLst/>
          </a:prstGeom>
          <a:noFill/>
          <a:ln>
            <a:noFill/>
          </a:ln>
        </p:spPr>
      </p:pic>
      <p:cxnSp>
        <p:nvCxnSpPr>
          <p:cNvPr id="405" name="Google Shape;405;p28"/>
          <p:cNvCxnSpPr/>
          <p:nvPr/>
        </p:nvCxnSpPr>
        <p:spPr>
          <a:xfrm>
            <a:off x="3846350" y="2039825"/>
            <a:ext cx="9900" cy="249300"/>
          </a:xfrm>
          <a:prstGeom prst="straightConnector1">
            <a:avLst/>
          </a:prstGeom>
          <a:noFill/>
          <a:ln w="28575" cap="flat" cmpd="sng">
            <a:solidFill>
              <a:schemeClr val="dk1"/>
            </a:solidFill>
            <a:prstDash val="solid"/>
            <a:round/>
            <a:headEnd type="none" w="sm" len="sm"/>
            <a:tailEnd type="triangle" w="med" len="med"/>
          </a:ln>
        </p:spPr>
      </p:cxnSp>
      <p:pic>
        <p:nvPicPr>
          <p:cNvPr id="406" name="Google Shape;406;p28"/>
          <p:cNvPicPr preferRelativeResize="0"/>
          <p:nvPr/>
        </p:nvPicPr>
        <p:blipFill rotWithShape="1">
          <a:blip r:embed="rId4">
            <a:alphaModFix/>
          </a:blip>
          <a:srcRect/>
          <a:stretch/>
        </p:blipFill>
        <p:spPr>
          <a:xfrm>
            <a:off x="1789950" y="2344975"/>
            <a:ext cx="4022800" cy="249300"/>
          </a:xfrm>
          <a:prstGeom prst="rect">
            <a:avLst/>
          </a:prstGeom>
          <a:noFill/>
          <a:ln>
            <a:noFill/>
          </a:ln>
        </p:spPr>
      </p:pic>
      <p:pic>
        <p:nvPicPr>
          <p:cNvPr id="407" name="Google Shape;407;p28"/>
          <p:cNvPicPr preferRelativeResize="0"/>
          <p:nvPr/>
        </p:nvPicPr>
        <p:blipFill rotWithShape="1">
          <a:blip r:embed="rId4">
            <a:alphaModFix/>
          </a:blip>
          <a:srcRect/>
          <a:stretch/>
        </p:blipFill>
        <p:spPr>
          <a:xfrm>
            <a:off x="1759050" y="3188975"/>
            <a:ext cx="4022800" cy="249300"/>
          </a:xfrm>
          <a:prstGeom prst="rect">
            <a:avLst/>
          </a:prstGeom>
          <a:noFill/>
          <a:ln>
            <a:noFill/>
          </a:ln>
        </p:spPr>
      </p:pic>
      <p:cxnSp>
        <p:nvCxnSpPr>
          <p:cNvPr id="408" name="Google Shape;408;p28"/>
          <p:cNvCxnSpPr/>
          <p:nvPr/>
        </p:nvCxnSpPr>
        <p:spPr>
          <a:xfrm>
            <a:off x="2036950" y="3475125"/>
            <a:ext cx="5100" cy="600000"/>
          </a:xfrm>
          <a:prstGeom prst="straightConnector1">
            <a:avLst/>
          </a:prstGeom>
          <a:noFill/>
          <a:ln w="28575" cap="flat" cmpd="sng">
            <a:solidFill>
              <a:schemeClr val="dk1"/>
            </a:solidFill>
            <a:prstDash val="solid"/>
            <a:round/>
            <a:headEnd type="none" w="sm" len="sm"/>
            <a:tailEnd type="triangle" w="med" len="med"/>
          </a:ln>
        </p:spPr>
      </p:cxnSp>
      <p:cxnSp>
        <p:nvCxnSpPr>
          <p:cNvPr id="409" name="Google Shape;409;p28"/>
          <p:cNvCxnSpPr/>
          <p:nvPr/>
        </p:nvCxnSpPr>
        <p:spPr>
          <a:xfrm>
            <a:off x="5448600" y="3475250"/>
            <a:ext cx="19200" cy="618000"/>
          </a:xfrm>
          <a:prstGeom prst="straightConnector1">
            <a:avLst/>
          </a:prstGeom>
          <a:noFill/>
          <a:ln w="28575" cap="flat" cmpd="sng">
            <a:solidFill>
              <a:schemeClr val="dk1"/>
            </a:solidFill>
            <a:prstDash val="solid"/>
            <a:round/>
            <a:headEnd type="none" w="sm" len="sm"/>
            <a:tailEnd type="triangle" w="med" len="med"/>
          </a:ln>
        </p:spPr>
      </p:cxnSp>
      <p:sp>
        <p:nvSpPr>
          <p:cNvPr id="410" name="Google Shape;410;p28"/>
          <p:cNvSpPr txBox="1"/>
          <p:nvPr/>
        </p:nvSpPr>
        <p:spPr>
          <a:xfrm>
            <a:off x="2106950" y="3566500"/>
            <a:ext cx="1739400" cy="456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90%</a:t>
            </a:r>
            <a:endParaRPr sz="1400" b="0" i="0" u="none" strike="noStrike" cap="none">
              <a:solidFill>
                <a:srgbClr val="000000"/>
              </a:solidFill>
              <a:latin typeface="Arial"/>
              <a:ea typeface="Arial"/>
              <a:cs typeface="Arial"/>
              <a:sym typeface="Arial"/>
            </a:endParaRPr>
          </a:p>
        </p:txBody>
      </p:sp>
      <p:sp>
        <p:nvSpPr>
          <p:cNvPr id="411" name="Google Shape;411;p28"/>
          <p:cNvSpPr txBox="1"/>
          <p:nvPr/>
        </p:nvSpPr>
        <p:spPr>
          <a:xfrm>
            <a:off x="5531700" y="3568150"/>
            <a:ext cx="1590900" cy="456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10%</a:t>
            </a:r>
            <a:endParaRPr sz="1400" b="0" i="0" u="none" strike="noStrike" cap="none">
              <a:solidFill>
                <a:srgbClr val="000000"/>
              </a:solidFill>
              <a:latin typeface="Arial"/>
              <a:ea typeface="Arial"/>
              <a:cs typeface="Arial"/>
              <a:sym typeface="Arial"/>
            </a:endParaRPr>
          </a:p>
        </p:txBody>
      </p:sp>
      <p:pic>
        <p:nvPicPr>
          <p:cNvPr id="412" name="Google Shape;412;p28"/>
          <p:cNvPicPr preferRelativeResize="0"/>
          <p:nvPr/>
        </p:nvPicPr>
        <p:blipFill rotWithShape="1">
          <a:blip r:embed="rId5">
            <a:alphaModFix/>
          </a:blip>
          <a:srcRect/>
          <a:stretch/>
        </p:blipFill>
        <p:spPr>
          <a:xfrm>
            <a:off x="175625" y="4075125"/>
            <a:ext cx="3615276" cy="217907"/>
          </a:xfrm>
          <a:prstGeom prst="rect">
            <a:avLst/>
          </a:prstGeom>
          <a:noFill/>
          <a:ln>
            <a:noFill/>
          </a:ln>
        </p:spPr>
      </p:pic>
      <p:pic>
        <p:nvPicPr>
          <p:cNvPr id="413" name="Google Shape;413;p28"/>
          <p:cNvPicPr preferRelativeResize="0"/>
          <p:nvPr/>
        </p:nvPicPr>
        <p:blipFill rotWithShape="1">
          <a:blip r:embed="rId6">
            <a:alphaModFix/>
          </a:blip>
          <a:srcRect/>
          <a:stretch/>
        </p:blipFill>
        <p:spPr>
          <a:xfrm>
            <a:off x="3957675" y="4064863"/>
            <a:ext cx="3988351" cy="238434"/>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29"/>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a:solidFill>
                  <a:schemeClr val="dk2"/>
                </a:solidFill>
                <a:latin typeface="Maven Pro"/>
                <a:ea typeface="Maven Pro"/>
                <a:cs typeface="Maven Pro"/>
                <a:sym typeface="Maven Pro"/>
              </a:rPr>
              <a:t>Procedure</a:t>
            </a:r>
            <a:endParaRPr sz="2800" b="1" i="0" u="none" strike="noStrike" cap="none">
              <a:solidFill>
                <a:schemeClr val="dk2"/>
              </a:solidFill>
              <a:latin typeface="Maven Pro"/>
              <a:ea typeface="Maven Pro"/>
              <a:cs typeface="Maven Pro"/>
              <a:sym typeface="Maven Pro"/>
            </a:endParaRPr>
          </a:p>
        </p:txBody>
      </p:sp>
      <p:sp>
        <p:nvSpPr>
          <p:cNvPr id="419" name="Google Shape;419;p29"/>
          <p:cNvSpPr txBox="1">
            <a:spLocks noGrp="1"/>
          </p:cNvSpPr>
          <p:nvPr>
            <p:ph type="subTitle" idx="4294967295"/>
          </p:nvPr>
        </p:nvSpPr>
        <p:spPr>
          <a:xfrm>
            <a:off x="1261650" y="1285050"/>
            <a:ext cx="7114800" cy="31401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Clr>
                <a:schemeClr val="dk2"/>
              </a:buClr>
              <a:buSzPts val="1600"/>
              <a:buFont typeface="Arial"/>
              <a:buChar char="●"/>
            </a:pPr>
            <a:r>
              <a:rPr lang="en" sz="1600" b="1" i="0" u="none" strike="noStrike" cap="none">
                <a:solidFill>
                  <a:schemeClr val="dk2"/>
                </a:solidFill>
                <a:latin typeface="Arial"/>
                <a:ea typeface="Arial"/>
                <a:cs typeface="Arial"/>
                <a:sym typeface="Arial"/>
              </a:rPr>
              <a:t>Use rpart() to train the model on training data.</a:t>
            </a:r>
            <a:endParaRPr sz="1600" b="1" i="0" u="none" strike="noStrike" cap="none">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300"/>
              <a:buFont typeface="Nunito"/>
              <a:buNone/>
            </a:pPr>
            <a:endParaRPr sz="1600" b="1" i="0" u="none" strike="noStrike" cap="none">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300"/>
              <a:buFont typeface="Nunito"/>
              <a:buNone/>
            </a:pPr>
            <a:r>
              <a:rPr lang="en" sz="1600" b="0" i="0" u="none" strike="noStrike" cap="none">
                <a:solidFill>
                  <a:schemeClr val="dk2"/>
                </a:solidFill>
                <a:latin typeface="Arial"/>
                <a:ea typeface="Arial"/>
                <a:cs typeface="Arial"/>
                <a:sym typeface="Arial"/>
              </a:rPr>
              <a:t>Minsplit: 	</a:t>
            </a:r>
            <a:r>
              <a:rPr lang="en" sz="1200" b="0" i="0" u="none" strike="noStrike" cap="none">
                <a:solidFill>
                  <a:srgbClr val="363636"/>
                </a:solidFill>
                <a:highlight>
                  <a:srgbClr val="FFFFFF"/>
                </a:highlight>
                <a:latin typeface="Arial"/>
                <a:ea typeface="Arial"/>
                <a:cs typeface="Arial"/>
                <a:sym typeface="Arial"/>
              </a:rPr>
              <a:t>the minimum number of observations that must exist in a node</a:t>
            </a:r>
            <a:endParaRPr sz="1200" b="0" i="0" u="none" strike="noStrike" cap="none">
              <a:solidFill>
                <a:srgbClr val="363636"/>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2"/>
              </a:buClr>
              <a:buSzPts val="1300"/>
              <a:buFont typeface="Nunito"/>
              <a:buNone/>
            </a:pPr>
            <a:r>
              <a:rPr lang="en" sz="1600" b="0" i="0" u="none" strike="noStrike" cap="none">
                <a:solidFill>
                  <a:srgbClr val="363636"/>
                </a:solidFill>
                <a:highlight>
                  <a:srgbClr val="FFFFFF"/>
                </a:highlight>
                <a:latin typeface="Arial"/>
                <a:ea typeface="Arial"/>
                <a:cs typeface="Arial"/>
                <a:sym typeface="Arial"/>
              </a:rPr>
              <a:t>Minbucket:  </a:t>
            </a:r>
            <a:r>
              <a:rPr lang="en" sz="1200" b="0" i="0" u="none" strike="noStrike" cap="none">
                <a:solidFill>
                  <a:srgbClr val="363636"/>
                </a:solidFill>
                <a:highlight>
                  <a:srgbClr val="FFFFFF"/>
                </a:highlight>
                <a:latin typeface="Arial"/>
                <a:ea typeface="Arial"/>
                <a:cs typeface="Arial"/>
                <a:sym typeface="Arial"/>
              </a:rPr>
              <a:t>the minimum number of observations in any terminal node</a:t>
            </a:r>
            <a:endParaRPr sz="1200" b="0" i="0" u="none" strike="noStrike" cap="none">
              <a:solidFill>
                <a:srgbClr val="363636"/>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2"/>
              </a:buClr>
              <a:buSzPts val="1300"/>
              <a:buFont typeface="Nunito"/>
              <a:buNone/>
            </a:pPr>
            <a:r>
              <a:rPr lang="en" sz="1600" b="0" i="0" u="none" strike="noStrike" cap="none">
                <a:solidFill>
                  <a:srgbClr val="363636"/>
                </a:solidFill>
                <a:highlight>
                  <a:srgbClr val="FFFFFF"/>
                </a:highlight>
                <a:latin typeface="Arial"/>
                <a:ea typeface="Arial"/>
                <a:cs typeface="Arial"/>
                <a:sym typeface="Arial"/>
              </a:rPr>
              <a:t>Cp: </a:t>
            </a:r>
            <a:r>
              <a:rPr lang="en" sz="1200" b="0" i="0" u="none" strike="noStrike" cap="none">
                <a:solidFill>
                  <a:srgbClr val="363636"/>
                </a:solidFill>
                <a:highlight>
                  <a:srgbClr val="FFFFFF"/>
                </a:highlight>
                <a:latin typeface="Arial"/>
                <a:ea typeface="Arial"/>
                <a:cs typeface="Arial"/>
                <a:sym typeface="Arial"/>
              </a:rPr>
              <a:t>the complexity parameter, set cp to a negative amount ensures that the tree will be fully grown</a:t>
            </a:r>
            <a:endParaRPr sz="1200" b="0" i="0" u="none" strike="noStrike" cap="none">
              <a:solidFill>
                <a:srgbClr val="363636"/>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2"/>
              </a:buClr>
              <a:buSzPts val="1300"/>
              <a:buFont typeface="Nunito"/>
              <a:buNone/>
            </a:pPr>
            <a:r>
              <a:rPr lang="en" sz="1600" b="0" i="0" u="none" strike="noStrike" cap="none">
                <a:solidFill>
                  <a:srgbClr val="363636"/>
                </a:solidFill>
                <a:highlight>
                  <a:srgbClr val="FFFFFF"/>
                </a:highlight>
                <a:latin typeface="Arial"/>
                <a:ea typeface="Arial"/>
                <a:cs typeface="Arial"/>
                <a:sym typeface="Arial"/>
              </a:rPr>
              <a:t>Maxdepth:</a:t>
            </a:r>
            <a:r>
              <a:rPr lang="en" sz="1200" b="0" i="0" u="none" strike="noStrike" cap="none">
                <a:solidFill>
                  <a:srgbClr val="363636"/>
                </a:solidFill>
                <a:highlight>
                  <a:srgbClr val="FFFFFF"/>
                </a:highlight>
                <a:latin typeface="Arial"/>
                <a:ea typeface="Arial"/>
                <a:cs typeface="Arial"/>
                <a:sym typeface="Arial"/>
              </a:rPr>
              <a:t> depth of the tree, which can be used to prune our tree forcibly</a:t>
            </a:r>
            <a:endParaRPr sz="1200" b="0" i="0" u="none" strike="noStrike" cap="none">
              <a:solidFill>
                <a:srgbClr val="363636"/>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2"/>
              </a:buClr>
              <a:buSzPts val="1300"/>
              <a:buFont typeface="Nunito"/>
              <a:buNone/>
            </a:pPr>
            <a:endParaRPr sz="1600" b="0" i="0" u="none" strike="noStrike" cap="none">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300"/>
              <a:buFont typeface="Nunito"/>
              <a:buNone/>
            </a:pPr>
            <a:endParaRPr sz="1600" b="0" i="0" u="none" strike="noStrike" cap="none">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300"/>
              <a:buFont typeface="Nunito"/>
              <a:buNone/>
            </a:pPr>
            <a:endParaRPr sz="1600" b="1" i="0" u="none" strike="noStrike" cap="none">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300"/>
              <a:buFont typeface="Nunito"/>
              <a:buNone/>
            </a:pPr>
            <a:endParaRPr sz="1600" b="0" i="0" u="none" strike="noStrike" cap="none">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300"/>
              <a:buFont typeface="Nunito"/>
              <a:buNone/>
            </a:pPr>
            <a:endParaRPr sz="1600" b="0" i="0" u="none" strike="noStrike" cap="none">
              <a:solidFill>
                <a:srgbClr val="47494D"/>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300"/>
              <a:buFont typeface="Nunito"/>
              <a:buNone/>
            </a:pPr>
            <a:endParaRPr sz="1600" b="0" i="0" u="none" strike="noStrike" cap="none">
              <a:solidFill>
                <a:srgbClr val="47494D"/>
              </a:solidFill>
              <a:latin typeface="Arial"/>
              <a:ea typeface="Arial"/>
              <a:cs typeface="Arial"/>
              <a:sym typeface="Arial"/>
            </a:endParaRPr>
          </a:p>
          <a:p>
            <a:pPr marL="0" marR="0" lvl="0" indent="0" algn="l" rtl="0">
              <a:lnSpc>
                <a:spcPct val="100000"/>
              </a:lnSpc>
              <a:spcBef>
                <a:spcPts val="1600"/>
              </a:spcBef>
              <a:spcAft>
                <a:spcPts val="0"/>
              </a:spcAft>
              <a:buClr>
                <a:schemeClr val="dk2"/>
              </a:buClr>
              <a:buSzPts val="1300"/>
              <a:buFont typeface="Nunito"/>
              <a:buNone/>
            </a:pPr>
            <a:endParaRPr sz="1600" b="0" i="0" u="none" strike="noStrike" cap="none">
              <a:solidFill>
                <a:srgbClr val="47494D"/>
              </a:solidFill>
              <a:latin typeface="Arial"/>
              <a:ea typeface="Arial"/>
              <a:cs typeface="Arial"/>
              <a:sym typeface="Arial"/>
            </a:endParaRPr>
          </a:p>
          <a:p>
            <a:pPr marL="0" marR="0" lvl="0" indent="0" algn="l" rtl="0">
              <a:lnSpc>
                <a:spcPct val="100000"/>
              </a:lnSpc>
              <a:spcBef>
                <a:spcPts val="0"/>
              </a:spcBef>
              <a:spcAft>
                <a:spcPts val="0"/>
              </a:spcAft>
              <a:buClr>
                <a:schemeClr val="dk2"/>
              </a:buClr>
              <a:buSzPts val="1300"/>
              <a:buFont typeface="Nunito"/>
              <a:buNone/>
            </a:pPr>
            <a:endParaRPr sz="1600" b="0" i="0" u="none" strike="noStrike" cap="none">
              <a:solidFill>
                <a:srgbClr val="47494D"/>
              </a:solidFill>
              <a:latin typeface="Arial"/>
              <a:ea typeface="Arial"/>
              <a:cs typeface="Arial"/>
              <a:sym typeface="Arial"/>
            </a:endParaRPr>
          </a:p>
          <a:p>
            <a:pPr marL="0" marR="0" lvl="0" indent="0" algn="l" rtl="0">
              <a:lnSpc>
                <a:spcPct val="115000"/>
              </a:lnSpc>
              <a:spcBef>
                <a:spcPts val="0"/>
              </a:spcBef>
              <a:spcAft>
                <a:spcPts val="1600"/>
              </a:spcAft>
              <a:buClr>
                <a:schemeClr val="dk2"/>
              </a:buClr>
              <a:buSzPts val="1300"/>
              <a:buFont typeface="Nunito"/>
              <a:buNone/>
            </a:pPr>
            <a:endParaRPr sz="1600" b="0" i="0" u="none" strike="noStrike" cap="none">
              <a:solidFill>
                <a:srgbClr val="47494D"/>
              </a:solidFill>
              <a:latin typeface="Arial"/>
              <a:ea typeface="Arial"/>
              <a:cs typeface="Arial"/>
              <a:sym typeface="Arial"/>
            </a:endParaRPr>
          </a:p>
        </p:txBody>
      </p:sp>
      <p:pic>
        <p:nvPicPr>
          <p:cNvPr id="420" name="Google Shape;420;p29"/>
          <p:cNvPicPr preferRelativeResize="0"/>
          <p:nvPr/>
        </p:nvPicPr>
        <p:blipFill rotWithShape="1">
          <a:blip r:embed="rId3">
            <a:alphaModFix/>
          </a:blip>
          <a:srcRect/>
          <a:stretch/>
        </p:blipFill>
        <p:spPr>
          <a:xfrm>
            <a:off x="709700" y="1767775"/>
            <a:ext cx="7388014" cy="413550"/>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0"/>
          <p:cNvSpPr txBox="1"/>
          <p:nvPr/>
        </p:nvSpPr>
        <p:spPr>
          <a:xfrm>
            <a:off x="7200900" y="2344700"/>
            <a:ext cx="1513800" cy="45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 sz="1500" b="1" i="0" u="none" strike="noStrike" cap="none">
                <a:solidFill>
                  <a:srgbClr val="000000"/>
                </a:solidFill>
                <a:latin typeface="Arial"/>
                <a:ea typeface="Arial"/>
                <a:cs typeface="Arial"/>
                <a:sym typeface="Arial"/>
              </a:rPr>
              <a:t>Maxdepth=5</a:t>
            </a:r>
            <a:endParaRPr sz="1500" b="1" i="0" u="none" strike="noStrike" cap="none">
              <a:solidFill>
                <a:srgbClr val="000000"/>
              </a:solidFill>
              <a:latin typeface="Arial"/>
              <a:ea typeface="Arial"/>
              <a:cs typeface="Arial"/>
              <a:sym typeface="Arial"/>
            </a:endParaRPr>
          </a:p>
        </p:txBody>
      </p:sp>
      <p:pic>
        <p:nvPicPr>
          <p:cNvPr id="426" name="Google Shape;426;p30"/>
          <p:cNvPicPr preferRelativeResize="0"/>
          <p:nvPr/>
        </p:nvPicPr>
        <p:blipFill rotWithShape="1">
          <a:blip r:embed="rId3">
            <a:alphaModFix/>
          </a:blip>
          <a:srcRect/>
          <a:stretch/>
        </p:blipFill>
        <p:spPr>
          <a:xfrm>
            <a:off x="1392575" y="848325"/>
            <a:ext cx="5359202" cy="3714649"/>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1"/>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a:solidFill>
                  <a:schemeClr val="dk2"/>
                </a:solidFill>
                <a:latin typeface="Maven Pro"/>
                <a:ea typeface="Maven Pro"/>
                <a:cs typeface="Maven Pro"/>
                <a:sym typeface="Maven Pro"/>
              </a:rPr>
              <a:t>Procedure</a:t>
            </a:r>
            <a:endParaRPr sz="2800" b="1" i="0" u="none" strike="noStrike" cap="none">
              <a:solidFill>
                <a:schemeClr val="dk2"/>
              </a:solidFill>
              <a:latin typeface="Maven Pro"/>
              <a:ea typeface="Maven Pro"/>
              <a:cs typeface="Maven Pro"/>
              <a:sym typeface="Maven Pro"/>
            </a:endParaRPr>
          </a:p>
        </p:txBody>
      </p:sp>
      <p:sp>
        <p:nvSpPr>
          <p:cNvPr id="432" name="Google Shape;432;p31"/>
          <p:cNvSpPr txBox="1">
            <a:spLocks noGrp="1"/>
          </p:cNvSpPr>
          <p:nvPr>
            <p:ph type="subTitle" idx="4294967295"/>
          </p:nvPr>
        </p:nvSpPr>
        <p:spPr>
          <a:xfrm>
            <a:off x="1261650" y="1285050"/>
            <a:ext cx="7114800" cy="31401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Clr>
                <a:schemeClr val="dk2"/>
              </a:buClr>
              <a:buSzPts val="1600"/>
              <a:buFont typeface="Arial"/>
              <a:buChar char="●"/>
            </a:pPr>
            <a:r>
              <a:rPr lang="en" sz="1600" b="1" i="0" u="none" strike="noStrike" cap="none">
                <a:solidFill>
                  <a:schemeClr val="dk2"/>
                </a:solidFill>
                <a:latin typeface="Arial"/>
                <a:ea typeface="Arial"/>
                <a:cs typeface="Arial"/>
                <a:sym typeface="Arial"/>
              </a:rPr>
              <a:t>Maxdepth = 30</a:t>
            </a:r>
            <a:endParaRPr sz="1600" b="1" i="0" u="none" strike="noStrike" cap="none">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300"/>
              <a:buFont typeface="Nunito"/>
              <a:buNone/>
            </a:pPr>
            <a:r>
              <a:rPr lang="en" sz="1600" b="0" i="0" u="none" strike="noStrike" cap="none">
                <a:solidFill>
                  <a:schemeClr val="dk2"/>
                </a:solidFill>
                <a:latin typeface="Arial"/>
                <a:ea typeface="Arial"/>
                <a:cs typeface="Arial"/>
                <a:sym typeface="Arial"/>
              </a:rPr>
              <a:t>Confusion matrix for training data </a:t>
            </a:r>
            <a:endParaRPr sz="1600" b="0" i="0" u="none" strike="noStrike" cap="none">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300"/>
              <a:buFont typeface="Nunito"/>
              <a:buNone/>
            </a:pPr>
            <a:endParaRPr sz="1600" b="0" i="0" u="none" strike="noStrike" cap="none">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300"/>
              <a:buFont typeface="Nunito"/>
              <a:buNone/>
            </a:pPr>
            <a:endParaRPr sz="1600" b="0" i="0" u="none" strike="noStrike" cap="none">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300"/>
              <a:buFont typeface="Nunito"/>
              <a:buNone/>
            </a:pPr>
            <a:r>
              <a:rPr lang="en" sz="1600" b="0" i="0" u="none" strike="noStrike" cap="none">
                <a:solidFill>
                  <a:schemeClr val="dk2"/>
                </a:solidFill>
                <a:latin typeface="Arial"/>
                <a:ea typeface="Arial"/>
                <a:cs typeface="Arial"/>
                <a:sym typeface="Arial"/>
              </a:rPr>
              <a:t>Confusion matrix for test data</a:t>
            </a:r>
            <a:endParaRPr sz="1600" b="0" i="0" u="none" strike="noStrike" cap="none">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300"/>
              <a:buFont typeface="Nunito"/>
              <a:buNone/>
            </a:pPr>
            <a:endParaRPr sz="1600" b="0" i="0" u="none" strike="noStrike" cap="none">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300"/>
              <a:buFont typeface="Nunito"/>
              <a:buNone/>
            </a:pPr>
            <a:endParaRPr sz="1600" b="1" i="0" u="none" strike="noStrike" cap="none">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300"/>
              <a:buFont typeface="Nunito"/>
              <a:buNone/>
            </a:pPr>
            <a:endParaRPr sz="1600" b="0" i="0" u="none" strike="noStrike" cap="none">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300"/>
              <a:buFont typeface="Nunito"/>
              <a:buNone/>
            </a:pPr>
            <a:endParaRPr sz="1600" b="0" i="0" u="none" strike="noStrike" cap="none">
              <a:solidFill>
                <a:srgbClr val="47494D"/>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300"/>
              <a:buFont typeface="Nunito"/>
              <a:buNone/>
            </a:pPr>
            <a:endParaRPr sz="1600" b="0" i="0" u="none" strike="noStrike" cap="none">
              <a:solidFill>
                <a:srgbClr val="47494D"/>
              </a:solidFill>
              <a:latin typeface="Arial"/>
              <a:ea typeface="Arial"/>
              <a:cs typeface="Arial"/>
              <a:sym typeface="Arial"/>
            </a:endParaRPr>
          </a:p>
          <a:p>
            <a:pPr marL="0" marR="0" lvl="0" indent="0" algn="l" rtl="0">
              <a:lnSpc>
                <a:spcPct val="100000"/>
              </a:lnSpc>
              <a:spcBef>
                <a:spcPts val="1600"/>
              </a:spcBef>
              <a:spcAft>
                <a:spcPts val="0"/>
              </a:spcAft>
              <a:buClr>
                <a:schemeClr val="dk2"/>
              </a:buClr>
              <a:buSzPts val="1300"/>
              <a:buFont typeface="Nunito"/>
              <a:buNone/>
            </a:pPr>
            <a:endParaRPr sz="1600" b="0" i="0" u="none" strike="noStrike" cap="none">
              <a:solidFill>
                <a:srgbClr val="47494D"/>
              </a:solidFill>
              <a:latin typeface="Arial"/>
              <a:ea typeface="Arial"/>
              <a:cs typeface="Arial"/>
              <a:sym typeface="Arial"/>
            </a:endParaRPr>
          </a:p>
          <a:p>
            <a:pPr marL="0" marR="0" lvl="0" indent="0" algn="l" rtl="0">
              <a:lnSpc>
                <a:spcPct val="100000"/>
              </a:lnSpc>
              <a:spcBef>
                <a:spcPts val="0"/>
              </a:spcBef>
              <a:spcAft>
                <a:spcPts val="0"/>
              </a:spcAft>
              <a:buClr>
                <a:schemeClr val="dk2"/>
              </a:buClr>
              <a:buSzPts val="1300"/>
              <a:buFont typeface="Nunito"/>
              <a:buNone/>
            </a:pPr>
            <a:endParaRPr sz="1600" b="0" i="0" u="none" strike="noStrike" cap="none">
              <a:solidFill>
                <a:srgbClr val="47494D"/>
              </a:solidFill>
              <a:latin typeface="Arial"/>
              <a:ea typeface="Arial"/>
              <a:cs typeface="Arial"/>
              <a:sym typeface="Arial"/>
            </a:endParaRPr>
          </a:p>
          <a:p>
            <a:pPr marL="0" marR="0" lvl="0" indent="0" algn="l" rtl="0">
              <a:lnSpc>
                <a:spcPct val="115000"/>
              </a:lnSpc>
              <a:spcBef>
                <a:spcPts val="0"/>
              </a:spcBef>
              <a:spcAft>
                <a:spcPts val="1600"/>
              </a:spcAft>
              <a:buClr>
                <a:schemeClr val="dk2"/>
              </a:buClr>
              <a:buSzPts val="1300"/>
              <a:buFont typeface="Nunito"/>
              <a:buNone/>
            </a:pPr>
            <a:endParaRPr sz="1600" b="0" i="0" u="none" strike="noStrike" cap="none">
              <a:solidFill>
                <a:srgbClr val="47494D"/>
              </a:solidFill>
              <a:latin typeface="Arial"/>
              <a:ea typeface="Arial"/>
              <a:cs typeface="Arial"/>
              <a:sym typeface="Arial"/>
            </a:endParaRPr>
          </a:p>
        </p:txBody>
      </p:sp>
      <p:cxnSp>
        <p:nvCxnSpPr>
          <p:cNvPr id="433" name="Google Shape;433;p31"/>
          <p:cNvCxnSpPr/>
          <p:nvPr/>
        </p:nvCxnSpPr>
        <p:spPr>
          <a:xfrm rot="10800000" flipH="1">
            <a:off x="5191300" y="2487875"/>
            <a:ext cx="605100" cy="1200"/>
          </a:xfrm>
          <a:prstGeom prst="straightConnector1">
            <a:avLst/>
          </a:prstGeom>
          <a:noFill/>
          <a:ln w="28575" cap="flat" cmpd="sng">
            <a:solidFill>
              <a:schemeClr val="dk1"/>
            </a:solidFill>
            <a:prstDash val="solid"/>
            <a:round/>
            <a:headEnd type="none" w="sm" len="sm"/>
            <a:tailEnd type="triangle" w="med" len="med"/>
          </a:ln>
        </p:spPr>
      </p:cxnSp>
      <p:sp>
        <p:nvSpPr>
          <p:cNvPr id="434" name="Google Shape;434;p31"/>
          <p:cNvSpPr txBox="1"/>
          <p:nvPr/>
        </p:nvSpPr>
        <p:spPr>
          <a:xfrm>
            <a:off x="5933025" y="2044925"/>
            <a:ext cx="2844600" cy="109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sng" strike="noStrike" cap="none">
                <a:solidFill>
                  <a:srgbClr val="FF0000"/>
                </a:solidFill>
                <a:highlight>
                  <a:srgbClr val="FFFFFF"/>
                </a:highlight>
                <a:latin typeface="Arial"/>
                <a:ea typeface="Arial"/>
                <a:cs typeface="Arial"/>
                <a:sym typeface="Arial"/>
              </a:rPr>
              <a:t>Accuracy</a:t>
            </a:r>
            <a:r>
              <a:rPr lang="en" sz="1200" b="0" i="0" u="none" strike="noStrike" cap="none">
                <a:solidFill>
                  <a:srgbClr val="000000"/>
                </a:solidFill>
                <a:latin typeface="Arial"/>
                <a:ea typeface="Arial"/>
                <a:cs typeface="Arial"/>
                <a:sym typeface="Arial"/>
              </a:rPr>
              <a:t>=(81930+7138)/90000=99.0%</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sng" strike="noStrike" cap="none">
                <a:solidFill>
                  <a:srgbClr val="FF0000"/>
                </a:solidFill>
                <a:highlight>
                  <a:srgbClr val="FFFF00"/>
                </a:highlight>
                <a:latin typeface="Arial"/>
                <a:ea typeface="Arial"/>
                <a:cs typeface="Arial"/>
                <a:sym typeface="Arial"/>
              </a:rPr>
              <a:t>True positive rate</a:t>
            </a:r>
            <a:r>
              <a:rPr lang="en" sz="1200" b="0" i="0" u="none" strike="noStrike" cap="none">
                <a:solidFill>
                  <a:srgbClr val="000000"/>
                </a:solidFill>
                <a:highlight>
                  <a:srgbClr val="FFFF00"/>
                </a:highlight>
                <a:latin typeface="Arial"/>
                <a:ea typeface="Arial"/>
                <a:cs typeface="Arial"/>
                <a:sym typeface="Arial"/>
              </a:rPr>
              <a:t>=</a:t>
            </a:r>
            <a:endParaRPr sz="1200" b="0" i="0" u="none" strike="noStrike" cap="none">
              <a:solidFill>
                <a:srgbClr val="000000"/>
              </a:solidFill>
              <a:highlight>
                <a:srgbClr val="FFFF00"/>
              </a:highlight>
              <a:latin typeface="Arial"/>
              <a:ea typeface="Arial"/>
              <a:cs typeface="Arial"/>
              <a:sym typeface="Arial"/>
            </a:endParaRPr>
          </a:p>
          <a:p>
            <a:pPr marL="0" marR="0" lvl="0" indent="45720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highlight>
                  <a:srgbClr val="FFFF00"/>
                </a:highlight>
                <a:latin typeface="Arial"/>
                <a:ea typeface="Arial"/>
                <a:cs typeface="Arial"/>
                <a:sym typeface="Arial"/>
              </a:rPr>
              <a:t>7138/(7138+710)=91%</a:t>
            </a:r>
            <a:endParaRPr sz="1200" b="0" i="0" u="none" strike="noStrike" cap="none">
              <a:solidFill>
                <a:srgbClr val="000000"/>
              </a:solidFill>
              <a:highlight>
                <a:srgbClr val="FFFF00"/>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sng" strike="noStrike" cap="none">
                <a:solidFill>
                  <a:srgbClr val="FF0000"/>
                </a:solidFill>
                <a:highlight>
                  <a:srgbClr val="FFFFFF"/>
                </a:highlight>
                <a:latin typeface="Arial"/>
                <a:ea typeface="Arial"/>
                <a:cs typeface="Arial"/>
                <a:sym typeface="Arial"/>
              </a:rPr>
              <a:t>True negative rate</a:t>
            </a:r>
            <a:r>
              <a:rPr lang="en" sz="12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	81930/(81930+222)=99.7%</a:t>
            </a:r>
            <a:endParaRPr sz="1200" b="0" i="0" u="none" strike="noStrike" cap="none">
              <a:solidFill>
                <a:srgbClr val="000000"/>
              </a:solidFill>
              <a:latin typeface="Arial"/>
              <a:ea typeface="Arial"/>
              <a:cs typeface="Arial"/>
              <a:sym typeface="Arial"/>
            </a:endParaRPr>
          </a:p>
        </p:txBody>
      </p:sp>
      <p:cxnSp>
        <p:nvCxnSpPr>
          <p:cNvPr id="435" name="Google Shape;435;p31"/>
          <p:cNvCxnSpPr/>
          <p:nvPr/>
        </p:nvCxnSpPr>
        <p:spPr>
          <a:xfrm rot="10800000" flipH="1">
            <a:off x="5191300" y="4044713"/>
            <a:ext cx="605100" cy="1200"/>
          </a:xfrm>
          <a:prstGeom prst="straightConnector1">
            <a:avLst/>
          </a:prstGeom>
          <a:noFill/>
          <a:ln w="28575" cap="flat" cmpd="sng">
            <a:solidFill>
              <a:schemeClr val="dk1"/>
            </a:solidFill>
            <a:prstDash val="solid"/>
            <a:round/>
            <a:headEnd type="none" w="sm" len="sm"/>
            <a:tailEnd type="triangle" w="med" len="med"/>
          </a:ln>
        </p:spPr>
      </p:cxnSp>
      <p:sp>
        <p:nvSpPr>
          <p:cNvPr id="436" name="Google Shape;436;p31"/>
          <p:cNvSpPr txBox="1"/>
          <p:nvPr/>
        </p:nvSpPr>
        <p:spPr>
          <a:xfrm>
            <a:off x="6038975" y="3451250"/>
            <a:ext cx="2844600" cy="109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sng" strike="noStrike" cap="none">
                <a:solidFill>
                  <a:srgbClr val="FF0000"/>
                </a:solidFill>
                <a:latin typeface="Arial"/>
                <a:ea typeface="Arial"/>
                <a:cs typeface="Arial"/>
                <a:sym typeface="Arial"/>
              </a:rPr>
              <a:t>Accuracy</a:t>
            </a:r>
            <a:r>
              <a:rPr lang="en" sz="1200" b="0" i="0" u="none" strike="noStrike" cap="none">
                <a:solidFill>
                  <a:srgbClr val="000000"/>
                </a:solidFill>
                <a:latin typeface="Arial"/>
                <a:ea typeface="Arial"/>
                <a:cs typeface="Arial"/>
                <a:sym typeface="Arial"/>
              </a:rPr>
              <a:t>=(8343+134)/10000=84.8%</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sng" strike="noStrike" cap="none">
                <a:solidFill>
                  <a:srgbClr val="FF0000"/>
                </a:solidFill>
                <a:highlight>
                  <a:srgbClr val="FFFF00"/>
                </a:highlight>
                <a:latin typeface="Arial"/>
                <a:ea typeface="Arial"/>
                <a:cs typeface="Arial"/>
                <a:sym typeface="Arial"/>
              </a:rPr>
              <a:t>True positive rate</a:t>
            </a:r>
            <a:r>
              <a:rPr lang="en" sz="1200" b="0" i="0" u="none" strike="noStrike" cap="none">
                <a:solidFill>
                  <a:srgbClr val="000000"/>
                </a:solidFill>
                <a:highlight>
                  <a:srgbClr val="FFFF00"/>
                </a:highlight>
                <a:latin typeface="Arial"/>
                <a:ea typeface="Arial"/>
                <a:cs typeface="Arial"/>
                <a:sym typeface="Arial"/>
              </a:rPr>
              <a:t>=</a:t>
            </a:r>
            <a:endParaRPr sz="1200" b="0" i="0" u="none" strike="noStrike" cap="none">
              <a:solidFill>
                <a:srgbClr val="000000"/>
              </a:solidFill>
              <a:highlight>
                <a:srgbClr val="FFFF00"/>
              </a:highlight>
              <a:latin typeface="Arial"/>
              <a:ea typeface="Arial"/>
              <a:cs typeface="Arial"/>
              <a:sym typeface="Arial"/>
            </a:endParaRPr>
          </a:p>
          <a:p>
            <a:pPr marL="0" marR="0" lvl="0" indent="45720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highlight>
                  <a:srgbClr val="FFFF00"/>
                </a:highlight>
                <a:latin typeface="Arial"/>
                <a:ea typeface="Arial"/>
                <a:cs typeface="Arial"/>
                <a:sym typeface="Arial"/>
              </a:rPr>
              <a:t>134/(134+825)=14.0%</a:t>
            </a:r>
            <a:endParaRPr sz="1200" b="0" i="0" u="none" strike="noStrike" cap="none">
              <a:solidFill>
                <a:srgbClr val="000000"/>
              </a:solidFill>
              <a:highlight>
                <a:srgbClr val="FFFF00"/>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sng" strike="noStrike" cap="none">
                <a:solidFill>
                  <a:srgbClr val="FF0000"/>
                </a:solidFill>
                <a:latin typeface="Arial"/>
                <a:ea typeface="Arial"/>
                <a:cs typeface="Arial"/>
                <a:sym typeface="Arial"/>
              </a:rPr>
              <a:t>True negative rate</a:t>
            </a:r>
            <a:r>
              <a:rPr lang="en" sz="12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	8343/(8343+698)=92.3%</a:t>
            </a:r>
            <a:endParaRPr sz="1200" b="0" i="0" u="none" strike="noStrike" cap="none">
              <a:solidFill>
                <a:srgbClr val="000000"/>
              </a:solidFill>
              <a:latin typeface="Arial"/>
              <a:ea typeface="Arial"/>
              <a:cs typeface="Arial"/>
              <a:sym typeface="Arial"/>
            </a:endParaRPr>
          </a:p>
        </p:txBody>
      </p:sp>
      <p:pic>
        <p:nvPicPr>
          <p:cNvPr id="437" name="Google Shape;437;p31"/>
          <p:cNvPicPr preferRelativeResize="0"/>
          <p:nvPr/>
        </p:nvPicPr>
        <p:blipFill rotWithShape="1">
          <a:blip r:embed="rId3">
            <a:alphaModFix/>
          </a:blip>
          <a:srcRect/>
          <a:stretch/>
        </p:blipFill>
        <p:spPr>
          <a:xfrm>
            <a:off x="1303800" y="2243600"/>
            <a:ext cx="3295524" cy="780167"/>
          </a:xfrm>
          <a:prstGeom prst="rect">
            <a:avLst/>
          </a:prstGeom>
          <a:noFill/>
          <a:ln>
            <a:noFill/>
          </a:ln>
        </p:spPr>
      </p:pic>
      <p:pic>
        <p:nvPicPr>
          <p:cNvPr id="438" name="Google Shape;438;p31"/>
          <p:cNvPicPr preferRelativeResize="0"/>
          <p:nvPr/>
        </p:nvPicPr>
        <p:blipFill rotWithShape="1">
          <a:blip r:embed="rId4">
            <a:alphaModFix/>
          </a:blip>
          <a:srcRect/>
          <a:stretch/>
        </p:blipFill>
        <p:spPr>
          <a:xfrm>
            <a:off x="1380000" y="3669500"/>
            <a:ext cx="3150700" cy="780175"/>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4"/>
          <p:cNvSpPr txBox="1">
            <a:spLocks noGrp="1"/>
          </p:cNvSpPr>
          <p:nvPr>
            <p:ph type="title"/>
          </p:nvPr>
        </p:nvSpPr>
        <p:spPr>
          <a:xfrm>
            <a:off x="824000" y="763600"/>
            <a:ext cx="5857800" cy="3573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600"/>
              <a:buFont typeface="Maven Pro"/>
              <a:buNone/>
            </a:pPr>
            <a:r>
              <a:rPr lang="en" sz="3600" b="1" i="0" u="none" strike="noStrike" cap="none">
                <a:solidFill>
                  <a:srgbClr val="FFFFFF"/>
                </a:solidFill>
                <a:latin typeface="Arial"/>
                <a:ea typeface="Arial"/>
                <a:cs typeface="Arial"/>
                <a:sym typeface="Arial"/>
              </a:rPr>
              <a:t>How capable each applicant is of repaying a loan?</a:t>
            </a:r>
            <a:endParaRPr sz="3600" b="1" i="0" u="none" strike="noStrike" cap="none">
              <a:solidFill>
                <a:schemeClr val="lt1"/>
              </a:solidFill>
              <a:latin typeface="Maven Pro"/>
              <a:ea typeface="Maven Pro"/>
              <a:cs typeface="Maven Pro"/>
              <a:sym typeface="Maven Pro"/>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2"/>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a:solidFill>
                  <a:schemeClr val="dk2"/>
                </a:solidFill>
                <a:latin typeface="Maven Pro"/>
                <a:ea typeface="Maven Pro"/>
                <a:cs typeface="Maven Pro"/>
                <a:sym typeface="Maven Pro"/>
              </a:rPr>
              <a:t>Procedure</a:t>
            </a:r>
            <a:endParaRPr sz="2800" b="1" i="0" u="none" strike="noStrike" cap="none">
              <a:solidFill>
                <a:schemeClr val="dk2"/>
              </a:solidFill>
              <a:latin typeface="Maven Pro"/>
              <a:ea typeface="Maven Pro"/>
              <a:cs typeface="Maven Pro"/>
              <a:sym typeface="Maven Pro"/>
            </a:endParaRPr>
          </a:p>
        </p:txBody>
      </p:sp>
      <p:sp>
        <p:nvSpPr>
          <p:cNvPr id="444" name="Google Shape;444;p32"/>
          <p:cNvSpPr txBox="1">
            <a:spLocks noGrp="1"/>
          </p:cNvSpPr>
          <p:nvPr>
            <p:ph type="subTitle" idx="4294967295"/>
          </p:nvPr>
        </p:nvSpPr>
        <p:spPr>
          <a:xfrm>
            <a:off x="1261650" y="1285050"/>
            <a:ext cx="7114800" cy="31401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Clr>
                <a:schemeClr val="dk2"/>
              </a:buClr>
              <a:buSzPts val="1600"/>
              <a:buFont typeface="Arial"/>
              <a:buChar char="●"/>
            </a:pPr>
            <a:r>
              <a:rPr lang="en" sz="1600" b="1" i="0" u="none" strike="noStrike" cap="none">
                <a:solidFill>
                  <a:schemeClr val="dk2"/>
                </a:solidFill>
                <a:latin typeface="Arial"/>
                <a:ea typeface="Arial"/>
                <a:cs typeface="Arial"/>
                <a:sym typeface="Arial"/>
              </a:rPr>
              <a:t>Maxdepth = 30</a:t>
            </a:r>
            <a:endParaRPr sz="1600" b="1" i="0" u="none" strike="noStrike" cap="none">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300"/>
              <a:buFont typeface="Nunito"/>
              <a:buNone/>
            </a:pPr>
            <a:r>
              <a:rPr lang="en" sz="1600" b="0" i="0" u="none" strike="noStrike" cap="none">
                <a:solidFill>
                  <a:schemeClr val="dk2"/>
                </a:solidFill>
                <a:latin typeface="Arial"/>
                <a:ea typeface="Arial"/>
                <a:cs typeface="Arial"/>
                <a:sym typeface="Arial"/>
              </a:rPr>
              <a:t>Confusion matrix for training data </a:t>
            </a:r>
            <a:endParaRPr sz="1600" b="0" i="0" u="none" strike="noStrike" cap="none">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300"/>
              <a:buFont typeface="Nunito"/>
              <a:buNone/>
            </a:pPr>
            <a:endParaRPr sz="1600" b="0" i="0" u="none" strike="noStrike" cap="none">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300"/>
              <a:buFont typeface="Nunito"/>
              <a:buNone/>
            </a:pPr>
            <a:endParaRPr sz="1600" b="0" i="0" u="none" strike="noStrike" cap="none">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300"/>
              <a:buFont typeface="Nunito"/>
              <a:buNone/>
            </a:pPr>
            <a:r>
              <a:rPr lang="en" sz="1600" b="0" i="0" u="none" strike="noStrike" cap="none">
                <a:solidFill>
                  <a:schemeClr val="dk2"/>
                </a:solidFill>
                <a:latin typeface="Arial"/>
                <a:ea typeface="Arial"/>
                <a:cs typeface="Arial"/>
                <a:sym typeface="Arial"/>
              </a:rPr>
              <a:t>Confusion matrix for test data</a:t>
            </a:r>
            <a:endParaRPr sz="1600" b="0" i="0" u="none" strike="noStrike" cap="none">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300"/>
              <a:buFont typeface="Nunito"/>
              <a:buNone/>
            </a:pPr>
            <a:endParaRPr sz="1600" b="0" i="0" u="none" strike="noStrike" cap="none">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300"/>
              <a:buFont typeface="Nunito"/>
              <a:buNone/>
            </a:pPr>
            <a:endParaRPr sz="1600" b="1" i="0" u="none" strike="noStrike" cap="none">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300"/>
              <a:buFont typeface="Nunito"/>
              <a:buNone/>
            </a:pPr>
            <a:endParaRPr sz="1600" b="0" i="0" u="none" strike="noStrike" cap="none">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300"/>
              <a:buFont typeface="Nunito"/>
              <a:buNone/>
            </a:pPr>
            <a:endParaRPr sz="1600" b="0" i="0" u="none" strike="noStrike" cap="none">
              <a:solidFill>
                <a:srgbClr val="47494D"/>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300"/>
              <a:buFont typeface="Nunito"/>
              <a:buNone/>
            </a:pPr>
            <a:endParaRPr sz="1600" b="0" i="0" u="none" strike="noStrike" cap="none">
              <a:solidFill>
                <a:srgbClr val="47494D"/>
              </a:solidFill>
              <a:latin typeface="Arial"/>
              <a:ea typeface="Arial"/>
              <a:cs typeface="Arial"/>
              <a:sym typeface="Arial"/>
            </a:endParaRPr>
          </a:p>
          <a:p>
            <a:pPr marL="0" marR="0" lvl="0" indent="0" algn="l" rtl="0">
              <a:lnSpc>
                <a:spcPct val="100000"/>
              </a:lnSpc>
              <a:spcBef>
                <a:spcPts val="1600"/>
              </a:spcBef>
              <a:spcAft>
                <a:spcPts val="0"/>
              </a:spcAft>
              <a:buClr>
                <a:schemeClr val="dk2"/>
              </a:buClr>
              <a:buSzPts val="1300"/>
              <a:buFont typeface="Nunito"/>
              <a:buNone/>
            </a:pPr>
            <a:endParaRPr sz="1600" b="0" i="0" u="none" strike="noStrike" cap="none">
              <a:solidFill>
                <a:srgbClr val="47494D"/>
              </a:solidFill>
              <a:latin typeface="Arial"/>
              <a:ea typeface="Arial"/>
              <a:cs typeface="Arial"/>
              <a:sym typeface="Arial"/>
            </a:endParaRPr>
          </a:p>
          <a:p>
            <a:pPr marL="0" marR="0" lvl="0" indent="0" algn="l" rtl="0">
              <a:lnSpc>
                <a:spcPct val="100000"/>
              </a:lnSpc>
              <a:spcBef>
                <a:spcPts val="0"/>
              </a:spcBef>
              <a:spcAft>
                <a:spcPts val="0"/>
              </a:spcAft>
              <a:buClr>
                <a:schemeClr val="dk2"/>
              </a:buClr>
              <a:buSzPts val="1300"/>
              <a:buFont typeface="Nunito"/>
              <a:buNone/>
            </a:pPr>
            <a:endParaRPr sz="1600" b="0" i="0" u="none" strike="noStrike" cap="none">
              <a:solidFill>
                <a:srgbClr val="47494D"/>
              </a:solidFill>
              <a:latin typeface="Arial"/>
              <a:ea typeface="Arial"/>
              <a:cs typeface="Arial"/>
              <a:sym typeface="Arial"/>
            </a:endParaRPr>
          </a:p>
          <a:p>
            <a:pPr marL="0" marR="0" lvl="0" indent="0" algn="l" rtl="0">
              <a:lnSpc>
                <a:spcPct val="115000"/>
              </a:lnSpc>
              <a:spcBef>
                <a:spcPts val="0"/>
              </a:spcBef>
              <a:spcAft>
                <a:spcPts val="1600"/>
              </a:spcAft>
              <a:buClr>
                <a:schemeClr val="dk2"/>
              </a:buClr>
              <a:buSzPts val="1300"/>
              <a:buFont typeface="Nunito"/>
              <a:buNone/>
            </a:pPr>
            <a:endParaRPr sz="1600" b="0" i="0" u="none" strike="noStrike" cap="none">
              <a:solidFill>
                <a:srgbClr val="47494D"/>
              </a:solidFill>
              <a:latin typeface="Arial"/>
              <a:ea typeface="Arial"/>
              <a:cs typeface="Arial"/>
              <a:sym typeface="Arial"/>
            </a:endParaRPr>
          </a:p>
        </p:txBody>
      </p:sp>
      <p:cxnSp>
        <p:nvCxnSpPr>
          <p:cNvPr id="445" name="Google Shape;445;p32"/>
          <p:cNvCxnSpPr/>
          <p:nvPr/>
        </p:nvCxnSpPr>
        <p:spPr>
          <a:xfrm rot="10800000" flipH="1">
            <a:off x="5191300" y="2487875"/>
            <a:ext cx="605100" cy="1200"/>
          </a:xfrm>
          <a:prstGeom prst="straightConnector1">
            <a:avLst/>
          </a:prstGeom>
          <a:noFill/>
          <a:ln w="28575" cap="flat" cmpd="sng">
            <a:solidFill>
              <a:schemeClr val="dk1"/>
            </a:solidFill>
            <a:prstDash val="solid"/>
            <a:round/>
            <a:headEnd type="none" w="sm" len="sm"/>
            <a:tailEnd type="triangle" w="med" len="med"/>
          </a:ln>
        </p:spPr>
      </p:cxnSp>
      <p:sp>
        <p:nvSpPr>
          <p:cNvPr id="446" name="Google Shape;446;p32"/>
          <p:cNvSpPr txBox="1"/>
          <p:nvPr/>
        </p:nvSpPr>
        <p:spPr>
          <a:xfrm>
            <a:off x="5933025" y="2044925"/>
            <a:ext cx="2844600" cy="109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sng" strike="noStrike" cap="none">
                <a:solidFill>
                  <a:srgbClr val="FF0000"/>
                </a:solidFill>
                <a:highlight>
                  <a:srgbClr val="FFFFFF"/>
                </a:highlight>
                <a:latin typeface="Arial"/>
                <a:ea typeface="Arial"/>
                <a:cs typeface="Arial"/>
                <a:sym typeface="Arial"/>
              </a:rPr>
              <a:t>Accuracy</a:t>
            </a:r>
            <a:r>
              <a:rPr lang="en" sz="1200" b="0" i="0" u="none" strike="noStrike" cap="none">
                <a:solidFill>
                  <a:srgbClr val="000000"/>
                </a:solidFill>
                <a:latin typeface="Arial"/>
                <a:ea typeface="Arial"/>
                <a:cs typeface="Arial"/>
                <a:sym typeface="Arial"/>
              </a:rPr>
              <a:t>=(81930+7138)/90000=99.0%</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sng" strike="noStrike" cap="none">
                <a:solidFill>
                  <a:srgbClr val="FF0000"/>
                </a:solidFill>
                <a:highlight>
                  <a:srgbClr val="FFFF00"/>
                </a:highlight>
                <a:latin typeface="Arial"/>
                <a:ea typeface="Arial"/>
                <a:cs typeface="Arial"/>
                <a:sym typeface="Arial"/>
              </a:rPr>
              <a:t>True positive rate</a:t>
            </a:r>
            <a:r>
              <a:rPr lang="en" sz="1200" b="0" i="0" u="none" strike="noStrike" cap="none">
                <a:solidFill>
                  <a:srgbClr val="000000"/>
                </a:solidFill>
                <a:highlight>
                  <a:srgbClr val="FFFF00"/>
                </a:highlight>
                <a:latin typeface="Arial"/>
                <a:ea typeface="Arial"/>
                <a:cs typeface="Arial"/>
                <a:sym typeface="Arial"/>
              </a:rPr>
              <a:t>=</a:t>
            </a:r>
            <a:endParaRPr sz="1200" b="0" i="0" u="none" strike="noStrike" cap="none">
              <a:solidFill>
                <a:srgbClr val="000000"/>
              </a:solidFill>
              <a:highlight>
                <a:srgbClr val="FFFF00"/>
              </a:highlight>
              <a:latin typeface="Arial"/>
              <a:ea typeface="Arial"/>
              <a:cs typeface="Arial"/>
              <a:sym typeface="Arial"/>
            </a:endParaRPr>
          </a:p>
          <a:p>
            <a:pPr marL="0" marR="0" lvl="0" indent="45720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highlight>
                  <a:srgbClr val="FFFF00"/>
                </a:highlight>
                <a:latin typeface="Arial"/>
                <a:ea typeface="Arial"/>
                <a:cs typeface="Arial"/>
                <a:sym typeface="Arial"/>
              </a:rPr>
              <a:t>7138/(7138+710)=91%</a:t>
            </a:r>
            <a:endParaRPr sz="1200" b="0" i="0" u="none" strike="noStrike" cap="none">
              <a:solidFill>
                <a:srgbClr val="000000"/>
              </a:solidFill>
              <a:highlight>
                <a:srgbClr val="FFFF00"/>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sng" strike="noStrike" cap="none">
                <a:solidFill>
                  <a:srgbClr val="FF0000"/>
                </a:solidFill>
                <a:highlight>
                  <a:srgbClr val="FFFFFF"/>
                </a:highlight>
                <a:latin typeface="Arial"/>
                <a:ea typeface="Arial"/>
                <a:cs typeface="Arial"/>
                <a:sym typeface="Arial"/>
              </a:rPr>
              <a:t>True negative rate</a:t>
            </a:r>
            <a:r>
              <a:rPr lang="en" sz="12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	81930/(81930+222)=99.7%</a:t>
            </a:r>
            <a:endParaRPr sz="1200" b="0" i="0" u="none" strike="noStrike" cap="none">
              <a:solidFill>
                <a:srgbClr val="000000"/>
              </a:solidFill>
              <a:latin typeface="Arial"/>
              <a:ea typeface="Arial"/>
              <a:cs typeface="Arial"/>
              <a:sym typeface="Arial"/>
            </a:endParaRPr>
          </a:p>
        </p:txBody>
      </p:sp>
      <p:cxnSp>
        <p:nvCxnSpPr>
          <p:cNvPr id="447" name="Google Shape;447;p32"/>
          <p:cNvCxnSpPr/>
          <p:nvPr/>
        </p:nvCxnSpPr>
        <p:spPr>
          <a:xfrm rot="10800000" flipH="1">
            <a:off x="5191300" y="4044713"/>
            <a:ext cx="605100" cy="1200"/>
          </a:xfrm>
          <a:prstGeom prst="straightConnector1">
            <a:avLst/>
          </a:prstGeom>
          <a:noFill/>
          <a:ln w="28575" cap="flat" cmpd="sng">
            <a:solidFill>
              <a:schemeClr val="dk1"/>
            </a:solidFill>
            <a:prstDash val="solid"/>
            <a:round/>
            <a:headEnd type="none" w="sm" len="sm"/>
            <a:tailEnd type="triangle" w="med" len="med"/>
          </a:ln>
        </p:spPr>
      </p:cxnSp>
      <p:sp>
        <p:nvSpPr>
          <p:cNvPr id="448" name="Google Shape;448;p32"/>
          <p:cNvSpPr txBox="1"/>
          <p:nvPr/>
        </p:nvSpPr>
        <p:spPr>
          <a:xfrm>
            <a:off x="6038975" y="3451250"/>
            <a:ext cx="2844600" cy="109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sng" strike="noStrike" cap="none">
                <a:solidFill>
                  <a:srgbClr val="FF0000"/>
                </a:solidFill>
                <a:latin typeface="Arial"/>
                <a:ea typeface="Arial"/>
                <a:cs typeface="Arial"/>
                <a:sym typeface="Arial"/>
              </a:rPr>
              <a:t>Accuracy</a:t>
            </a:r>
            <a:r>
              <a:rPr lang="en" sz="1200" b="0" i="0" u="none" strike="noStrike" cap="none">
                <a:solidFill>
                  <a:srgbClr val="000000"/>
                </a:solidFill>
                <a:latin typeface="Arial"/>
                <a:ea typeface="Arial"/>
                <a:cs typeface="Arial"/>
                <a:sym typeface="Arial"/>
              </a:rPr>
              <a:t>=(8343+134)/10000=84.8%</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sng" strike="noStrike" cap="none">
                <a:solidFill>
                  <a:srgbClr val="FF0000"/>
                </a:solidFill>
                <a:highlight>
                  <a:srgbClr val="FFFF00"/>
                </a:highlight>
                <a:latin typeface="Arial"/>
                <a:ea typeface="Arial"/>
                <a:cs typeface="Arial"/>
                <a:sym typeface="Arial"/>
              </a:rPr>
              <a:t>True positive rate</a:t>
            </a:r>
            <a:r>
              <a:rPr lang="en" sz="1200" b="0" i="0" u="none" strike="noStrike" cap="none">
                <a:solidFill>
                  <a:srgbClr val="000000"/>
                </a:solidFill>
                <a:highlight>
                  <a:srgbClr val="FFFF00"/>
                </a:highlight>
                <a:latin typeface="Arial"/>
                <a:ea typeface="Arial"/>
                <a:cs typeface="Arial"/>
                <a:sym typeface="Arial"/>
              </a:rPr>
              <a:t>=</a:t>
            </a:r>
            <a:endParaRPr sz="1200" b="0" i="0" u="none" strike="noStrike" cap="none">
              <a:solidFill>
                <a:srgbClr val="000000"/>
              </a:solidFill>
              <a:highlight>
                <a:srgbClr val="FFFF00"/>
              </a:highlight>
              <a:latin typeface="Arial"/>
              <a:ea typeface="Arial"/>
              <a:cs typeface="Arial"/>
              <a:sym typeface="Arial"/>
            </a:endParaRPr>
          </a:p>
          <a:p>
            <a:pPr marL="0" marR="0" lvl="0" indent="45720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highlight>
                  <a:srgbClr val="FFFF00"/>
                </a:highlight>
                <a:latin typeface="Arial"/>
                <a:ea typeface="Arial"/>
                <a:cs typeface="Arial"/>
                <a:sym typeface="Arial"/>
              </a:rPr>
              <a:t>134/(134+825)=14%</a:t>
            </a:r>
            <a:endParaRPr sz="1200" b="0" i="0" u="none" strike="noStrike" cap="none">
              <a:solidFill>
                <a:srgbClr val="000000"/>
              </a:solidFill>
              <a:highlight>
                <a:srgbClr val="FFFF00"/>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sng" strike="noStrike" cap="none">
                <a:solidFill>
                  <a:srgbClr val="FF0000"/>
                </a:solidFill>
                <a:latin typeface="Arial"/>
                <a:ea typeface="Arial"/>
                <a:cs typeface="Arial"/>
                <a:sym typeface="Arial"/>
              </a:rPr>
              <a:t>True negative rate</a:t>
            </a:r>
            <a:r>
              <a:rPr lang="en" sz="12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	8343/(8343+698)=92.3%</a:t>
            </a:r>
            <a:endParaRPr sz="1200" b="0" i="0" u="none" strike="noStrike" cap="none">
              <a:solidFill>
                <a:srgbClr val="000000"/>
              </a:solidFill>
              <a:latin typeface="Arial"/>
              <a:ea typeface="Arial"/>
              <a:cs typeface="Arial"/>
              <a:sym typeface="Arial"/>
            </a:endParaRPr>
          </a:p>
        </p:txBody>
      </p:sp>
      <p:pic>
        <p:nvPicPr>
          <p:cNvPr id="449" name="Google Shape;449;p32"/>
          <p:cNvPicPr preferRelativeResize="0"/>
          <p:nvPr/>
        </p:nvPicPr>
        <p:blipFill rotWithShape="1">
          <a:blip r:embed="rId3">
            <a:alphaModFix/>
          </a:blip>
          <a:srcRect/>
          <a:stretch/>
        </p:blipFill>
        <p:spPr>
          <a:xfrm>
            <a:off x="1303800" y="2243600"/>
            <a:ext cx="3295524" cy="780167"/>
          </a:xfrm>
          <a:prstGeom prst="rect">
            <a:avLst/>
          </a:prstGeom>
          <a:noFill/>
          <a:ln>
            <a:noFill/>
          </a:ln>
        </p:spPr>
      </p:pic>
      <p:pic>
        <p:nvPicPr>
          <p:cNvPr id="450" name="Google Shape;450;p32"/>
          <p:cNvPicPr preferRelativeResize="0"/>
          <p:nvPr/>
        </p:nvPicPr>
        <p:blipFill rotWithShape="1">
          <a:blip r:embed="rId4">
            <a:alphaModFix/>
          </a:blip>
          <a:srcRect/>
          <a:stretch/>
        </p:blipFill>
        <p:spPr>
          <a:xfrm>
            <a:off x="1380000" y="3669500"/>
            <a:ext cx="3150700" cy="780175"/>
          </a:xfrm>
          <a:prstGeom prst="rect">
            <a:avLst/>
          </a:prstGeom>
          <a:noFill/>
          <a:ln>
            <a:noFill/>
          </a:ln>
        </p:spPr>
      </p:pic>
      <p:sp>
        <p:nvSpPr>
          <p:cNvPr id="451" name="Google Shape;451;p32"/>
          <p:cNvSpPr txBox="1"/>
          <p:nvPr/>
        </p:nvSpPr>
        <p:spPr>
          <a:xfrm rot="-1706518">
            <a:off x="1426897" y="1861961"/>
            <a:ext cx="6595019" cy="109147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0"/>
              <a:buFont typeface="Arial"/>
              <a:buNone/>
            </a:pPr>
            <a:r>
              <a:rPr lang="en" sz="8000" b="0" i="0" u="none" strike="noStrike" cap="none">
                <a:solidFill>
                  <a:srgbClr val="FF0000"/>
                </a:solidFill>
                <a:highlight>
                  <a:srgbClr val="FFFF00"/>
                </a:highlight>
                <a:latin typeface="Arial"/>
                <a:ea typeface="Arial"/>
                <a:cs typeface="Arial"/>
                <a:sym typeface="Arial"/>
              </a:rPr>
              <a:t>Overfitting !!!</a:t>
            </a:r>
            <a:endParaRPr sz="8000" b="0" i="0" u="none" strike="noStrike" cap="none">
              <a:solidFill>
                <a:srgbClr val="FF0000"/>
              </a:solidFill>
              <a:highlight>
                <a:srgbClr val="FFFF00"/>
              </a:highlight>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33"/>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a:solidFill>
                  <a:schemeClr val="dk2"/>
                </a:solidFill>
                <a:latin typeface="Maven Pro"/>
                <a:ea typeface="Maven Pro"/>
                <a:cs typeface="Maven Pro"/>
                <a:sym typeface="Maven Pro"/>
              </a:rPr>
              <a:t>Procedure</a:t>
            </a:r>
            <a:endParaRPr sz="2800" b="1" i="0" u="none" strike="noStrike" cap="none">
              <a:solidFill>
                <a:schemeClr val="dk2"/>
              </a:solidFill>
              <a:latin typeface="Maven Pro"/>
              <a:ea typeface="Maven Pro"/>
              <a:cs typeface="Maven Pro"/>
              <a:sym typeface="Maven Pro"/>
            </a:endParaRPr>
          </a:p>
        </p:txBody>
      </p:sp>
      <p:sp>
        <p:nvSpPr>
          <p:cNvPr id="457" name="Google Shape;457;p33"/>
          <p:cNvSpPr txBox="1">
            <a:spLocks noGrp="1"/>
          </p:cNvSpPr>
          <p:nvPr>
            <p:ph type="subTitle" idx="4294967295"/>
          </p:nvPr>
        </p:nvSpPr>
        <p:spPr>
          <a:xfrm>
            <a:off x="1261650" y="1285050"/>
            <a:ext cx="7114800" cy="31401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Clr>
                <a:schemeClr val="dk2"/>
              </a:buClr>
              <a:buSzPts val="1600"/>
              <a:buFont typeface="Arial"/>
              <a:buChar char="●"/>
            </a:pPr>
            <a:r>
              <a:rPr lang="en" sz="1600" b="1" i="0" u="none" strike="noStrike" cap="none">
                <a:solidFill>
                  <a:schemeClr val="dk2"/>
                </a:solidFill>
                <a:latin typeface="Arial"/>
                <a:ea typeface="Arial"/>
                <a:cs typeface="Arial"/>
                <a:sym typeface="Arial"/>
              </a:rPr>
              <a:t>Maxdepth = 21</a:t>
            </a:r>
            <a:endParaRPr sz="1600" b="1" i="0" u="none" strike="noStrike" cap="none">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300"/>
              <a:buFont typeface="Nunito"/>
              <a:buNone/>
            </a:pPr>
            <a:r>
              <a:rPr lang="en" sz="1600" b="0" i="0" u="none" strike="noStrike" cap="none">
                <a:solidFill>
                  <a:schemeClr val="dk2"/>
                </a:solidFill>
                <a:latin typeface="Arial"/>
                <a:ea typeface="Arial"/>
                <a:cs typeface="Arial"/>
                <a:sym typeface="Arial"/>
              </a:rPr>
              <a:t>Confusion matrix for training data </a:t>
            </a:r>
            <a:endParaRPr sz="1600" b="0" i="0" u="none" strike="noStrike" cap="none">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300"/>
              <a:buFont typeface="Nunito"/>
              <a:buNone/>
            </a:pPr>
            <a:endParaRPr sz="1600" b="0" i="0" u="none" strike="noStrike" cap="none">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300"/>
              <a:buFont typeface="Nunito"/>
              <a:buNone/>
            </a:pPr>
            <a:endParaRPr sz="1600" b="0" i="0" u="none" strike="noStrike" cap="none">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300"/>
              <a:buFont typeface="Nunito"/>
              <a:buNone/>
            </a:pPr>
            <a:r>
              <a:rPr lang="en" sz="1600" b="0" i="0" u="none" strike="noStrike" cap="none">
                <a:solidFill>
                  <a:schemeClr val="dk2"/>
                </a:solidFill>
                <a:latin typeface="Arial"/>
                <a:ea typeface="Arial"/>
                <a:cs typeface="Arial"/>
                <a:sym typeface="Arial"/>
              </a:rPr>
              <a:t>Confusion matrix for test data</a:t>
            </a:r>
            <a:endParaRPr sz="1600" b="0" i="0" u="none" strike="noStrike" cap="none">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300"/>
              <a:buFont typeface="Nunito"/>
              <a:buNone/>
            </a:pPr>
            <a:endParaRPr sz="1600" b="0" i="0" u="none" strike="noStrike" cap="none">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300"/>
              <a:buFont typeface="Nunito"/>
              <a:buNone/>
            </a:pPr>
            <a:endParaRPr sz="1600" b="1" i="0" u="none" strike="noStrike" cap="none">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300"/>
              <a:buFont typeface="Nunito"/>
              <a:buNone/>
            </a:pPr>
            <a:endParaRPr sz="1600" b="0" i="0" u="none" strike="noStrike" cap="none">
              <a:solidFill>
                <a:schemeClr val="dk2"/>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300"/>
              <a:buFont typeface="Nunito"/>
              <a:buNone/>
            </a:pPr>
            <a:endParaRPr sz="1600" b="0" i="0" u="none" strike="noStrike" cap="none">
              <a:solidFill>
                <a:srgbClr val="47494D"/>
              </a:solidFill>
              <a:latin typeface="Arial"/>
              <a:ea typeface="Arial"/>
              <a:cs typeface="Arial"/>
              <a:sym typeface="Arial"/>
            </a:endParaRPr>
          </a:p>
          <a:p>
            <a:pPr marL="0" marR="0" lvl="0" indent="0" algn="l" rtl="0">
              <a:lnSpc>
                <a:spcPct val="115000"/>
              </a:lnSpc>
              <a:spcBef>
                <a:spcPts val="1600"/>
              </a:spcBef>
              <a:spcAft>
                <a:spcPts val="0"/>
              </a:spcAft>
              <a:buClr>
                <a:schemeClr val="dk2"/>
              </a:buClr>
              <a:buSzPts val="1300"/>
              <a:buFont typeface="Nunito"/>
              <a:buNone/>
            </a:pPr>
            <a:endParaRPr sz="1600" b="0" i="0" u="none" strike="noStrike" cap="none">
              <a:solidFill>
                <a:srgbClr val="47494D"/>
              </a:solidFill>
              <a:latin typeface="Arial"/>
              <a:ea typeface="Arial"/>
              <a:cs typeface="Arial"/>
              <a:sym typeface="Arial"/>
            </a:endParaRPr>
          </a:p>
          <a:p>
            <a:pPr marL="0" marR="0" lvl="0" indent="0" algn="l" rtl="0">
              <a:lnSpc>
                <a:spcPct val="100000"/>
              </a:lnSpc>
              <a:spcBef>
                <a:spcPts val="1600"/>
              </a:spcBef>
              <a:spcAft>
                <a:spcPts val="0"/>
              </a:spcAft>
              <a:buClr>
                <a:schemeClr val="dk2"/>
              </a:buClr>
              <a:buSzPts val="1300"/>
              <a:buFont typeface="Nunito"/>
              <a:buNone/>
            </a:pPr>
            <a:endParaRPr sz="1600" b="0" i="0" u="none" strike="noStrike" cap="none">
              <a:solidFill>
                <a:srgbClr val="47494D"/>
              </a:solidFill>
              <a:latin typeface="Arial"/>
              <a:ea typeface="Arial"/>
              <a:cs typeface="Arial"/>
              <a:sym typeface="Arial"/>
            </a:endParaRPr>
          </a:p>
          <a:p>
            <a:pPr marL="0" marR="0" lvl="0" indent="0" algn="l" rtl="0">
              <a:lnSpc>
                <a:spcPct val="100000"/>
              </a:lnSpc>
              <a:spcBef>
                <a:spcPts val="0"/>
              </a:spcBef>
              <a:spcAft>
                <a:spcPts val="0"/>
              </a:spcAft>
              <a:buClr>
                <a:schemeClr val="dk2"/>
              </a:buClr>
              <a:buSzPts val="1300"/>
              <a:buFont typeface="Nunito"/>
              <a:buNone/>
            </a:pPr>
            <a:endParaRPr sz="1600" b="0" i="0" u="none" strike="noStrike" cap="none">
              <a:solidFill>
                <a:srgbClr val="47494D"/>
              </a:solidFill>
              <a:latin typeface="Arial"/>
              <a:ea typeface="Arial"/>
              <a:cs typeface="Arial"/>
              <a:sym typeface="Arial"/>
            </a:endParaRPr>
          </a:p>
          <a:p>
            <a:pPr marL="0" marR="0" lvl="0" indent="0" algn="l" rtl="0">
              <a:lnSpc>
                <a:spcPct val="115000"/>
              </a:lnSpc>
              <a:spcBef>
                <a:spcPts val="0"/>
              </a:spcBef>
              <a:spcAft>
                <a:spcPts val="1600"/>
              </a:spcAft>
              <a:buClr>
                <a:schemeClr val="dk2"/>
              </a:buClr>
              <a:buSzPts val="1300"/>
              <a:buFont typeface="Nunito"/>
              <a:buNone/>
            </a:pPr>
            <a:endParaRPr sz="1600" b="0" i="0" u="none" strike="noStrike" cap="none">
              <a:solidFill>
                <a:srgbClr val="47494D"/>
              </a:solidFill>
              <a:latin typeface="Arial"/>
              <a:ea typeface="Arial"/>
              <a:cs typeface="Arial"/>
              <a:sym typeface="Arial"/>
            </a:endParaRPr>
          </a:p>
        </p:txBody>
      </p:sp>
      <p:cxnSp>
        <p:nvCxnSpPr>
          <p:cNvPr id="458" name="Google Shape;458;p33"/>
          <p:cNvCxnSpPr/>
          <p:nvPr/>
        </p:nvCxnSpPr>
        <p:spPr>
          <a:xfrm rot="10800000" flipH="1">
            <a:off x="5191300" y="2487875"/>
            <a:ext cx="605100" cy="1200"/>
          </a:xfrm>
          <a:prstGeom prst="straightConnector1">
            <a:avLst/>
          </a:prstGeom>
          <a:noFill/>
          <a:ln w="28575" cap="flat" cmpd="sng">
            <a:solidFill>
              <a:schemeClr val="dk1"/>
            </a:solidFill>
            <a:prstDash val="solid"/>
            <a:round/>
            <a:headEnd type="none" w="sm" len="sm"/>
            <a:tailEnd type="triangle" w="med" len="med"/>
          </a:ln>
        </p:spPr>
      </p:cxnSp>
      <p:sp>
        <p:nvSpPr>
          <p:cNvPr id="459" name="Google Shape;459;p33"/>
          <p:cNvSpPr txBox="1"/>
          <p:nvPr/>
        </p:nvSpPr>
        <p:spPr>
          <a:xfrm>
            <a:off x="5933025" y="2044925"/>
            <a:ext cx="2844600" cy="109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sng" strike="noStrike" cap="none">
                <a:solidFill>
                  <a:srgbClr val="FF0000"/>
                </a:solidFill>
                <a:highlight>
                  <a:srgbClr val="FFFFFF"/>
                </a:highlight>
                <a:latin typeface="Arial"/>
                <a:ea typeface="Arial"/>
                <a:cs typeface="Arial"/>
                <a:sym typeface="Arial"/>
              </a:rPr>
              <a:t>Accuracy</a:t>
            </a:r>
            <a:r>
              <a:rPr lang="en" sz="1200" b="0" i="0" u="none" strike="noStrike" cap="none">
                <a:solidFill>
                  <a:srgbClr val="000000"/>
                </a:solidFill>
                <a:latin typeface="Arial"/>
                <a:ea typeface="Arial"/>
                <a:cs typeface="Arial"/>
                <a:sym typeface="Arial"/>
              </a:rPr>
              <a:t>=(80965+6354)/90000=97.0%</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sng" strike="noStrike" cap="none">
                <a:solidFill>
                  <a:srgbClr val="FF0000"/>
                </a:solidFill>
                <a:highlight>
                  <a:srgbClr val="FFFF00"/>
                </a:highlight>
                <a:latin typeface="Arial"/>
                <a:ea typeface="Arial"/>
                <a:cs typeface="Arial"/>
                <a:sym typeface="Arial"/>
              </a:rPr>
              <a:t>True positive rate</a:t>
            </a:r>
            <a:r>
              <a:rPr lang="en" sz="1200" b="0" i="0" u="none" strike="noStrike" cap="none">
                <a:solidFill>
                  <a:srgbClr val="000000"/>
                </a:solidFill>
                <a:highlight>
                  <a:srgbClr val="FFFF00"/>
                </a:highlight>
                <a:latin typeface="Arial"/>
                <a:ea typeface="Arial"/>
                <a:cs typeface="Arial"/>
                <a:sym typeface="Arial"/>
              </a:rPr>
              <a:t>=</a:t>
            </a:r>
            <a:endParaRPr sz="1200" b="0" i="0" u="none" strike="noStrike" cap="none">
              <a:solidFill>
                <a:srgbClr val="000000"/>
              </a:solidFill>
              <a:highlight>
                <a:srgbClr val="FFFF00"/>
              </a:highlight>
              <a:latin typeface="Arial"/>
              <a:ea typeface="Arial"/>
              <a:cs typeface="Arial"/>
              <a:sym typeface="Arial"/>
            </a:endParaRPr>
          </a:p>
          <a:p>
            <a:pPr marL="0" marR="0" lvl="0" indent="45720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highlight>
                  <a:srgbClr val="FFFF00"/>
                </a:highlight>
                <a:latin typeface="Arial"/>
                <a:ea typeface="Arial"/>
                <a:cs typeface="Arial"/>
                <a:sym typeface="Arial"/>
              </a:rPr>
              <a:t>6354/(6354+1751)=78.4%</a:t>
            </a:r>
            <a:endParaRPr sz="1200" b="0" i="0" u="none" strike="noStrike" cap="none">
              <a:solidFill>
                <a:srgbClr val="000000"/>
              </a:solidFill>
              <a:highlight>
                <a:srgbClr val="FFFF00"/>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sng" strike="noStrike" cap="none">
                <a:solidFill>
                  <a:srgbClr val="FF0000"/>
                </a:solidFill>
                <a:highlight>
                  <a:srgbClr val="FFFFFF"/>
                </a:highlight>
                <a:latin typeface="Arial"/>
                <a:ea typeface="Arial"/>
                <a:cs typeface="Arial"/>
                <a:sym typeface="Arial"/>
              </a:rPr>
              <a:t>True negative rate</a:t>
            </a:r>
            <a:r>
              <a:rPr lang="en" sz="12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	80965/(80965+930)=98.9%</a:t>
            </a:r>
            <a:endParaRPr sz="1200" b="0" i="0" u="none" strike="noStrike" cap="none">
              <a:solidFill>
                <a:srgbClr val="000000"/>
              </a:solidFill>
              <a:latin typeface="Arial"/>
              <a:ea typeface="Arial"/>
              <a:cs typeface="Arial"/>
              <a:sym typeface="Arial"/>
            </a:endParaRPr>
          </a:p>
        </p:txBody>
      </p:sp>
      <p:cxnSp>
        <p:nvCxnSpPr>
          <p:cNvPr id="460" name="Google Shape;460;p33"/>
          <p:cNvCxnSpPr/>
          <p:nvPr/>
        </p:nvCxnSpPr>
        <p:spPr>
          <a:xfrm rot="10800000" flipH="1">
            <a:off x="5191300" y="4044713"/>
            <a:ext cx="605100" cy="1200"/>
          </a:xfrm>
          <a:prstGeom prst="straightConnector1">
            <a:avLst/>
          </a:prstGeom>
          <a:noFill/>
          <a:ln w="28575" cap="flat" cmpd="sng">
            <a:solidFill>
              <a:schemeClr val="dk1"/>
            </a:solidFill>
            <a:prstDash val="solid"/>
            <a:round/>
            <a:headEnd type="none" w="sm" len="sm"/>
            <a:tailEnd type="triangle" w="med" len="med"/>
          </a:ln>
        </p:spPr>
      </p:cxnSp>
      <p:sp>
        <p:nvSpPr>
          <p:cNvPr id="461" name="Google Shape;461;p33"/>
          <p:cNvSpPr txBox="1"/>
          <p:nvPr/>
        </p:nvSpPr>
        <p:spPr>
          <a:xfrm>
            <a:off x="6038975" y="3451250"/>
            <a:ext cx="2844600" cy="109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sng" strike="noStrike" cap="none">
                <a:solidFill>
                  <a:srgbClr val="FF0000"/>
                </a:solidFill>
                <a:latin typeface="Arial"/>
                <a:ea typeface="Arial"/>
                <a:cs typeface="Arial"/>
                <a:sym typeface="Arial"/>
              </a:rPr>
              <a:t>Accuracy</a:t>
            </a:r>
            <a:r>
              <a:rPr lang="en" sz="1200" b="0" i="0" u="none" strike="noStrike" cap="none">
                <a:solidFill>
                  <a:srgbClr val="000000"/>
                </a:solidFill>
                <a:latin typeface="Arial"/>
                <a:ea typeface="Arial"/>
                <a:cs typeface="Arial"/>
                <a:sym typeface="Arial"/>
              </a:rPr>
              <a:t>=(8841+691)/10000=95.3%</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sng" strike="noStrike" cap="none">
                <a:solidFill>
                  <a:srgbClr val="FF0000"/>
                </a:solidFill>
                <a:highlight>
                  <a:srgbClr val="FFFF00"/>
                </a:highlight>
                <a:latin typeface="Arial"/>
                <a:ea typeface="Arial"/>
                <a:cs typeface="Arial"/>
                <a:sym typeface="Arial"/>
              </a:rPr>
              <a:t>True positive rate</a:t>
            </a:r>
            <a:r>
              <a:rPr lang="en" sz="1200" b="0" i="0" u="none" strike="noStrike" cap="none">
                <a:solidFill>
                  <a:srgbClr val="000000"/>
                </a:solidFill>
                <a:highlight>
                  <a:srgbClr val="FFFF00"/>
                </a:highlight>
                <a:latin typeface="Arial"/>
                <a:ea typeface="Arial"/>
                <a:cs typeface="Arial"/>
                <a:sym typeface="Arial"/>
              </a:rPr>
              <a:t>=</a:t>
            </a:r>
            <a:endParaRPr sz="1200" b="0" i="0" u="none" strike="noStrike" cap="none">
              <a:solidFill>
                <a:srgbClr val="000000"/>
              </a:solidFill>
              <a:highlight>
                <a:srgbClr val="FFFF00"/>
              </a:highlight>
              <a:latin typeface="Arial"/>
              <a:ea typeface="Arial"/>
              <a:cs typeface="Arial"/>
              <a:sym typeface="Arial"/>
            </a:endParaRPr>
          </a:p>
          <a:p>
            <a:pPr marL="0" marR="0" lvl="0" indent="45720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highlight>
                  <a:srgbClr val="FFFF00"/>
                </a:highlight>
                <a:latin typeface="Arial"/>
                <a:ea typeface="Arial"/>
                <a:cs typeface="Arial"/>
                <a:sym typeface="Arial"/>
              </a:rPr>
              <a:t>6754/(6754+2423)=67.5%</a:t>
            </a:r>
            <a:endParaRPr sz="1200" b="0" i="0" u="none" strike="noStrike" cap="none">
              <a:solidFill>
                <a:srgbClr val="000000"/>
              </a:solidFill>
              <a:highlight>
                <a:srgbClr val="FFFF00"/>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sng" strike="noStrike" cap="none">
                <a:solidFill>
                  <a:srgbClr val="FF0000"/>
                </a:solidFill>
                <a:latin typeface="Arial"/>
                <a:ea typeface="Arial"/>
                <a:cs typeface="Arial"/>
                <a:sym typeface="Arial"/>
              </a:rPr>
              <a:t>True negative rate</a:t>
            </a:r>
            <a:r>
              <a:rPr lang="en" sz="12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	8841/(8841+135)=98.5%</a:t>
            </a:r>
            <a:endParaRPr sz="1200" b="0" i="0" u="none" strike="noStrike" cap="none">
              <a:solidFill>
                <a:srgbClr val="000000"/>
              </a:solidFill>
              <a:latin typeface="Arial"/>
              <a:ea typeface="Arial"/>
              <a:cs typeface="Arial"/>
              <a:sym typeface="Arial"/>
            </a:endParaRPr>
          </a:p>
        </p:txBody>
      </p:sp>
      <p:pic>
        <p:nvPicPr>
          <p:cNvPr id="462" name="Google Shape;462;p33"/>
          <p:cNvPicPr preferRelativeResize="0"/>
          <p:nvPr/>
        </p:nvPicPr>
        <p:blipFill rotWithShape="1">
          <a:blip r:embed="rId3">
            <a:alphaModFix/>
          </a:blip>
          <a:srcRect/>
          <a:stretch/>
        </p:blipFill>
        <p:spPr>
          <a:xfrm>
            <a:off x="1456200" y="2238200"/>
            <a:ext cx="3292450" cy="733195"/>
          </a:xfrm>
          <a:prstGeom prst="rect">
            <a:avLst/>
          </a:prstGeom>
          <a:noFill/>
          <a:ln>
            <a:noFill/>
          </a:ln>
        </p:spPr>
      </p:pic>
      <p:pic>
        <p:nvPicPr>
          <p:cNvPr id="463" name="Google Shape;463;p33"/>
          <p:cNvPicPr preferRelativeResize="0"/>
          <p:nvPr/>
        </p:nvPicPr>
        <p:blipFill rotWithShape="1">
          <a:blip r:embed="rId4">
            <a:alphaModFix/>
          </a:blip>
          <a:srcRect/>
          <a:stretch/>
        </p:blipFill>
        <p:spPr>
          <a:xfrm>
            <a:off x="1532400" y="3654800"/>
            <a:ext cx="3292450" cy="864845"/>
          </a:xfrm>
          <a:prstGeom prst="rect">
            <a:avLst/>
          </a:prstGeom>
          <a:noFill/>
          <a:ln>
            <a:noFill/>
          </a:ln>
        </p:spPr>
      </p:pic>
      <p:pic>
        <p:nvPicPr>
          <p:cNvPr id="464" name="Google Shape;464;p33"/>
          <p:cNvPicPr preferRelativeResize="0"/>
          <p:nvPr/>
        </p:nvPicPr>
        <p:blipFill rotWithShape="1">
          <a:blip r:embed="rId5">
            <a:alphaModFix/>
          </a:blip>
          <a:srcRect/>
          <a:stretch/>
        </p:blipFill>
        <p:spPr>
          <a:xfrm>
            <a:off x="1532400" y="2673863"/>
            <a:ext cx="855256" cy="296050"/>
          </a:xfrm>
          <a:prstGeom prst="rect">
            <a:avLst/>
          </a:prstGeom>
          <a:noFill/>
          <a:ln>
            <a:noFill/>
          </a:ln>
        </p:spPr>
      </p:pic>
      <p:pic>
        <p:nvPicPr>
          <p:cNvPr id="465" name="Google Shape;465;p33"/>
          <p:cNvPicPr preferRelativeResize="0"/>
          <p:nvPr/>
        </p:nvPicPr>
        <p:blipFill rotWithShape="1">
          <a:blip r:embed="rId6">
            <a:alphaModFix/>
          </a:blip>
          <a:srcRect/>
          <a:stretch/>
        </p:blipFill>
        <p:spPr>
          <a:xfrm>
            <a:off x="1532400" y="4045920"/>
            <a:ext cx="757755" cy="319055"/>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34"/>
          <p:cNvSpPr txBox="1">
            <a:spLocks noGrp="1"/>
          </p:cNvSpPr>
          <p:nvPr>
            <p:ph type="title"/>
          </p:nvPr>
        </p:nvSpPr>
        <p:spPr>
          <a:xfrm>
            <a:off x="824000" y="1613825"/>
            <a:ext cx="5857800" cy="187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600"/>
              <a:buFont typeface="Maven Pro"/>
              <a:buNone/>
            </a:pPr>
            <a:r>
              <a:rPr lang="en" sz="3600" b="1" i="0" u="none" strike="noStrike" cap="none">
                <a:solidFill>
                  <a:schemeClr val="lt1"/>
                </a:solidFill>
                <a:latin typeface="Maven Pro"/>
                <a:ea typeface="Maven Pro"/>
                <a:cs typeface="Maven Pro"/>
                <a:sym typeface="Maven Pro"/>
              </a:rPr>
              <a:t>Random Forest</a:t>
            </a:r>
            <a:endParaRPr sz="3600" b="1" i="0" u="none" strike="noStrike" cap="none">
              <a:solidFill>
                <a:schemeClr val="lt1"/>
              </a:solidFill>
              <a:latin typeface="Maven Pro"/>
              <a:ea typeface="Maven Pro"/>
              <a:cs typeface="Maven Pro"/>
              <a:sym typeface="Maven Pro"/>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35"/>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a:solidFill>
                  <a:schemeClr val="dk2"/>
                </a:solidFill>
                <a:latin typeface="Maven Pro"/>
                <a:ea typeface="Maven Pro"/>
                <a:cs typeface="Maven Pro"/>
                <a:sym typeface="Maven Pro"/>
              </a:rPr>
              <a:t>Random Forest</a:t>
            </a:r>
            <a:endParaRPr sz="2800" b="1" i="0" u="none" strike="noStrike" cap="none">
              <a:solidFill>
                <a:schemeClr val="dk2"/>
              </a:solidFill>
              <a:latin typeface="Maven Pro"/>
              <a:ea typeface="Maven Pro"/>
              <a:cs typeface="Maven Pro"/>
              <a:sym typeface="Maven Pro"/>
            </a:endParaRPr>
          </a:p>
        </p:txBody>
      </p:sp>
      <p:sp>
        <p:nvSpPr>
          <p:cNvPr id="476" name="Google Shape;476;p35"/>
          <p:cNvSpPr txBox="1">
            <a:spLocks noGrp="1"/>
          </p:cNvSpPr>
          <p:nvPr>
            <p:ph type="subTitle" idx="4294967295"/>
          </p:nvPr>
        </p:nvSpPr>
        <p:spPr>
          <a:xfrm>
            <a:off x="1303800" y="1244713"/>
            <a:ext cx="7114800" cy="31401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37500"/>
              </a:lnSpc>
              <a:spcBef>
                <a:spcPts val="0"/>
              </a:spcBef>
              <a:spcAft>
                <a:spcPts val="0"/>
              </a:spcAft>
              <a:buClr>
                <a:srgbClr val="434343"/>
              </a:buClr>
              <a:buSzPts val="1600"/>
              <a:buFont typeface="Arial"/>
              <a:buChar char="●"/>
            </a:pPr>
            <a:r>
              <a:rPr lang="en" sz="1600" b="1" i="0" u="none" strike="noStrike" cap="none" dirty="0">
                <a:solidFill>
                  <a:srgbClr val="434343"/>
                </a:solidFill>
                <a:highlight>
                  <a:srgbClr val="FFFFFF"/>
                </a:highlight>
                <a:latin typeface="Arial"/>
                <a:ea typeface="Arial"/>
                <a:cs typeface="Arial"/>
                <a:sym typeface="Arial"/>
              </a:rPr>
              <a:t>Build the model</a:t>
            </a:r>
            <a:endParaRPr b="1" dirty="0">
              <a:solidFill>
                <a:srgbClr val="434343"/>
              </a:solidFill>
            </a:endParaRPr>
          </a:p>
          <a:p>
            <a:pPr marL="457200" marR="0" lvl="0" indent="-228600" algn="l" rtl="0">
              <a:lnSpc>
                <a:spcPct val="137500"/>
              </a:lnSpc>
              <a:spcBef>
                <a:spcPts val="0"/>
              </a:spcBef>
              <a:spcAft>
                <a:spcPts val="0"/>
              </a:spcAft>
              <a:buClr>
                <a:srgbClr val="000000"/>
              </a:buClr>
              <a:buSzPts val="1600"/>
              <a:buFont typeface="Arial"/>
              <a:buNone/>
            </a:pPr>
            <a:endParaRPr sz="1600" b="0" i="0" u="none" strike="noStrike" cap="none" dirty="0">
              <a:solidFill>
                <a:srgbClr val="000000"/>
              </a:solidFill>
              <a:highlight>
                <a:srgbClr val="FFFFFF"/>
              </a:highlight>
              <a:latin typeface="Arial"/>
              <a:ea typeface="Arial"/>
              <a:cs typeface="Arial"/>
              <a:sym typeface="Arial"/>
            </a:endParaRPr>
          </a:p>
          <a:p>
            <a:pPr marL="457200" marR="0" lvl="0" indent="0" algn="l" rtl="0">
              <a:lnSpc>
                <a:spcPct val="137500"/>
              </a:lnSpc>
              <a:spcBef>
                <a:spcPts val="0"/>
              </a:spcBef>
              <a:spcAft>
                <a:spcPts val="0"/>
              </a:spcAft>
              <a:buNone/>
            </a:pPr>
            <a:endParaRPr sz="1600" dirty="0">
              <a:solidFill>
                <a:srgbClr val="000000"/>
              </a:solidFill>
              <a:highlight>
                <a:srgbClr val="FFFFFF"/>
              </a:highlight>
              <a:latin typeface="Arial"/>
              <a:ea typeface="Arial"/>
              <a:cs typeface="Arial"/>
              <a:sym typeface="Arial"/>
            </a:endParaRPr>
          </a:p>
          <a:p>
            <a:pPr marL="457200" marR="0" lvl="0" indent="0" algn="l" rtl="0">
              <a:lnSpc>
                <a:spcPct val="137500"/>
              </a:lnSpc>
              <a:spcBef>
                <a:spcPts val="0"/>
              </a:spcBef>
              <a:spcAft>
                <a:spcPts val="0"/>
              </a:spcAft>
              <a:buNone/>
            </a:pPr>
            <a:endParaRPr sz="1600" dirty="0">
              <a:solidFill>
                <a:srgbClr val="47494D"/>
              </a:solidFill>
              <a:latin typeface="Arial"/>
              <a:ea typeface="Arial"/>
              <a:cs typeface="Arial"/>
              <a:sym typeface="Arial"/>
            </a:endParaRPr>
          </a:p>
          <a:p>
            <a:pPr marL="457200" marR="0" lvl="0" indent="0" algn="l" rtl="0">
              <a:lnSpc>
                <a:spcPct val="137500"/>
              </a:lnSpc>
              <a:spcBef>
                <a:spcPts val="0"/>
              </a:spcBef>
              <a:spcAft>
                <a:spcPts val="0"/>
              </a:spcAft>
              <a:buNone/>
            </a:pPr>
            <a:endParaRPr sz="1600" dirty="0">
              <a:solidFill>
                <a:srgbClr val="47494D"/>
              </a:solidFill>
              <a:latin typeface="Arial"/>
              <a:ea typeface="Arial"/>
              <a:cs typeface="Arial"/>
              <a:sym typeface="Arial"/>
            </a:endParaRPr>
          </a:p>
          <a:p>
            <a:pPr marL="457200" marR="0" lvl="0" indent="0" algn="l" rtl="0">
              <a:lnSpc>
                <a:spcPct val="137500"/>
              </a:lnSpc>
              <a:spcBef>
                <a:spcPts val="0"/>
              </a:spcBef>
              <a:spcAft>
                <a:spcPts val="0"/>
              </a:spcAft>
              <a:buNone/>
            </a:pPr>
            <a:endParaRPr sz="1600" dirty="0">
              <a:solidFill>
                <a:srgbClr val="47494D"/>
              </a:solidFill>
              <a:latin typeface="Arial"/>
              <a:ea typeface="Arial"/>
              <a:cs typeface="Arial"/>
              <a:sym typeface="Arial"/>
            </a:endParaRPr>
          </a:p>
          <a:p>
            <a:pPr marL="457200" marR="0" lvl="0" indent="0" algn="l" rtl="0">
              <a:lnSpc>
                <a:spcPct val="137500"/>
              </a:lnSpc>
              <a:spcBef>
                <a:spcPts val="0"/>
              </a:spcBef>
              <a:spcAft>
                <a:spcPts val="0"/>
              </a:spcAft>
              <a:buNone/>
            </a:pPr>
            <a:endParaRPr sz="1600" dirty="0">
              <a:solidFill>
                <a:srgbClr val="47494D"/>
              </a:solidFill>
              <a:latin typeface="Arial"/>
              <a:ea typeface="Arial"/>
              <a:cs typeface="Arial"/>
              <a:sym typeface="Arial"/>
            </a:endParaRPr>
          </a:p>
          <a:p>
            <a:pPr marL="457200" marR="0" lvl="0" indent="0" algn="l" rtl="0">
              <a:lnSpc>
                <a:spcPct val="137500"/>
              </a:lnSpc>
              <a:spcBef>
                <a:spcPts val="0"/>
              </a:spcBef>
              <a:spcAft>
                <a:spcPts val="0"/>
              </a:spcAft>
              <a:buNone/>
            </a:pPr>
            <a:endParaRPr sz="1600" dirty="0">
              <a:solidFill>
                <a:srgbClr val="47494D"/>
              </a:solidFill>
              <a:latin typeface="Arial"/>
              <a:ea typeface="Arial"/>
              <a:cs typeface="Arial"/>
              <a:sym typeface="Arial"/>
            </a:endParaRPr>
          </a:p>
          <a:p>
            <a:pPr marL="457200" marR="0" lvl="0" indent="-228600" algn="l" rtl="0">
              <a:lnSpc>
                <a:spcPct val="137500"/>
              </a:lnSpc>
              <a:spcBef>
                <a:spcPts val="0"/>
              </a:spcBef>
              <a:spcAft>
                <a:spcPts val="0"/>
              </a:spcAft>
              <a:buClr>
                <a:srgbClr val="47494D"/>
              </a:buClr>
              <a:buSzPts val="1600"/>
              <a:buFont typeface="Arial"/>
              <a:buNone/>
            </a:pPr>
            <a:endParaRPr sz="1600" b="0" i="0" u="none" strike="noStrike" cap="none" dirty="0">
              <a:solidFill>
                <a:srgbClr val="47494D"/>
              </a:solidFill>
              <a:latin typeface="Arial"/>
              <a:ea typeface="Arial"/>
              <a:cs typeface="Arial"/>
              <a:sym typeface="Arial"/>
            </a:endParaRPr>
          </a:p>
          <a:p>
            <a:pPr marL="457200" marR="0" lvl="0" indent="-228600" algn="l" rtl="0">
              <a:lnSpc>
                <a:spcPct val="137500"/>
              </a:lnSpc>
              <a:spcBef>
                <a:spcPts val="0"/>
              </a:spcBef>
              <a:spcAft>
                <a:spcPts val="0"/>
              </a:spcAft>
              <a:buClr>
                <a:srgbClr val="47494D"/>
              </a:buClr>
              <a:buSzPts val="1600"/>
              <a:buFont typeface="Arial"/>
              <a:buNone/>
            </a:pPr>
            <a:endParaRPr sz="1600" b="0" i="0" u="none" strike="noStrike" cap="none" dirty="0">
              <a:solidFill>
                <a:srgbClr val="47494D"/>
              </a:solidFill>
              <a:latin typeface="Arial"/>
              <a:ea typeface="Arial"/>
              <a:cs typeface="Arial"/>
              <a:sym typeface="Arial"/>
            </a:endParaRPr>
          </a:p>
        </p:txBody>
      </p:sp>
      <p:pic>
        <p:nvPicPr>
          <p:cNvPr id="477" name="Google Shape;477;p35"/>
          <p:cNvPicPr preferRelativeResize="0"/>
          <p:nvPr/>
        </p:nvPicPr>
        <p:blipFill rotWithShape="1">
          <a:blip r:embed="rId3">
            <a:alphaModFix/>
          </a:blip>
          <a:srcRect/>
          <a:stretch/>
        </p:blipFill>
        <p:spPr>
          <a:xfrm>
            <a:off x="1766933" y="1666000"/>
            <a:ext cx="6515100" cy="457200"/>
          </a:xfrm>
          <a:prstGeom prst="rect">
            <a:avLst/>
          </a:prstGeom>
          <a:noFill/>
          <a:ln>
            <a:noFill/>
          </a:ln>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6933" y="2306789"/>
            <a:ext cx="6375957" cy="189443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35"/>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a:solidFill>
                  <a:schemeClr val="dk2"/>
                </a:solidFill>
                <a:latin typeface="Maven Pro"/>
                <a:ea typeface="Maven Pro"/>
                <a:cs typeface="Maven Pro"/>
                <a:sym typeface="Maven Pro"/>
              </a:rPr>
              <a:t>Random Forest</a:t>
            </a:r>
            <a:endParaRPr sz="2800" b="1" i="0" u="none" strike="noStrike" cap="none">
              <a:solidFill>
                <a:schemeClr val="dk2"/>
              </a:solidFill>
              <a:latin typeface="Maven Pro"/>
              <a:ea typeface="Maven Pro"/>
              <a:cs typeface="Maven Pro"/>
              <a:sym typeface="Maven Pro"/>
            </a:endParaRPr>
          </a:p>
        </p:txBody>
      </p:sp>
      <p:sp>
        <p:nvSpPr>
          <p:cNvPr id="476" name="Google Shape;476;p35"/>
          <p:cNvSpPr txBox="1">
            <a:spLocks noGrp="1"/>
          </p:cNvSpPr>
          <p:nvPr>
            <p:ph type="subTitle" idx="4294967295"/>
          </p:nvPr>
        </p:nvSpPr>
        <p:spPr>
          <a:xfrm>
            <a:off x="1303800" y="1244713"/>
            <a:ext cx="7114800" cy="3140100"/>
          </a:xfrm>
          <a:prstGeom prst="rect">
            <a:avLst/>
          </a:prstGeom>
          <a:noFill/>
          <a:ln>
            <a:noFill/>
          </a:ln>
        </p:spPr>
        <p:txBody>
          <a:bodyPr spcFirstLastPara="1" wrap="square" lIns="91425" tIns="91425" rIns="91425" bIns="91425" anchor="t" anchorCtr="0">
            <a:noAutofit/>
          </a:bodyPr>
          <a:lstStyle/>
          <a:p>
            <a:pPr marL="457200" marR="0" lvl="0" indent="0" algn="l" rtl="0">
              <a:lnSpc>
                <a:spcPct val="137500"/>
              </a:lnSpc>
              <a:spcBef>
                <a:spcPts val="0"/>
              </a:spcBef>
              <a:spcAft>
                <a:spcPts val="0"/>
              </a:spcAft>
              <a:buNone/>
            </a:pPr>
            <a:endParaRPr sz="1600" dirty="0">
              <a:solidFill>
                <a:srgbClr val="000000"/>
              </a:solidFill>
              <a:highlight>
                <a:srgbClr val="FFFFFF"/>
              </a:highlight>
              <a:latin typeface="Arial"/>
              <a:ea typeface="Arial"/>
              <a:cs typeface="Arial"/>
              <a:sym typeface="Arial"/>
            </a:endParaRPr>
          </a:p>
          <a:p>
            <a:pPr marL="457200" marR="0" lvl="0" indent="-330200" algn="l" rtl="0">
              <a:lnSpc>
                <a:spcPct val="137500"/>
              </a:lnSpc>
              <a:spcBef>
                <a:spcPts val="0"/>
              </a:spcBef>
              <a:spcAft>
                <a:spcPts val="0"/>
              </a:spcAft>
              <a:buClr>
                <a:srgbClr val="434343"/>
              </a:buClr>
              <a:buSzPts val="1600"/>
              <a:buFont typeface="Arial"/>
              <a:buChar char="●"/>
            </a:pPr>
            <a:r>
              <a:rPr lang="en" sz="1600" b="1" dirty="0">
                <a:solidFill>
                  <a:srgbClr val="434343"/>
                </a:solidFill>
                <a:latin typeface="Arial"/>
                <a:ea typeface="Arial"/>
                <a:cs typeface="Arial"/>
                <a:sym typeface="Arial"/>
              </a:rPr>
              <a:t>Optimize ‘</a:t>
            </a:r>
            <a:r>
              <a:rPr lang="en" sz="1600" b="1" dirty="0" err="1">
                <a:solidFill>
                  <a:srgbClr val="434343"/>
                </a:solidFill>
                <a:latin typeface="Arial"/>
                <a:ea typeface="Arial"/>
                <a:cs typeface="Arial"/>
                <a:sym typeface="Arial"/>
              </a:rPr>
              <a:t>ntree</a:t>
            </a:r>
            <a:r>
              <a:rPr lang="en" sz="1600" b="1" dirty="0">
                <a:solidFill>
                  <a:srgbClr val="434343"/>
                </a:solidFill>
                <a:latin typeface="Arial"/>
                <a:ea typeface="Arial"/>
                <a:cs typeface="Arial"/>
                <a:sym typeface="Arial"/>
              </a:rPr>
              <a:t>’</a:t>
            </a:r>
            <a:endParaRPr sz="1600" b="1" dirty="0">
              <a:solidFill>
                <a:srgbClr val="434343"/>
              </a:solidFill>
              <a:latin typeface="Arial"/>
              <a:ea typeface="Arial"/>
              <a:cs typeface="Arial"/>
              <a:sym typeface="Arial"/>
            </a:endParaRPr>
          </a:p>
          <a:p>
            <a:pPr marL="457200" marR="0" lvl="0" indent="0" algn="l" rtl="0">
              <a:lnSpc>
                <a:spcPct val="137500"/>
              </a:lnSpc>
              <a:spcBef>
                <a:spcPts val="0"/>
              </a:spcBef>
              <a:spcAft>
                <a:spcPts val="0"/>
              </a:spcAft>
              <a:buNone/>
            </a:pPr>
            <a:endParaRPr sz="1600" dirty="0">
              <a:solidFill>
                <a:srgbClr val="47494D"/>
              </a:solidFill>
              <a:latin typeface="Arial"/>
              <a:ea typeface="Arial"/>
              <a:cs typeface="Arial"/>
              <a:sym typeface="Arial"/>
            </a:endParaRPr>
          </a:p>
          <a:p>
            <a:pPr marL="457200" marR="0" lvl="0" indent="0" algn="l" rtl="0">
              <a:lnSpc>
                <a:spcPct val="137500"/>
              </a:lnSpc>
              <a:spcBef>
                <a:spcPts val="0"/>
              </a:spcBef>
              <a:spcAft>
                <a:spcPts val="0"/>
              </a:spcAft>
              <a:buNone/>
            </a:pPr>
            <a:endParaRPr sz="1600" dirty="0">
              <a:solidFill>
                <a:srgbClr val="47494D"/>
              </a:solidFill>
              <a:latin typeface="Arial"/>
              <a:ea typeface="Arial"/>
              <a:cs typeface="Arial"/>
              <a:sym typeface="Arial"/>
            </a:endParaRPr>
          </a:p>
          <a:p>
            <a:pPr marL="457200" marR="0" lvl="0" indent="0" algn="l" rtl="0">
              <a:lnSpc>
                <a:spcPct val="137500"/>
              </a:lnSpc>
              <a:spcBef>
                <a:spcPts val="0"/>
              </a:spcBef>
              <a:spcAft>
                <a:spcPts val="0"/>
              </a:spcAft>
              <a:buNone/>
            </a:pPr>
            <a:endParaRPr sz="1600" dirty="0">
              <a:solidFill>
                <a:srgbClr val="47494D"/>
              </a:solidFill>
              <a:latin typeface="Arial"/>
              <a:ea typeface="Arial"/>
              <a:cs typeface="Arial"/>
              <a:sym typeface="Arial"/>
            </a:endParaRPr>
          </a:p>
          <a:p>
            <a:pPr marL="457200" marR="0" lvl="0" indent="-330200" algn="l" rtl="0">
              <a:lnSpc>
                <a:spcPct val="137500"/>
              </a:lnSpc>
              <a:spcBef>
                <a:spcPts val="0"/>
              </a:spcBef>
              <a:spcAft>
                <a:spcPts val="0"/>
              </a:spcAft>
              <a:buClr>
                <a:srgbClr val="434343"/>
              </a:buClr>
              <a:buSzPts val="1600"/>
              <a:buFont typeface="Arial"/>
              <a:buChar char="●"/>
            </a:pPr>
            <a:endParaRPr lang="en-US" sz="1600" b="1" dirty="0" smtClean="0">
              <a:solidFill>
                <a:srgbClr val="434343"/>
              </a:solidFill>
              <a:latin typeface="Arial"/>
              <a:ea typeface="Arial"/>
              <a:cs typeface="Arial"/>
              <a:sym typeface="Arial"/>
            </a:endParaRPr>
          </a:p>
          <a:p>
            <a:pPr marL="457200" marR="0" lvl="0" indent="-330200" algn="l" rtl="0">
              <a:lnSpc>
                <a:spcPct val="137500"/>
              </a:lnSpc>
              <a:spcBef>
                <a:spcPts val="0"/>
              </a:spcBef>
              <a:spcAft>
                <a:spcPts val="0"/>
              </a:spcAft>
              <a:buClr>
                <a:srgbClr val="434343"/>
              </a:buClr>
              <a:buSzPts val="1600"/>
              <a:buFont typeface="Arial"/>
              <a:buChar char="●"/>
            </a:pPr>
            <a:endParaRPr lang="en-US" sz="1600" b="1" dirty="0">
              <a:solidFill>
                <a:srgbClr val="434343"/>
              </a:solidFill>
              <a:latin typeface="Arial"/>
              <a:ea typeface="Arial"/>
              <a:cs typeface="Arial"/>
              <a:sym typeface="Arial"/>
            </a:endParaRPr>
          </a:p>
          <a:p>
            <a:pPr marL="457200" marR="0" lvl="0" indent="-330200" algn="l" rtl="0">
              <a:lnSpc>
                <a:spcPct val="137500"/>
              </a:lnSpc>
              <a:spcBef>
                <a:spcPts val="0"/>
              </a:spcBef>
              <a:spcAft>
                <a:spcPts val="0"/>
              </a:spcAft>
              <a:buClr>
                <a:srgbClr val="434343"/>
              </a:buClr>
              <a:buSzPts val="1600"/>
              <a:buFont typeface="Arial"/>
              <a:buChar char="●"/>
            </a:pPr>
            <a:r>
              <a:rPr lang="en" sz="1600" b="1" dirty="0" smtClean="0">
                <a:solidFill>
                  <a:srgbClr val="434343"/>
                </a:solidFill>
                <a:latin typeface="Arial"/>
                <a:ea typeface="Arial"/>
                <a:cs typeface="Arial"/>
                <a:sym typeface="Arial"/>
              </a:rPr>
              <a:t>Use </a:t>
            </a:r>
            <a:r>
              <a:rPr lang="en" sz="1600" b="1" dirty="0" err="1">
                <a:solidFill>
                  <a:srgbClr val="434343"/>
                </a:solidFill>
                <a:latin typeface="Arial"/>
                <a:ea typeface="Arial"/>
                <a:cs typeface="Arial"/>
                <a:sym typeface="Arial"/>
              </a:rPr>
              <a:t>tuneRF</a:t>
            </a:r>
            <a:r>
              <a:rPr lang="en" sz="1600" b="1" dirty="0">
                <a:solidFill>
                  <a:srgbClr val="434343"/>
                </a:solidFill>
                <a:latin typeface="Arial"/>
                <a:ea typeface="Arial"/>
                <a:cs typeface="Arial"/>
                <a:sym typeface="Arial"/>
              </a:rPr>
              <a:t>() function to optimize ‘</a:t>
            </a:r>
            <a:r>
              <a:rPr lang="en" sz="1600" b="1" dirty="0" err="1">
                <a:solidFill>
                  <a:srgbClr val="434343"/>
                </a:solidFill>
                <a:latin typeface="Arial"/>
                <a:ea typeface="Arial"/>
                <a:cs typeface="Arial"/>
                <a:sym typeface="Arial"/>
              </a:rPr>
              <a:t>mtry</a:t>
            </a:r>
            <a:r>
              <a:rPr lang="en" sz="1600" b="1" dirty="0">
                <a:solidFill>
                  <a:srgbClr val="434343"/>
                </a:solidFill>
                <a:latin typeface="Arial"/>
                <a:ea typeface="Arial"/>
                <a:cs typeface="Arial"/>
                <a:sym typeface="Arial"/>
              </a:rPr>
              <a:t>’</a:t>
            </a:r>
            <a:endParaRPr sz="1600" b="1" dirty="0">
              <a:solidFill>
                <a:srgbClr val="434343"/>
              </a:solidFill>
              <a:latin typeface="Arial"/>
              <a:ea typeface="Arial"/>
              <a:cs typeface="Arial"/>
              <a:sym typeface="Arial"/>
            </a:endParaRPr>
          </a:p>
          <a:p>
            <a:pPr marL="457200" marR="0" lvl="0" indent="0" algn="l" rtl="0">
              <a:lnSpc>
                <a:spcPct val="137500"/>
              </a:lnSpc>
              <a:spcBef>
                <a:spcPts val="0"/>
              </a:spcBef>
              <a:spcAft>
                <a:spcPts val="0"/>
              </a:spcAft>
              <a:buNone/>
            </a:pPr>
            <a:endParaRPr sz="1600" dirty="0">
              <a:solidFill>
                <a:srgbClr val="47494D"/>
              </a:solidFill>
              <a:latin typeface="Arial"/>
              <a:ea typeface="Arial"/>
              <a:cs typeface="Arial"/>
              <a:sym typeface="Arial"/>
            </a:endParaRPr>
          </a:p>
          <a:p>
            <a:pPr marL="457200" marR="0" lvl="0" indent="0" algn="l" rtl="0">
              <a:lnSpc>
                <a:spcPct val="137500"/>
              </a:lnSpc>
              <a:spcBef>
                <a:spcPts val="0"/>
              </a:spcBef>
              <a:spcAft>
                <a:spcPts val="0"/>
              </a:spcAft>
              <a:buNone/>
            </a:pPr>
            <a:endParaRPr sz="1600" dirty="0">
              <a:solidFill>
                <a:srgbClr val="47494D"/>
              </a:solidFill>
              <a:latin typeface="Arial"/>
              <a:ea typeface="Arial"/>
              <a:cs typeface="Arial"/>
              <a:sym typeface="Arial"/>
            </a:endParaRPr>
          </a:p>
          <a:p>
            <a:pPr marL="457200" marR="0" lvl="0" indent="-228600" algn="l" rtl="0">
              <a:lnSpc>
                <a:spcPct val="137500"/>
              </a:lnSpc>
              <a:spcBef>
                <a:spcPts val="0"/>
              </a:spcBef>
              <a:spcAft>
                <a:spcPts val="0"/>
              </a:spcAft>
              <a:buClr>
                <a:srgbClr val="47494D"/>
              </a:buClr>
              <a:buSzPts val="1600"/>
              <a:buFont typeface="Arial"/>
              <a:buNone/>
            </a:pPr>
            <a:endParaRPr sz="1600" b="0" i="0" u="none" strike="noStrike" cap="none" dirty="0">
              <a:solidFill>
                <a:srgbClr val="47494D"/>
              </a:solidFill>
              <a:latin typeface="Arial"/>
              <a:ea typeface="Arial"/>
              <a:cs typeface="Arial"/>
              <a:sym typeface="Arial"/>
            </a:endParaRPr>
          </a:p>
          <a:p>
            <a:pPr marL="457200" marR="0" lvl="0" indent="-228600" algn="l" rtl="0">
              <a:lnSpc>
                <a:spcPct val="137500"/>
              </a:lnSpc>
              <a:spcBef>
                <a:spcPts val="0"/>
              </a:spcBef>
              <a:spcAft>
                <a:spcPts val="0"/>
              </a:spcAft>
              <a:buClr>
                <a:srgbClr val="47494D"/>
              </a:buClr>
              <a:buSzPts val="1600"/>
              <a:buFont typeface="Arial"/>
              <a:buNone/>
            </a:pPr>
            <a:endParaRPr sz="1600" b="0" i="0" u="none" strike="noStrike" cap="none" dirty="0">
              <a:solidFill>
                <a:srgbClr val="47494D"/>
              </a:solidFill>
              <a:latin typeface="Arial"/>
              <a:ea typeface="Arial"/>
              <a:cs typeface="Arial"/>
              <a:sym typeface="Arial"/>
            </a:endParaRPr>
          </a:p>
        </p:txBody>
      </p:sp>
      <p:pic>
        <p:nvPicPr>
          <p:cNvPr id="478" name="Google Shape;478;p35"/>
          <p:cNvPicPr preferRelativeResize="0"/>
          <p:nvPr/>
        </p:nvPicPr>
        <p:blipFill>
          <a:blip r:embed="rId3">
            <a:alphaModFix/>
          </a:blip>
          <a:stretch>
            <a:fillRect/>
          </a:stretch>
        </p:blipFill>
        <p:spPr>
          <a:xfrm>
            <a:off x="1647466" y="1986360"/>
            <a:ext cx="4070974" cy="1656805"/>
          </a:xfrm>
          <a:prstGeom prst="rect">
            <a:avLst/>
          </a:prstGeom>
          <a:noFill/>
          <a:ln>
            <a:noFill/>
          </a:ln>
        </p:spPr>
      </p:pic>
      <p:pic>
        <p:nvPicPr>
          <p:cNvPr id="479" name="Google Shape;479;p35"/>
          <p:cNvPicPr preferRelativeResize="0"/>
          <p:nvPr/>
        </p:nvPicPr>
        <p:blipFill>
          <a:blip r:embed="rId4">
            <a:alphaModFix/>
          </a:blip>
          <a:stretch>
            <a:fillRect/>
          </a:stretch>
        </p:blipFill>
        <p:spPr>
          <a:xfrm>
            <a:off x="1353900" y="4031650"/>
            <a:ext cx="7114801" cy="915825"/>
          </a:xfrm>
          <a:prstGeom prst="rect">
            <a:avLst/>
          </a:prstGeom>
          <a:noFill/>
          <a:ln>
            <a:noFill/>
          </a:ln>
        </p:spPr>
      </p:pic>
    </p:spTree>
    <p:extLst>
      <p:ext uri="{BB962C8B-B14F-4D97-AF65-F5344CB8AC3E}">
        <p14:creationId xmlns:p14="http://schemas.microsoft.com/office/powerpoint/2010/main" val="18509716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36"/>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a:solidFill>
                  <a:schemeClr val="dk2"/>
                </a:solidFill>
                <a:latin typeface="Maven Pro"/>
                <a:ea typeface="Maven Pro"/>
                <a:cs typeface="Maven Pro"/>
                <a:sym typeface="Maven Pro"/>
              </a:rPr>
              <a:t>Ra</a:t>
            </a:r>
            <a:r>
              <a:rPr lang="en"/>
              <a:t>n</a:t>
            </a:r>
            <a:r>
              <a:rPr lang="en" sz="2800" b="1" i="0" u="none" strike="noStrike" cap="none">
                <a:solidFill>
                  <a:schemeClr val="dk2"/>
                </a:solidFill>
                <a:latin typeface="Maven Pro"/>
                <a:ea typeface="Maven Pro"/>
                <a:cs typeface="Maven Pro"/>
                <a:sym typeface="Maven Pro"/>
              </a:rPr>
              <a:t>dom Forest</a:t>
            </a:r>
            <a:endParaRPr sz="2800" b="1" i="0" u="none" strike="noStrike" cap="none">
              <a:solidFill>
                <a:schemeClr val="dk2"/>
              </a:solidFill>
              <a:latin typeface="Maven Pro"/>
              <a:ea typeface="Maven Pro"/>
              <a:cs typeface="Maven Pro"/>
              <a:sym typeface="Maven Pro"/>
            </a:endParaRPr>
          </a:p>
        </p:txBody>
      </p:sp>
      <p:sp>
        <p:nvSpPr>
          <p:cNvPr id="485" name="Google Shape;485;p36"/>
          <p:cNvSpPr txBox="1">
            <a:spLocks noGrp="1"/>
          </p:cNvSpPr>
          <p:nvPr>
            <p:ph type="body" idx="1"/>
          </p:nvPr>
        </p:nvSpPr>
        <p:spPr>
          <a:xfrm>
            <a:off x="1303800" y="1222450"/>
            <a:ext cx="6834300" cy="2916900"/>
          </a:xfrm>
          <a:prstGeom prst="rect">
            <a:avLst/>
          </a:prstGeom>
          <a:noFill/>
          <a:ln>
            <a:noFill/>
          </a:ln>
        </p:spPr>
        <p:txBody>
          <a:bodyPr spcFirstLastPara="1" wrap="square" lIns="91425" tIns="91425" rIns="91425" bIns="91425" anchor="t" anchorCtr="0">
            <a:noAutofit/>
          </a:bodyPr>
          <a:lstStyle/>
          <a:p>
            <a:pPr marL="457200" lvl="0" indent="-330200" algn="l" rtl="0">
              <a:lnSpc>
                <a:spcPct val="137500"/>
              </a:lnSpc>
              <a:spcBef>
                <a:spcPts val="0"/>
              </a:spcBef>
              <a:spcAft>
                <a:spcPts val="0"/>
              </a:spcAft>
              <a:buClr>
                <a:srgbClr val="434343"/>
              </a:buClr>
              <a:buSzPts val="1600"/>
              <a:buFont typeface="Arial"/>
              <a:buChar char="●"/>
            </a:pPr>
            <a:r>
              <a:rPr lang="en" sz="1600" b="1">
                <a:solidFill>
                  <a:srgbClr val="47494D"/>
                </a:solidFill>
                <a:latin typeface="Arial"/>
                <a:ea typeface="Arial"/>
                <a:cs typeface="Arial"/>
                <a:sym typeface="Arial"/>
              </a:rPr>
              <a:t>Make prediction</a:t>
            </a:r>
            <a:endParaRPr sz="1600" b="1">
              <a:solidFill>
                <a:srgbClr val="434343"/>
              </a:solidFill>
              <a:latin typeface="Arial"/>
              <a:ea typeface="Arial"/>
              <a:cs typeface="Arial"/>
              <a:sym typeface="Arial"/>
            </a:endParaRPr>
          </a:p>
          <a:p>
            <a:pPr marL="457200" marR="0" lvl="0" indent="-330200" algn="l" rtl="0">
              <a:lnSpc>
                <a:spcPct val="137500"/>
              </a:lnSpc>
              <a:spcBef>
                <a:spcPts val="0"/>
              </a:spcBef>
              <a:spcAft>
                <a:spcPts val="0"/>
              </a:spcAft>
              <a:buClr>
                <a:srgbClr val="434343"/>
              </a:buClr>
              <a:buSzPts val="1600"/>
              <a:buFont typeface="Arial"/>
              <a:buChar char="●"/>
            </a:pPr>
            <a:r>
              <a:rPr lang="en" sz="1600" b="1" i="0" u="none" strike="noStrike" cap="none">
                <a:solidFill>
                  <a:srgbClr val="434343"/>
                </a:solidFill>
                <a:latin typeface="Arial"/>
                <a:ea typeface="Arial"/>
                <a:cs typeface="Arial"/>
                <a:sym typeface="Arial"/>
              </a:rPr>
              <a:t>Compute RMSE </a:t>
            </a:r>
            <a:r>
              <a:rPr lang="en" sz="1600" b="1">
                <a:solidFill>
                  <a:srgbClr val="434343"/>
                </a:solidFill>
                <a:latin typeface="Arial"/>
                <a:ea typeface="Arial"/>
                <a:cs typeface="Arial"/>
                <a:sym typeface="Arial"/>
              </a:rPr>
              <a:t>and </a:t>
            </a:r>
            <a:r>
              <a:rPr lang="en" sz="1600" b="1" i="0" u="none" strike="noStrike" cap="none">
                <a:solidFill>
                  <a:srgbClr val="434343"/>
                </a:solidFill>
                <a:latin typeface="Arial"/>
                <a:ea typeface="Arial"/>
                <a:cs typeface="Arial"/>
                <a:sym typeface="Arial"/>
              </a:rPr>
              <a:t>MSE</a:t>
            </a:r>
            <a:endParaRPr sz="1600" b="1">
              <a:solidFill>
                <a:srgbClr val="434343"/>
              </a:solidFill>
            </a:endParaRPr>
          </a:p>
          <a:p>
            <a:pPr marL="457200" marR="0" lvl="0" indent="-228600" algn="l" rtl="0">
              <a:lnSpc>
                <a:spcPct val="137500"/>
              </a:lnSpc>
              <a:spcBef>
                <a:spcPts val="0"/>
              </a:spcBef>
              <a:spcAft>
                <a:spcPts val="0"/>
              </a:spcAft>
              <a:buClr>
                <a:srgbClr val="47494D"/>
              </a:buClr>
              <a:buSzPts val="1600"/>
              <a:buFont typeface="Arial"/>
              <a:buNone/>
            </a:pPr>
            <a:endParaRPr sz="1400" b="0" i="0" u="none" strike="noStrike" cap="none">
              <a:solidFill>
                <a:srgbClr val="47494D"/>
              </a:solidFill>
              <a:latin typeface="Arial"/>
              <a:ea typeface="Arial"/>
              <a:cs typeface="Arial"/>
              <a:sym typeface="Arial"/>
            </a:endParaRPr>
          </a:p>
          <a:p>
            <a:pPr marL="457200" marR="0" lvl="0" indent="-228600" algn="l" rtl="0">
              <a:lnSpc>
                <a:spcPct val="137500"/>
              </a:lnSpc>
              <a:spcBef>
                <a:spcPts val="0"/>
              </a:spcBef>
              <a:spcAft>
                <a:spcPts val="0"/>
              </a:spcAft>
              <a:buClr>
                <a:srgbClr val="47494D"/>
              </a:buClr>
              <a:buSzPts val="1600"/>
              <a:buFont typeface="Arial"/>
              <a:buNone/>
            </a:pPr>
            <a:endParaRPr sz="1400" b="0" i="0" u="none" strike="noStrike" cap="none">
              <a:solidFill>
                <a:srgbClr val="47494D"/>
              </a:solidFill>
              <a:latin typeface="Arial"/>
              <a:ea typeface="Arial"/>
              <a:cs typeface="Arial"/>
              <a:sym typeface="Arial"/>
            </a:endParaRPr>
          </a:p>
          <a:p>
            <a:pPr marL="457200" marR="0" lvl="0" indent="-228600" algn="l" rtl="0">
              <a:lnSpc>
                <a:spcPct val="137500"/>
              </a:lnSpc>
              <a:spcBef>
                <a:spcPts val="0"/>
              </a:spcBef>
              <a:spcAft>
                <a:spcPts val="0"/>
              </a:spcAft>
              <a:buClr>
                <a:srgbClr val="47494D"/>
              </a:buClr>
              <a:buSzPts val="1600"/>
              <a:buFont typeface="Arial"/>
              <a:buNone/>
            </a:pPr>
            <a:endParaRPr sz="1400" b="0" i="0" u="none" strike="noStrike" cap="none">
              <a:solidFill>
                <a:srgbClr val="47494D"/>
              </a:solidFill>
              <a:latin typeface="Arial"/>
              <a:ea typeface="Arial"/>
              <a:cs typeface="Arial"/>
              <a:sym typeface="Arial"/>
            </a:endParaRPr>
          </a:p>
          <a:p>
            <a:pPr marL="457200" marR="0" lvl="0" indent="-228600" algn="l" rtl="0">
              <a:lnSpc>
                <a:spcPct val="137500"/>
              </a:lnSpc>
              <a:spcBef>
                <a:spcPts val="0"/>
              </a:spcBef>
              <a:spcAft>
                <a:spcPts val="0"/>
              </a:spcAft>
              <a:buClr>
                <a:srgbClr val="47494D"/>
              </a:buClr>
              <a:buSzPts val="1600"/>
              <a:buFont typeface="Arial"/>
              <a:buNone/>
            </a:pPr>
            <a:endParaRPr sz="1400" b="0" i="0" u="none" strike="noStrike" cap="none">
              <a:solidFill>
                <a:srgbClr val="47494D"/>
              </a:solidFill>
              <a:latin typeface="Arial"/>
              <a:ea typeface="Arial"/>
              <a:cs typeface="Arial"/>
              <a:sym typeface="Arial"/>
            </a:endParaRPr>
          </a:p>
          <a:p>
            <a:pPr marL="457200" marR="0" lvl="0" indent="-228600" algn="l" rtl="0">
              <a:lnSpc>
                <a:spcPct val="137500"/>
              </a:lnSpc>
              <a:spcBef>
                <a:spcPts val="0"/>
              </a:spcBef>
              <a:spcAft>
                <a:spcPts val="0"/>
              </a:spcAft>
              <a:buClr>
                <a:srgbClr val="47494D"/>
              </a:buClr>
              <a:buSzPts val="1600"/>
              <a:buFont typeface="Arial"/>
              <a:buNone/>
            </a:pPr>
            <a:endParaRPr sz="1400" b="0" i="0" u="none" strike="noStrike" cap="none">
              <a:solidFill>
                <a:srgbClr val="47494D"/>
              </a:solidFill>
              <a:latin typeface="Arial"/>
              <a:ea typeface="Arial"/>
              <a:cs typeface="Arial"/>
              <a:sym typeface="Arial"/>
            </a:endParaRPr>
          </a:p>
          <a:p>
            <a:pPr marL="457200" marR="0" lvl="0" indent="-330200" algn="l" rtl="0">
              <a:lnSpc>
                <a:spcPct val="137500"/>
              </a:lnSpc>
              <a:spcBef>
                <a:spcPts val="0"/>
              </a:spcBef>
              <a:spcAft>
                <a:spcPts val="0"/>
              </a:spcAft>
              <a:buClr>
                <a:srgbClr val="434343"/>
              </a:buClr>
              <a:buSzPts val="1600"/>
              <a:buFont typeface="Arial"/>
              <a:buChar char="●"/>
            </a:pPr>
            <a:r>
              <a:rPr lang="en" sz="1600" b="1" i="0" u="none" strike="noStrike" cap="none">
                <a:solidFill>
                  <a:srgbClr val="434343"/>
                </a:solidFill>
                <a:latin typeface="Arial"/>
                <a:ea typeface="Arial"/>
                <a:cs typeface="Arial"/>
                <a:sym typeface="Arial"/>
              </a:rPr>
              <a:t>Plot important attributes</a:t>
            </a:r>
            <a:endParaRPr sz="1600" b="1" i="0" u="none" strike="noStrike" cap="none">
              <a:solidFill>
                <a:srgbClr val="434343"/>
              </a:solidFill>
              <a:latin typeface="Arial"/>
              <a:ea typeface="Arial"/>
              <a:cs typeface="Arial"/>
              <a:sym typeface="Arial"/>
            </a:endParaRPr>
          </a:p>
        </p:txBody>
      </p:sp>
      <p:pic>
        <p:nvPicPr>
          <p:cNvPr id="486" name="Google Shape;486;p36"/>
          <p:cNvPicPr preferRelativeResize="0"/>
          <p:nvPr/>
        </p:nvPicPr>
        <p:blipFill rotWithShape="1">
          <a:blip r:embed="rId3">
            <a:alphaModFix/>
          </a:blip>
          <a:srcRect t="14468"/>
          <a:stretch/>
        </p:blipFill>
        <p:spPr>
          <a:xfrm>
            <a:off x="1779524" y="3827381"/>
            <a:ext cx="2755900" cy="271563"/>
          </a:xfrm>
          <a:prstGeom prst="rect">
            <a:avLst/>
          </a:prstGeom>
          <a:noFill/>
          <a:ln>
            <a:noFill/>
          </a:ln>
        </p:spPr>
      </p:pic>
      <p:pic>
        <p:nvPicPr>
          <p:cNvPr id="487" name="Google Shape;487;p36"/>
          <p:cNvPicPr preferRelativeResize="0"/>
          <p:nvPr/>
        </p:nvPicPr>
        <p:blipFill rotWithShape="1">
          <a:blip r:embed="rId4">
            <a:alphaModFix/>
          </a:blip>
          <a:srcRect/>
          <a:stretch/>
        </p:blipFill>
        <p:spPr>
          <a:xfrm>
            <a:off x="1788668" y="4139475"/>
            <a:ext cx="1968500" cy="190500"/>
          </a:xfrm>
          <a:prstGeom prst="rect">
            <a:avLst/>
          </a:prstGeom>
          <a:noFill/>
          <a:ln>
            <a:noFill/>
          </a:ln>
        </p:spPr>
      </p:pic>
      <p:pic>
        <p:nvPicPr>
          <p:cNvPr id="488" name="Google Shape;488;p36"/>
          <p:cNvPicPr preferRelativeResize="0"/>
          <p:nvPr/>
        </p:nvPicPr>
        <p:blipFill rotWithShape="1">
          <a:blip r:embed="rId5">
            <a:alphaModFix/>
          </a:blip>
          <a:srcRect/>
          <a:stretch/>
        </p:blipFill>
        <p:spPr>
          <a:xfrm>
            <a:off x="1779524" y="2032331"/>
            <a:ext cx="4826000" cy="1295400"/>
          </a:xfrm>
          <a:prstGeom prst="rect">
            <a:avLst/>
          </a:prstGeom>
          <a:noFill/>
          <a:ln>
            <a:noFill/>
          </a:ln>
        </p:spPr>
      </p:pic>
      <p:pic>
        <p:nvPicPr>
          <p:cNvPr id="489" name="Google Shape;489;p36"/>
          <p:cNvPicPr preferRelativeResize="0"/>
          <p:nvPr/>
        </p:nvPicPr>
        <p:blipFill rotWithShape="1">
          <a:blip r:embed="rId6">
            <a:alphaModFix/>
          </a:blip>
          <a:srcRect/>
          <a:stretch/>
        </p:blipFill>
        <p:spPr>
          <a:xfrm>
            <a:off x="3608808" y="1343875"/>
            <a:ext cx="4229100" cy="254000"/>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37"/>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a:solidFill>
                  <a:schemeClr val="dk2"/>
                </a:solidFill>
                <a:latin typeface="Maven Pro"/>
                <a:ea typeface="Maven Pro"/>
                <a:cs typeface="Maven Pro"/>
                <a:sym typeface="Maven Pro"/>
              </a:rPr>
              <a:t>Attributes importance</a:t>
            </a:r>
            <a:endParaRPr sz="2800" b="1" i="0" u="none" strike="noStrike" cap="none">
              <a:solidFill>
                <a:schemeClr val="dk2"/>
              </a:solidFill>
              <a:latin typeface="Maven Pro"/>
              <a:ea typeface="Maven Pro"/>
              <a:cs typeface="Maven Pro"/>
              <a:sym typeface="Maven Pro"/>
            </a:endParaRPr>
          </a:p>
        </p:txBody>
      </p:sp>
      <p:pic>
        <p:nvPicPr>
          <p:cNvPr id="495" name="Google Shape;495;p37"/>
          <p:cNvPicPr preferRelativeResize="0"/>
          <p:nvPr/>
        </p:nvPicPr>
        <p:blipFill rotWithShape="1">
          <a:blip r:embed="rId3">
            <a:alphaModFix/>
          </a:blip>
          <a:srcRect t="12230"/>
          <a:stretch/>
        </p:blipFill>
        <p:spPr>
          <a:xfrm>
            <a:off x="1303800" y="1271016"/>
            <a:ext cx="6157704" cy="2999232"/>
          </a:xfrm>
          <a:prstGeom prst="rect">
            <a:avLst/>
          </a:prstGeom>
          <a:noFill/>
          <a:ln>
            <a:noFill/>
          </a:ln>
        </p:spPr>
      </p:pic>
      <p:sp>
        <p:nvSpPr>
          <p:cNvPr id="2" name="文本框 1"/>
          <p:cNvSpPr txBox="1"/>
          <p:nvPr/>
        </p:nvSpPr>
        <p:spPr>
          <a:xfrm>
            <a:off x="676656" y="4270248"/>
            <a:ext cx="7755649" cy="954107"/>
          </a:xfrm>
          <a:prstGeom prst="rect">
            <a:avLst/>
          </a:prstGeom>
          <a:noFill/>
        </p:spPr>
        <p:txBody>
          <a:bodyPr wrap="none" rtlCol="0">
            <a:spAutoFit/>
          </a:bodyPr>
          <a:lstStyle/>
          <a:p>
            <a:r>
              <a:rPr lang="en" altLang="zh-CN" dirty="0"/>
              <a:t>The two metrics are the increase in MSE and increase in node purity by including the </a:t>
            </a:r>
            <a:r>
              <a:rPr lang="en" altLang="zh-CN" dirty="0" smtClean="0"/>
              <a:t>variable</a:t>
            </a:r>
            <a:r>
              <a:rPr lang="en-US" altLang="zh-CN" dirty="0"/>
              <a:t>.</a:t>
            </a:r>
            <a:endParaRPr lang="en-US" altLang="zh-CN" dirty="0" smtClean="0"/>
          </a:p>
          <a:p>
            <a:r>
              <a:rPr lang="en-US" altLang="zh-CN" dirty="0" smtClean="0"/>
              <a:t>Node </a:t>
            </a:r>
            <a:r>
              <a:rPr lang="en-US" altLang="zh-CN" dirty="0"/>
              <a:t>impurity is measured by training RSS for regression </a:t>
            </a:r>
            <a:r>
              <a:rPr lang="en-US" altLang="zh-CN" dirty="0" smtClean="0"/>
              <a:t>trees.</a:t>
            </a:r>
            <a:endParaRPr lang="en-US" altLang="zh-CN" dirty="0"/>
          </a:p>
          <a:p>
            <a:r>
              <a:rPr lang="en-US" altLang="zh-CN" dirty="0"/>
              <a:t/>
            </a:r>
            <a:br>
              <a:rPr lang="en-US" altLang="zh-CN" dirty="0"/>
            </a:br>
            <a:endParaRPr kumimoji="1"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8"/>
          <p:cNvSpPr txBox="1">
            <a:spLocks noGrp="1"/>
          </p:cNvSpPr>
          <p:nvPr>
            <p:ph type="title"/>
          </p:nvPr>
        </p:nvSpPr>
        <p:spPr>
          <a:xfrm>
            <a:off x="824000" y="1613825"/>
            <a:ext cx="5857800" cy="187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600"/>
              <a:buFont typeface="Maven Pro"/>
              <a:buNone/>
            </a:pPr>
            <a:r>
              <a:rPr lang="en" sz="3600" b="1" i="0" u="none" strike="noStrike" cap="none">
                <a:solidFill>
                  <a:schemeClr val="lt1"/>
                </a:solidFill>
                <a:latin typeface="Maven Pro"/>
                <a:ea typeface="Maven Pro"/>
                <a:cs typeface="Maven Pro"/>
                <a:sym typeface="Maven Pro"/>
              </a:rPr>
              <a:t>XGBoost</a:t>
            </a:r>
            <a:endParaRPr sz="3600" b="1" i="0" u="none" strike="noStrike" cap="none">
              <a:solidFill>
                <a:schemeClr val="lt1"/>
              </a:solidFill>
              <a:latin typeface="Maven Pro"/>
              <a:ea typeface="Maven Pro"/>
              <a:cs typeface="Maven Pro"/>
              <a:sym typeface="Maven Pro"/>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39"/>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a:solidFill>
                  <a:schemeClr val="dk2"/>
                </a:solidFill>
                <a:latin typeface="Maven Pro"/>
                <a:ea typeface="Maven Pro"/>
                <a:cs typeface="Maven Pro"/>
                <a:sym typeface="Maven Pro"/>
              </a:rPr>
              <a:t>XGBoost</a:t>
            </a:r>
            <a:endParaRPr sz="2800" b="1" i="0" u="none" strike="noStrike" cap="none">
              <a:solidFill>
                <a:schemeClr val="dk2"/>
              </a:solidFill>
              <a:latin typeface="Maven Pro"/>
              <a:ea typeface="Maven Pro"/>
              <a:cs typeface="Maven Pro"/>
              <a:sym typeface="Maven Pro"/>
            </a:endParaRPr>
          </a:p>
        </p:txBody>
      </p:sp>
      <p:sp>
        <p:nvSpPr>
          <p:cNvPr id="506" name="Google Shape;506;p39"/>
          <p:cNvSpPr txBox="1">
            <a:spLocks noGrp="1"/>
          </p:cNvSpPr>
          <p:nvPr>
            <p:ph type="subTitle" idx="4294967295"/>
          </p:nvPr>
        </p:nvSpPr>
        <p:spPr>
          <a:xfrm>
            <a:off x="1261650" y="1285050"/>
            <a:ext cx="7114800" cy="31401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37500"/>
              </a:lnSpc>
              <a:spcBef>
                <a:spcPts val="0"/>
              </a:spcBef>
              <a:spcAft>
                <a:spcPts val="0"/>
              </a:spcAft>
              <a:buClr>
                <a:srgbClr val="000000"/>
              </a:buClr>
              <a:buSzPts val="1600"/>
              <a:buFont typeface="Arial"/>
              <a:buChar char="●"/>
            </a:pPr>
            <a:r>
              <a:rPr lang="en" sz="1600" b="0" i="0" u="none" strike="noStrike" cap="none">
                <a:solidFill>
                  <a:srgbClr val="000000"/>
                </a:solidFill>
                <a:highlight>
                  <a:srgbClr val="FFFFFF"/>
                </a:highlight>
                <a:latin typeface="Arial"/>
                <a:ea typeface="Arial"/>
                <a:cs typeface="Arial"/>
                <a:sym typeface="Arial"/>
              </a:rPr>
              <a:t>Build the model</a:t>
            </a:r>
            <a:endParaRPr/>
          </a:p>
          <a:p>
            <a:pPr marL="457200" marR="0" lvl="0" indent="-228600" algn="l" rtl="0">
              <a:lnSpc>
                <a:spcPct val="137500"/>
              </a:lnSpc>
              <a:spcBef>
                <a:spcPts val="0"/>
              </a:spcBef>
              <a:spcAft>
                <a:spcPts val="0"/>
              </a:spcAft>
              <a:buClr>
                <a:srgbClr val="000000"/>
              </a:buClr>
              <a:buSzPts val="1600"/>
              <a:buFont typeface="Arial"/>
              <a:buNone/>
            </a:pPr>
            <a:endParaRPr sz="1600" b="0" i="0" u="none" strike="noStrike" cap="none">
              <a:solidFill>
                <a:srgbClr val="000000"/>
              </a:solidFill>
              <a:highlight>
                <a:srgbClr val="FFFFFF"/>
              </a:highlight>
              <a:latin typeface="Arial"/>
              <a:ea typeface="Arial"/>
              <a:cs typeface="Arial"/>
              <a:sym typeface="Arial"/>
            </a:endParaRPr>
          </a:p>
          <a:p>
            <a:pPr marL="457200" marR="0" lvl="0" indent="-228600" algn="l" rtl="0">
              <a:lnSpc>
                <a:spcPct val="137500"/>
              </a:lnSpc>
              <a:spcBef>
                <a:spcPts val="0"/>
              </a:spcBef>
              <a:spcAft>
                <a:spcPts val="0"/>
              </a:spcAft>
              <a:buClr>
                <a:srgbClr val="000000"/>
              </a:buClr>
              <a:buSzPts val="1600"/>
              <a:buFont typeface="Arial"/>
              <a:buNone/>
            </a:pPr>
            <a:endParaRPr sz="1600" b="0" i="0" u="none" strike="noStrike" cap="none">
              <a:solidFill>
                <a:srgbClr val="000000"/>
              </a:solidFill>
              <a:highlight>
                <a:srgbClr val="FFFFFF"/>
              </a:highlight>
              <a:latin typeface="Arial"/>
              <a:ea typeface="Arial"/>
              <a:cs typeface="Arial"/>
              <a:sym typeface="Arial"/>
            </a:endParaRPr>
          </a:p>
          <a:p>
            <a:pPr marL="457200" marR="0" lvl="0" indent="-228600" algn="l" rtl="0">
              <a:lnSpc>
                <a:spcPct val="137500"/>
              </a:lnSpc>
              <a:spcBef>
                <a:spcPts val="0"/>
              </a:spcBef>
              <a:spcAft>
                <a:spcPts val="0"/>
              </a:spcAft>
              <a:buClr>
                <a:srgbClr val="000000"/>
              </a:buClr>
              <a:buSzPts val="1600"/>
              <a:buFont typeface="Arial"/>
              <a:buNone/>
            </a:pPr>
            <a:endParaRPr sz="1600" b="0" i="0" u="none" strike="noStrike" cap="none">
              <a:solidFill>
                <a:srgbClr val="000000"/>
              </a:solidFill>
              <a:highlight>
                <a:srgbClr val="FFFFFF"/>
              </a:highlight>
              <a:latin typeface="Arial"/>
              <a:ea typeface="Arial"/>
              <a:cs typeface="Arial"/>
              <a:sym typeface="Arial"/>
            </a:endParaRPr>
          </a:p>
          <a:p>
            <a:pPr marL="457200" marR="0" lvl="0" indent="-228600" algn="l" rtl="0">
              <a:lnSpc>
                <a:spcPct val="137500"/>
              </a:lnSpc>
              <a:spcBef>
                <a:spcPts val="0"/>
              </a:spcBef>
              <a:spcAft>
                <a:spcPts val="0"/>
              </a:spcAft>
              <a:buClr>
                <a:srgbClr val="47494D"/>
              </a:buClr>
              <a:buSzPts val="1600"/>
              <a:buFont typeface="Arial"/>
              <a:buNone/>
            </a:pPr>
            <a:endParaRPr sz="1600" b="0" i="0" u="none" strike="noStrike" cap="none">
              <a:solidFill>
                <a:srgbClr val="47494D"/>
              </a:solidFill>
              <a:latin typeface="Arial"/>
              <a:ea typeface="Arial"/>
              <a:cs typeface="Arial"/>
              <a:sym typeface="Arial"/>
            </a:endParaRPr>
          </a:p>
          <a:p>
            <a:pPr marL="0" marR="0" lvl="0" indent="0" algn="l" rtl="0">
              <a:lnSpc>
                <a:spcPct val="137500"/>
              </a:lnSpc>
              <a:spcBef>
                <a:spcPts val="0"/>
              </a:spcBef>
              <a:spcAft>
                <a:spcPts val="0"/>
              </a:spcAft>
              <a:buNone/>
            </a:pPr>
            <a:endParaRPr sz="1600">
              <a:solidFill>
                <a:srgbClr val="47494D"/>
              </a:solidFill>
              <a:latin typeface="Arial"/>
              <a:ea typeface="Arial"/>
              <a:cs typeface="Arial"/>
              <a:sym typeface="Arial"/>
            </a:endParaRPr>
          </a:p>
          <a:p>
            <a:pPr marL="457200" marR="0" lvl="0" indent="-330200" algn="l" rtl="0">
              <a:lnSpc>
                <a:spcPct val="137500"/>
              </a:lnSpc>
              <a:spcBef>
                <a:spcPts val="0"/>
              </a:spcBef>
              <a:spcAft>
                <a:spcPts val="0"/>
              </a:spcAft>
              <a:buClr>
                <a:srgbClr val="47494D"/>
              </a:buClr>
              <a:buSzPts val="1600"/>
              <a:buFont typeface="Arial"/>
              <a:buChar char="●"/>
            </a:pPr>
            <a:r>
              <a:rPr lang="en" sz="1600" b="0" i="0" u="none" strike="noStrike" cap="none">
                <a:solidFill>
                  <a:srgbClr val="47494D"/>
                </a:solidFill>
                <a:latin typeface="Arial"/>
                <a:ea typeface="Arial"/>
                <a:cs typeface="Arial"/>
                <a:sym typeface="Arial"/>
              </a:rPr>
              <a:t>Make prediction</a:t>
            </a:r>
            <a:endParaRPr sz="1600" b="0" i="0" u="none" strike="noStrike" cap="none">
              <a:solidFill>
                <a:srgbClr val="47494D"/>
              </a:solidFill>
              <a:latin typeface="Arial"/>
              <a:ea typeface="Arial"/>
              <a:cs typeface="Arial"/>
              <a:sym typeface="Arial"/>
            </a:endParaRPr>
          </a:p>
        </p:txBody>
      </p:sp>
      <p:pic>
        <p:nvPicPr>
          <p:cNvPr id="507" name="Google Shape;507;p39"/>
          <p:cNvPicPr preferRelativeResize="0"/>
          <p:nvPr/>
        </p:nvPicPr>
        <p:blipFill rotWithShape="1">
          <a:blip r:embed="rId3">
            <a:alphaModFix/>
          </a:blip>
          <a:srcRect/>
          <a:stretch/>
        </p:blipFill>
        <p:spPr>
          <a:xfrm>
            <a:off x="1794243" y="3716460"/>
            <a:ext cx="4914900" cy="266700"/>
          </a:xfrm>
          <a:prstGeom prst="rect">
            <a:avLst/>
          </a:prstGeom>
          <a:noFill/>
          <a:ln>
            <a:noFill/>
          </a:ln>
        </p:spPr>
      </p:pic>
      <p:pic>
        <p:nvPicPr>
          <p:cNvPr id="508" name="Google Shape;508;p39"/>
          <p:cNvPicPr preferRelativeResize="0"/>
          <p:nvPr/>
        </p:nvPicPr>
        <p:blipFill rotWithShape="1">
          <a:blip r:embed="rId4">
            <a:alphaModFix/>
          </a:blip>
          <a:srcRect/>
          <a:stretch/>
        </p:blipFill>
        <p:spPr>
          <a:xfrm>
            <a:off x="1794243" y="1718567"/>
            <a:ext cx="4457060" cy="1646426"/>
          </a:xfrm>
          <a:prstGeom prst="rect">
            <a:avLst/>
          </a:prstGeom>
          <a:noFill/>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40"/>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a:solidFill>
                  <a:schemeClr val="dk2"/>
                </a:solidFill>
                <a:latin typeface="Maven Pro"/>
                <a:ea typeface="Maven Pro"/>
                <a:cs typeface="Maven Pro"/>
                <a:sym typeface="Maven Pro"/>
              </a:rPr>
              <a:t>XGBoost</a:t>
            </a:r>
            <a:endParaRPr sz="2800" b="1" i="0" u="none" strike="noStrike" cap="none">
              <a:solidFill>
                <a:schemeClr val="dk2"/>
              </a:solidFill>
              <a:latin typeface="Maven Pro"/>
              <a:ea typeface="Maven Pro"/>
              <a:cs typeface="Maven Pro"/>
              <a:sym typeface="Maven Pro"/>
            </a:endParaRPr>
          </a:p>
        </p:txBody>
      </p:sp>
      <p:sp>
        <p:nvSpPr>
          <p:cNvPr id="514" name="Google Shape;514;p40"/>
          <p:cNvSpPr txBox="1"/>
          <p:nvPr/>
        </p:nvSpPr>
        <p:spPr>
          <a:xfrm>
            <a:off x="1337007" y="1597874"/>
            <a:ext cx="5138221" cy="2686376"/>
          </a:xfrm>
          <a:prstGeom prst="rect">
            <a:avLst/>
          </a:prstGeom>
          <a:noFill/>
          <a:ln>
            <a:noFill/>
          </a:ln>
        </p:spPr>
        <p:txBody>
          <a:bodyPr spcFirstLastPara="1" wrap="square" lIns="91425" tIns="45700" rIns="91425" bIns="45700" anchor="t" anchorCtr="0">
            <a:noAutofit/>
          </a:bodyPr>
          <a:lstStyle/>
          <a:p>
            <a:pPr marL="0" marR="0" lvl="0" indent="0" algn="l" rtl="0">
              <a:lnSpc>
                <a:spcPct val="137500"/>
              </a:lnSpc>
              <a:spcBef>
                <a:spcPts val="0"/>
              </a:spcBef>
              <a:spcAft>
                <a:spcPts val="0"/>
              </a:spcAft>
              <a:buClr>
                <a:srgbClr val="47494D"/>
              </a:buClr>
              <a:buSzPts val="1600"/>
              <a:buFont typeface="Arial"/>
              <a:buNone/>
            </a:pPr>
            <a:endParaRPr sz="1400" b="0" i="0" u="none" strike="noStrike" cap="none">
              <a:solidFill>
                <a:srgbClr val="47494D"/>
              </a:solidFill>
              <a:latin typeface="Arial"/>
              <a:ea typeface="Arial"/>
              <a:cs typeface="Arial"/>
              <a:sym typeface="Arial"/>
            </a:endParaRPr>
          </a:p>
          <a:p>
            <a:pPr marL="0" marR="0" lvl="0" indent="0" algn="l" rtl="0">
              <a:lnSpc>
                <a:spcPct val="137500"/>
              </a:lnSpc>
              <a:spcBef>
                <a:spcPts val="0"/>
              </a:spcBef>
              <a:spcAft>
                <a:spcPts val="0"/>
              </a:spcAft>
              <a:buClr>
                <a:srgbClr val="47494D"/>
              </a:buClr>
              <a:buSzPts val="1600"/>
              <a:buFont typeface="Arial"/>
              <a:buChar char="●"/>
            </a:pPr>
            <a:r>
              <a:rPr lang="en" sz="1400" b="0" i="0" u="none" strike="noStrike" cap="none">
                <a:solidFill>
                  <a:srgbClr val="47494D"/>
                </a:solidFill>
                <a:latin typeface="Arial"/>
                <a:ea typeface="Arial"/>
                <a:cs typeface="Arial"/>
                <a:sym typeface="Arial"/>
              </a:rPr>
              <a:t>Compute MSE</a:t>
            </a:r>
            <a:endParaRPr/>
          </a:p>
          <a:p>
            <a:pPr marL="0" marR="0" lvl="0" indent="101600" algn="l" rtl="0">
              <a:lnSpc>
                <a:spcPct val="137500"/>
              </a:lnSpc>
              <a:spcBef>
                <a:spcPts val="0"/>
              </a:spcBef>
              <a:spcAft>
                <a:spcPts val="0"/>
              </a:spcAft>
              <a:buClr>
                <a:srgbClr val="47494D"/>
              </a:buClr>
              <a:buSzPts val="1600"/>
              <a:buFont typeface="Arial"/>
              <a:buNone/>
            </a:pPr>
            <a:endParaRPr sz="1400" b="0" i="0" u="none" strike="noStrike" cap="none">
              <a:solidFill>
                <a:srgbClr val="47494D"/>
              </a:solidFill>
              <a:latin typeface="Arial"/>
              <a:ea typeface="Arial"/>
              <a:cs typeface="Arial"/>
              <a:sym typeface="Arial"/>
            </a:endParaRPr>
          </a:p>
          <a:p>
            <a:pPr marL="0" marR="0" lvl="0" indent="101600" algn="l" rtl="0">
              <a:lnSpc>
                <a:spcPct val="137500"/>
              </a:lnSpc>
              <a:spcBef>
                <a:spcPts val="0"/>
              </a:spcBef>
              <a:spcAft>
                <a:spcPts val="0"/>
              </a:spcAft>
              <a:buClr>
                <a:srgbClr val="47494D"/>
              </a:buClr>
              <a:buSzPts val="1600"/>
              <a:buFont typeface="Arial"/>
              <a:buNone/>
            </a:pPr>
            <a:endParaRPr sz="1400" b="0" i="0" u="none" strike="noStrike" cap="none">
              <a:solidFill>
                <a:srgbClr val="47494D"/>
              </a:solidFill>
              <a:latin typeface="Arial"/>
              <a:ea typeface="Arial"/>
              <a:cs typeface="Arial"/>
              <a:sym typeface="Arial"/>
            </a:endParaRPr>
          </a:p>
          <a:p>
            <a:pPr marL="0" marR="0" lvl="0" indent="101600" algn="l" rtl="0">
              <a:lnSpc>
                <a:spcPct val="137500"/>
              </a:lnSpc>
              <a:spcBef>
                <a:spcPts val="0"/>
              </a:spcBef>
              <a:spcAft>
                <a:spcPts val="0"/>
              </a:spcAft>
              <a:buClr>
                <a:srgbClr val="47494D"/>
              </a:buClr>
              <a:buSzPts val="1600"/>
              <a:buFont typeface="Arial"/>
              <a:buNone/>
            </a:pPr>
            <a:endParaRPr sz="1400" b="0" i="0" u="none" strike="noStrike" cap="none">
              <a:solidFill>
                <a:srgbClr val="47494D"/>
              </a:solidFill>
              <a:latin typeface="Arial"/>
              <a:ea typeface="Arial"/>
              <a:cs typeface="Arial"/>
              <a:sym typeface="Arial"/>
            </a:endParaRPr>
          </a:p>
          <a:p>
            <a:pPr marL="0" marR="0" lvl="0" indent="0" algn="l" rtl="0">
              <a:lnSpc>
                <a:spcPct val="137500"/>
              </a:lnSpc>
              <a:spcBef>
                <a:spcPts val="0"/>
              </a:spcBef>
              <a:spcAft>
                <a:spcPts val="0"/>
              </a:spcAft>
              <a:buClr>
                <a:srgbClr val="47494D"/>
              </a:buClr>
              <a:buSzPts val="1600"/>
              <a:buFont typeface="Arial"/>
              <a:buChar char="●"/>
            </a:pPr>
            <a:r>
              <a:rPr lang="en" sz="1400" b="0" i="0" u="none" strike="noStrike" cap="none">
                <a:solidFill>
                  <a:srgbClr val="47494D"/>
                </a:solidFill>
                <a:latin typeface="Arial"/>
                <a:ea typeface="Arial"/>
                <a:cs typeface="Arial"/>
                <a:sym typeface="Arial"/>
              </a:rPr>
              <a:t>Plot important attributes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515" name="Google Shape;515;p40"/>
          <p:cNvPicPr preferRelativeResize="0"/>
          <p:nvPr/>
        </p:nvPicPr>
        <p:blipFill rotWithShape="1">
          <a:blip r:embed="rId3">
            <a:alphaModFix/>
          </a:blip>
          <a:srcRect r="7829" b="35638"/>
          <a:stretch/>
        </p:blipFill>
        <p:spPr>
          <a:xfrm>
            <a:off x="1867275" y="3660868"/>
            <a:ext cx="5285562" cy="127840"/>
          </a:xfrm>
          <a:prstGeom prst="rect">
            <a:avLst/>
          </a:prstGeom>
          <a:noFill/>
          <a:ln>
            <a:noFill/>
          </a:ln>
        </p:spPr>
      </p:pic>
      <p:pic>
        <p:nvPicPr>
          <p:cNvPr id="516" name="Google Shape;516;p40"/>
          <p:cNvPicPr preferRelativeResize="0"/>
          <p:nvPr/>
        </p:nvPicPr>
        <p:blipFill rotWithShape="1">
          <a:blip r:embed="rId4">
            <a:alphaModFix/>
          </a:blip>
          <a:srcRect r="2789" b="14374"/>
          <a:stretch/>
        </p:blipFill>
        <p:spPr>
          <a:xfrm>
            <a:off x="1867268" y="3463216"/>
            <a:ext cx="6988288" cy="133655"/>
          </a:xfrm>
          <a:prstGeom prst="rect">
            <a:avLst/>
          </a:prstGeom>
          <a:noFill/>
          <a:ln>
            <a:noFill/>
          </a:ln>
        </p:spPr>
      </p:pic>
      <p:pic>
        <p:nvPicPr>
          <p:cNvPr id="517" name="Google Shape;517;p40"/>
          <p:cNvPicPr preferRelativeResize="0"/>
          <p:nvPr/>
        </p:nvPicPr>
        <p:blipFill rotWithShape="1">
          <a:blip r:embed="rId5">
            <a:alphaModFix/>
          </a:blip>
          <a:srcRect/>
          <a:stretch/>
        </p:blipFill>
        <p:spPr>
          <a:xfrm>
            <a:off x="1867275" y="2203470"/>
            <a:ext cx="3704893" cy="851794"/>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a:solidFill>
                  <a:schemeClr val="dk2"/>
                </a:solidFill>
                <a:latin typeface="Maven Pro"/>
                <a:ea typeface="Maven Pro"/>
                <a:cs typeface="Maven Pro"/>
                <a:sym typeface="Maven Pro"/>
              </a:rPr>
              <a:t>Project Statement in Details </a:t>
            </a:r>
            <a:endParaRPr sz="2800" b="1" i="0" u="none" strike="noStrike" cap="none">
              <a:solidFill>
                <a:schemeClr val="dk2"/>
              </a:solidFill>
              <a:latin typeface="Maven Pro"/>
              <a:ea typeface="Maven Pro"/>
              <a:cs typeface="Maven Pro"/>
              <a:sym typeface="Maven Pro"/>
            </a:endParaRPr>
          </a:p>
        </p:txBody>
      </p:sp>
      <p:sp>
        <p:nvSpPr>
          <p:cNvPr id="290" name="Google Shape;290;p15"/>
          <p:cNvSpPr txBox="1">
            <a:spLocks noGrp="1"/>
          </p:cNvSpPr>
          <p:nvPr>
            <p:ph type="body" idx="1"/>
          </p:nvPr>
        </p:nvSpPr>
        <p:spPr>
          <a:xfrm>
            <a:off x="1303800" y="1342800"/>
            <a:ext cx="7030500" cy="10995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Clr>
                <a:srgbClr val="434343"/>
              </a:buClr>
              <a:buSzPts val="1600"/>
              <a:buFont typeface="Arial"/>
              <a:buChar char="➢"/>
            </a:pPr>
            <a:r>
              <a:rPr lang="en" sz="1600" b="0" i="0" u="none" strike="noStrike" cap="none">
                <a:solidFill>
                  <a:srgbClr val="434343"/>
                </a:solidFill>
                <a:latin typeface="Arial"/>
                <a:ea typeface="Arial"/>
                <a:cs typeface="Arial"/>
                <a:sym typeface="Arial"/>
              </a:rPr>
              <a:t>Our task is to predict the "TARGET" variable for each id in the test set. We will measure the “TARGET” which shows whether clients with payment difficulties  or not.</a:t>
            </a:r>
            <a:endParaRPr sz="1600" b="0" i="0" u="none" strike="noStrike" cap="none">
              <a:solidFill>
                <a:srgbClr val="434343"/>
              </a:solidFill>
              <a:latin typeface="Arial"/>
              <a:ea typeface="Arial"/>
              <a:cs typeface="Arial"/>
              <a:sym typeface="Arial"/>
            </a:endParaRPr>
          </a:p>
          <a:p>
            <a:pPr marL="0" marR="0" lvl="0" indent="0" algn="l" rtl="0">
              <a:lnSpc>
                <a:spcPct val="115000"/>
              </a:lnSpc>
              <a:spcBef>
                <a:spcPts val="0"/>
              </a:spcBef>
              <a:spcAft>
                <a:spcPts val="1600"/>
              </a:spcAft>
              <a:buClr>
                <a:schemeClr val="dk2"/>
              </a:buClr>
              <a:buSzPts val="1300"/>
              <a:buFont typeface="Nunito"/>
              <a:buNone/>
            </a:pPr>
            <a:endParaRPr sz="1300" b="0" i="0" u="none" strike="noStrike" cap="none">
              <a:solidFill>
                <a:schemeClr val="dk2"/>
              </a:solidFill>
              <a:latin typeface="Nunito"/>
              <a:ea typeface="Nunito"/>
              <a:cs typeface="Nunito"/>
              <a:sym typeface="Nunito"/>
            </a:endParaRPr>
          </a:p>
        </p:txBody>
      </p:sp>
      <p:sp>
        <p:nvSpPr>
          <p:cNvPr id="291" name="Google Shape;291;p15"/>
          <p:cNvSpPr txBox="1"/>
          <p:nvPr/>
        </p:nvSpPr>
        <p:spPr>
          <a:xfrm>
            <a:off x="1303800" y="2649425"/>
            <a:ext cx="6809100" cy="14241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00000"/>
              </a:lnSpc>
              <a:spcBef>
                <a:spcPts val="0"/>
              </a:spcBef>
              <a:spcAft>
                <a:spcPts val="0"/>
              </a:spcAft>
              <a:buClr>
                <a:srgbClr val="434343"/>
              </a:buClr>
              <a:buSzPts val="1600"/>
              <a:buFont typeface="Arial"/>
              <a:buChar char="➢"/>
            </a:pPr>
            <a:r>
              <a:rPr lang="en" sz="1600" b="0" i="0" u="none" strike="noStrike" cap="none">
                <a:solidFill>
                  <a:srgbClr val="434343"/>
                </a:solidFill>
                <a:latin typeface="Arial"/>
                <a:ea typeface="Arial"/>
                <a:cs typeface="Arial"/>
                <a:sym typeface="Arial"/>
              </a:rPr>
              <a:t>We will then conduct Linear Regression, Decision Tree Regression, Random Forest, and XGBoost on the training data to draw meaningful insights from the data through prediction and by calculating the MSE</a:t>
            </a:r>
            <a:r>
              <a:rPr lang="en" sz="1600" b="1" i="0" u="none" strike="noStrike" cap="none">
                <a:solidFill>
                  <a:srgbClr val="222222"/>
                </a:solidFill>
                <a:highlight>
                  <a:srgbClr val="FFFFFF"/>
                </a:highlight>
                <a:latin typeface="Arial"/>
                <a:ea typeface="Arial"/>
                <a:cs typeface="Arial"/>
                <a:sym typeface="Arial"/>
              </a:rPr>
              <a:t>(Mean-Square Error), </a:t>
            </a:r>
            <a:r>
              <a:rPr lang="en" sz="1600" b="0" i="0" u="none" strike="noStrike" cap="none">
                <a:solidFill>
                  <a:srgbClr val="434343"/>
                </a:solidFill>
                <a:highlight>
                  <a:srgbClr val="FFFFFF"/>
                </a:highlight>
                <a:latin typeface="Arial"/>
                <a:ea typeface="Arial"/>
                <a:cs typeface="Arial"/>
                <a:sym typeface="Arial"/>
              </a:rPr>
              <a:t>to evaluate the accuracy of the models.</a:t>
            </a:r>
            <a:endParaRPr sz="1600" b="0" i="0" u="none" strike="noStrike" cap="none">
              <a:solidFill>
                <a:srgbClr val="434343"/>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41"/>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a:solidFill>
                  <a:schemeClr val="dk2"/>
                </a:solidFill>
                <a:latin typeface="Maven Pro"/>
                <a:ea typeface="Maven Pro"/>
                <a:cs typeface="Maven Pro"/>
                <a:sym typeface="Maven Pro"/>
              </a:rPr>
              <a:t>The top 10 important attributes </a:t>
            </a:r>
            <a:endParaRPr sz="2800" b="1" i="0" u="none" strike="noStrike" cap="none">
              <a:solidFill>
                <a:schemeClr val="dk2"/>
              </a:solidFill>
              <a:latin typeface="Maven Pro"/>
              <a:ea typeface="Maven Pro"/>
              <a:cs typeface="Maven Pro"/>
              <a:sym typeface="Maven Pro"/>
            </a:endParaRPr>
          </a:p>
        </p:txBody>
      </p:sp>
      <p:pic>
        <p:nvPicPr>
          <p:cNvPr id="523" name="Google Shape;523;p41"/>
          <p:cNvPicPr preferRelativeResize="0"/>
          <p:nvPr/>
        </p:nvPicPr>
        <p:blipFill rotWithShape="1">
          <a:blip r:embed="rId3">
            <a:alphaModFix/>
          </a:blip>
          <a:srcRect/>
          <a:stretch/>
        </p:blipFill>
        <p:spPr>
          <a:xfrm>
            <a:off x="1303800" y="1260224"/>
            <a:ext cx="6748272" cy="3614182"/>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pic>
        <p:nvPicPr>
          <p:cNvPr id="528" name="Google Shape;528;p42" descr="Looking through a cardboard paper-towel roll towards light at the end of it"/>
          <p:cNvPicPr preferRelativeResize="0"/>
          <p:nvPr/>
        </p:nvPicPr>
        <p:blipFill rotWithShape="1">
          <a:blip r:embed="rId3">
            <a:alphaModFix/>
          </a:blip>
          <a:srcRect l="22872" t="1578" r="19354" b="983"/>
          <a:stretch/>
        </p:blipFill>
        <p:spPr>
          <a:xfrm>
            <a:off x="0" y="0"/>
            <a:ext cx="4576348" cy="5143501"/>
          </a:xfrm>
          <a:prstGeom prst="rect">
            <a:avLst/>
          </a:prstGeom>
          <a:noFill/>
          <a:ln>
            <a:noFill/>
          </a:ln>
        </p:spPr>
      </p:pic>
      <p:pic>
        <p:nvPicPr>
          <p:cNvPr id="529" name="Google Shape;529;p42" descr="Overhead shot of various masculine accessories including large headphones, a bow-tie, and a wrist watch"/>
          <p:cNvPicPr preferRelativeResize="0"/>
          <p:nvPr/>
        </p:nvPicPr>
        <p:blipFill rotWithShape="1">
          <a:blip r:embed="rId4">
            <a:alphaModFix/>
          </a:blip>
          <a:srcRect l="37422" t="840" r="8653" b="6840"/>
          <a:stretch/>
        </p:blipFill>
        <p:spPr>
          <a:xfrm>
            <a:off x="4576350" y="0"/>
            <a:ext cx="4567649" cy="5143200"/>
          </a:xfrm>
          <a:prstGeom prst="rect">
            <a:avLst/>
          </a:prstGeom>
          <a:noFill/>
          <a:ln>
            <a:noFill/>
          </a:ln>
        </p:spPr>
      </p:pic>
      <p:graphicFrame>
        <p:nvGraphicFramePr>
          <p:cNvPr id="530" name="Google Shape;530;p42"/>
          <p:cNvGraphicFramePr/>
          <p:nvPr/>
        </p:nvGraphicFramePr>
        <p:xfrm>
          <a:off x="814100" y="1503925"/>
          <a:ext cx="7239000" cy="1981050"/>
        </p:xfrm>
        <a:graphic>
          <a:graphicData uri="http://schemas.openxmlformats.org/drawingml/2006/table">
            <a:tbl>
              <a:tblPr>
                <a:noFill/>
                <a:tableStyleId>{75763E07-44CB-4DBC-9788-5149378BB6F9}</a:tableStyleId>
              </a:tblPr>
              <a:tblGrid>
                <a:gridCol w="3619500"/>
                <a:gridCol w="3619500"/>
              </a:tblGrid>
              <a:tr h="381000">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Model</a:t>
                      </a:r>
                      <a:endParaRPr sz="1400" u="none" strike="noStrike" cap="none"/>
                    </a:p>
                  </a:txBody>
                  <a:tcPr marL="91425" marR="91425" marT="91425" marB="91425">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RMSE</a:t>
                      </a:r>
                      <a:endParaRPr sz="14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Linear Regression</a:t>
                      </a:r>
                      <a:endParaRPr sz="14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0.06797</a:t>
                      </a:r>
                      <a:endParaRPr sz="14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Decision Tree</a:t>
                      </a:r>
                      <a:endParaRPr sz="14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0.066</a:t>
                      </a:r>
                      <a:endParaRPr sz="14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Random Forest</a:t>
                      </a:r>
                      <a:endParaRPr sz="14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 0.07313069</a:t>
                      </a:r>
                      <a:endParaRPr sz="14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XGBoost</a:t>
                      </a:r>
                      <a:endParaRPr sz="14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 0.06953182</a:t>
                      </a:r>
                      <a:endParaRPr sz="14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43"/>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a:solidFill>
                  <a:schemeClr val="dk2"/>
                </a:solidFill>
                <a:latin typeface="Maven Pro"/>
                <a:ea typeface="Maven Pro"/>
                <a:cs typeface="Maven Pro"/>
                <a:sym typeface="Maven Pro"/>
              </a:rPr>
              <a:t>Conclusion &amp; future direction</a:t>
            </a:r>
            <a:endParaRPr sz="2800" b="1" i="0" u="none" strike="noStrike" cap="none">
              <a:solidFill>
                <a:schemeClr val="dk2"/>
              </a:solidFill>
              <a:latin typeface="Maven Pro"/>
              <a:ea typeface="Maven Pro"/>
              <a:cs typeface="Maven Pro"/>
              <a:sym typeface="Maven Pro"/>
            </a:endParaRPr>
          </a:p>
        </p:txBody>
      </p:sp>
      <p:sp>
        <p:nvSpPr>
          <p:cNvPr id="536" name="Google Shape;536;p43"/>
          <p:cNvSpPr txBox="1">
            <a:spLocks noGrp="1"/>
          </p:cNvSpPr>
          <p:nvPr>
            <p:ph type="body" idx="1"/>
          </p:nvPr>
        </p:nvSpPr>
        <p:spPr>
          <a:xfrm>
            <a:off x="1303800" y="1990050"/>
            <a:ext cx="7030500" cy="2541600"/>
          </a:xfrm>
          <a:prstGeom prst="rect">
            <a:avLst/>
          </a:prstGeom>
          <a:noFill/>
          <a:ln>
            <a:noFill/>
          </a:ln>
        </p:spPr>
        <p:txBody>
          <a:bodyPr spcFirstLastPara="1" wrap="square" lIns="91425" tIns="91425" rIns="91425" bIns="91425" anchor="t" anchorCtr="0">
            <a:noAutofit/>
          </a:bodyPr>
          <a:lstStyle/>
          <a:p>
            <a:pPr marL="457200" lvl="0" indent="-330200" algn="l" rtl="0">
              <a:lnSpc>
                <a:spcPct val="125454"/>
              </a:lnSpc>
              <a:spcBef>
                <a:spcPts val="0"/>
              </a:spcBef>
              <a:spcAft>
                <a:spcPts val="0"/>
              </a:spcAft>
              <a:buSzPts val="1600"/>
              <a:buFont typeface="Arial"/>
              <a:buChar char="●"/>
            </a:pPr>
            <a:r>
              <a:rPr lang="en" sz="1600" b="1">
                <a:latin typeface="Arial"/>
                <a:ea typeface="Arial"/>
                <a:cs typeface="Arial"/>
                <a:sym typeface="Arial"/>
              </a:rPr>
              <a:t>According the comparison of different model, EXT_SOURCE_2,  EXT_SOURCE_3, DAYS_EMPLOYED, ATM_CREDIT,  ATM_ANNUITY are important features</a:t>
            </a:r>
            <a:endParaRPr sz="1600" b="1">
              <a:latin typeface="Arial"/>
              <a:ea typeface="Arial"/>
              <a:cs typeface="Arial"/>
              <a:sym typeface="Arial"/>
            </a:endParaRPr>
          </a:p>
          <a:p>
            <a:pPr marL="457200" lvl="0" indent="-330200" algn="l" rtl="0">
              <a:lnSpc>
                <a:spcPct val="125454"/>
              </a:lnSpc>
              <a:spcBef>
                <a:spcPts val="0"/>
              </a:spcBef>
              <a:spcAft>
                <a:spcPts val="0"/>
              </a:spcAft>
              <a:buSzPts val="1600"/>
              <a:buFont typeface="Arial"/>
              <a:buChar char="●"/>
            </a:pPr>
            <a:r>
              <a:rPr lang="en" sz="1600" b="1">
                <a:latin typeface="Arial"/>
                <a:ea typeface="Arial"/>
                <a:cs typeface="Arial"/>
                <a:sym typeface="Arial"/>
              </a:rPr>
              <a:t>XGBoostis a better model with less MSE and faster performance</a:t>
            </a:r>
            <a:endParaRPr sz="1600" b="1">
              <a:latin typeface="Arial"/>
              <a:ea typeface="Arial"/>
              <a:cs typeface="Arial"/>
              <a:sym typeface="Arial"/>
            </a:endParaRPr>
          </a:p>
          <a:p>
            <a:pPr marL="457200" lvl="0" indent="-330200" algn="l" rtl="0">
              <a:lnSpc>
                <a:spcPct val="125454"/>
              </a:lnSpc>
              <a:spcBef>
                <a:spcPts val="0"/>
              </a:spcBef>
              <a:spcAft>
                <a:spcPts val="0"/>
              </a:spcAft>
              <a:buSzPts val="1600"/>
              <a:buFont typeface="Arial"/>
              <a:buChar char="●"/>
            </a:pPr>
            <a:r>
              <a:rPr lang="en" sz="1600" b="1">
                <a:latin typeface="Arial"/>
                <a:ea typeface="Arial"/>
                <a:cs typeface="Arial"/>
                <a:sym typeface="Arial"/>
              </a:rPr>
              <a:t>In the future</a:t>
            </a:r>
            <a:endParaRPr sz="1600" b="1">
              <a:latin typeface="Arial"/>
              <a:ea typeface="Arial"/>
              <a:cs typeface="Arial"/>
              <a:sym typeface="Arial"/>
            </a:endParaRPr>
          </a:p>
          <a:p>
            <a:pPr marL="914400" lvl="1" indent="-317500" algn="l" rtl="0">
              <a:lnSpc>
                <a:spcPct val="125454"/>
              </a:lnSpc>
              <a:spcBef>
                <a:spcPts val="0"/>
              </a:spcBef>
              <a:spcAft>
                <a:spcPts val="0"/>
              </a:spcAft>
              <a:buSzPts val="1400"/>
              <a:buChar char="○"/>
            </a:pPr>
            <a:r>
              <a:rPr lang="en" sz="1100"/>
              <a:t>Make the input data as the same size</a:t>
            </a:r>
            <a:endParaRPr/>
          </a:p>
          <a:p>
            <a:pPr marL="914400" lvl="1" indent="-317500" algn="l" rtl="0">
              <a:lnSpc>
                <a:spcPct val="125454"/>
              </a:lnSpc>
              <a:spcBef>
                <a:spcPts val="0"/>
              </a:spcBef>
              <a:spcAft>
                <a:spcPts val="0"/>
              </a:spcAft>
              <a:buSzPts val="1400"/>
              <a:buChar char="○"/>
            </a:pPr>
            <a:r>
              <a:rPr lang="en" sz="1100"/>
              <a:t>Combine other tables to check other probabilities</a:t>
            </a:r>
            <a:endParaRPr sz="1100"/>
          </a:p>
          <a:p>
            <a:pPr marL="0" marR="0" lvl="0" indent="0" algn="l" rtl="0">
              <a:lnSpc>
                <a:spcPct val="115000"/>
              </a:lnSpc>
              <a:spcBef>
                <a:spcPts val="0"/>
              </a:spcBef>
              <a:spcAft>
                <a:spcPts val="1600"/>
              </a:spcAft>
              <a:buClr>
                <a:schemeClr val="dk2"/>
              </a:buClr>
              <a:buSzPts val="1300"/>
              <a:buFont typeface="Nunito"/>
              <a:buNone/>
            </a:pPr>
            <a:endParaRPr sz="1600">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6"/>
          <p:cNvSpPr txBox="1">
            <a:spLocks noGrp="1"/>
          </p:cNvSpPr>
          <p:nvPr>
            <p:ph type="title"/>
          </p:nvPr>
        </p:nvSpPr>
        <p:spPr>
          <a:xfrm>
            <a:off x="824000" y="1613825"/>
            <a:ext cx="5857800" cy="187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600"/>
              <a:buFont typeface="Maven Pro"/>
              <a:buNone/>
            </a:pPr>
            <a:r>
              <a:rPr lang="en" sz="3600" b="1" i="0" u="none" strike="noStrike" cap="none">
                <a:solidFill>
                  <a:schemeClr val="lt1"/>
                </a:solidFill>
                <a:latin typeface="Maven Pro"/>
                <a:ea typeface="Maven Pro"/>
                <a:cs typeface="Maven Pro"/>
                <a:sym typeface="Maven Pro"/>
              </a:rPr>
              <a:t>Data Process</a:t>
            </a:r>
            <a:endParaRPr sz="3600" b="1" i="0" u="none" strike="noStrike" cap="none">
              <a:solidFill>
                <a:schemeClr val="lt1"/>
              </a:solidFill>
              <a:latin typeface="Maven Pro"/>
              <a:ea typeface="Maven Pro"/>
              <a:cs typeface="Maven Pro"/>
              <a:sym typeface="Maven Pro"/>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303800" y="598575"/>
            <a:ext cx="7030500" cy="635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a:solidFill>
                  <a:schemeClr val="dk2"/>
                </a:solidFill>
                <a:latin typeface="Maven Pro"/>
                <a:ea typeface="Maven Pro"/>
                <a:cs typeface="Maven Pro"/>
                <a:sym typeface="Maven Pro"/>
              </a:rPr>
              <a:t>Approach</a:t>
            </a:r>
            <a:endParaRPr sz="2800" b="1" i="0" u="none" strike="noStrike" cap="none">
              <a:solidFill>
                <a:schemeClr val="dk2"/>
              </a:solidFill>
              <a:latin typeface="Maven Pro"/>
              <a:ea typeface="Maven Pro"/>
              <a:cs typeface="Maven Pro"/>
              <a:sym typeface="Maven Pro"/>
            </a:endParaRPr>
          </a:p>
        </p:txBody>
      </p:sp>
      <p:sp>
        <p:nvSpPr>
          <p:cNvPr id="302" name="Google Shape;302;p17"/>
          <p:cNvSpPr/>
          <p:nvPr/>
        </p:nvSpPr>
        <p:spPr>
          <a:xfrm>
            <a:off x="1303800" y="1369275"/>
            <a:ext cx="1536300" cy="776700"/>
          </a:xfrm>
          <a:prstGeom prst="roundRect">
            <a:avLst>
              <a:gd name="adj" fmla="val 16667"/>
            </a:avLst>
          </a:prstGeom>
          <a:solidFill>
            <a:schemeClr val="accent3"/>
          </a:solid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434343"/>
                </a:solidFill>
                <a:latin typeface="Arial"/>
                <a:ea typeface="Arial"/>
                <a:cs typeface="Arial"/>
                <a:sym typeface="Arial"/>
              </a:rPr>
              <a:t>Data Cleaning</a:t>
            </a:r>
            <a:endParaRPr sz="1600" b="1" i="0" u="none" strike="noStrike" cap="none">
              <a:solidFill>
                <a:srgbClr val="434343"/>
              </a:solidFill>
              <a:latin typeface="Arial"/>
              <a:ea typeface="Arial"/>
              <a:cs typeface="Arial"/>
              <a:sym typeface="Arial"/>
            </a:endParaRPr>
          </a:p>
        </p:txBody>
      </p:sp>
      <p:sp>
        <p:nvSpPr>
          <p:cNvPr id="303" name="Google Shape;303;p17"/>
          <p:cNvSpPr/>
          <p:nvPr/>
        </p:nvSpPr>
        <p:spPr>
          <a:xfrm>
            <a:off x="3665900" y="1369275"/>
            <a:ext cx="1536300" cy="776700"/>
          </a:xfrm>
          <a:prstGeom prst="roundRect">
            <a:avLst>
              <a:gd name="adj" fmla="val 16667"/>
            </a:avLst>
          </a:prstGeom>
          <a:solidFill>
            <a:schemeClr val="accent3"/>
          </a:solid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434343"/>
                </a:solidFill>
                <a:latin typeface="Arial"/>
                <a:ea typeface="Arial"/>
                <a:cs typeface="Arial"/>
                <a:sym typeface="Arial"/>
              </a:rPr>
              <a:t>Data Imputing</a:t>
            </a:r>
            <a:endParaRPr sz="1600" b="1" i="0" u="none" strike="noStrike" cap="none">
              <a:solidFill>
                <a:srgbClr val="434343"/>
              </a:solidFill>
              <a:latin typeface="Arial"/>
              <a:ea typeface="Arial"/>
              <a:cs typeface="Arial"/>
              <a:sym typeface="Arial"/>
            </a:endParaRPr>
          </a:p>
        </p:txBody>
      </p:sp>
      <p:sp>
        <p:nvSpPr>
          <p:cNvPr id="304" name="Google Shape;304;p17"/>
          <p:cNvSpPr/>
          <p:nvPr/>
        </p:nvSpPr>
        <p:spPr>
          <a:xfrm>
            <a:off x="6126250" y="1369275"/>
            <a:ext cx="1536300" cy="776700"/>
          </a:xfrm>
          <a:prstGeom prst="roundRect">
            <a:avLst>
              <a:gd name="adj" fmla="val 16667"/>
            </a:avLst>
          </a:prstGeom>
          <a:solidFill>
            <a:schemeClr val="accent3"/>
          </a:solid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434343"/>
                </a:solidFill>
                <a:latin typeface="Arial"/>
                <a:ea typeface="Arial"/>
                <a:cs typeface="Arial"/>
                <a:sym typeface="Arial"/>
              </a:rPr>
              <a:t>One Hot Encoding</a:t>
            </a:r>
            <a:endParaRPr sz="1600" b="1" i="0" u="none" strike="noStrike" cap="none">
              <a:solidFill>
                <a:srgbClr val="434343"/>
              </a:solidFill>
              <a:latin typeface="Arial"/>
              <a:ea typeface="Arial"/>
              <a:cs typeface="Arial"/>
              <a:sym typeface="Arial"/>
            </a:endParaRPr>
          </a:p>
        </p:txBody>
      </p:sp>
      <p:cxnSp>
        <p:nvCxnSpPr>
          <p:cNvPr id="305" name="Google Shape;305;p17"/>
          <p:cNvCxnSpPr/>
          <p:nvPr/>
        </p:nvCxnSpPr>
        <p:spPr>
          <a:xfrm rot="10800000" flipH="1">
            <a:off x="2950450" y="1756425"/>
            <a:ext cx="605100" cy="1200"/>
          </a:xfrm>
          <a:prstGeom prst="straightConnector1">
            <a:avLst/>
          </a:prstGeom>
          <a:noFill/>
          <a:ln w="28575" cap="flat" cmpd="sng">
            <a:solidFill>
              <a:schemeClr val="dk1"/>
            </a:solidFill>
            <a:prstDash val="solid"/>
            <a:round/>
            <a:headEnd type="none" w="sm" len="sm"/>
            <a:tailEnd type="triangle" w="med" len="med"/>
          </a:ln>
        </p:spPr>
      </p:cxnSp>
      <p:cxnSp>
        <p:nvCxnSpPr>
          <p:cNvPr id="306" name="Google Shape;306;p17"/>
          <p:cNvCxnSpPr/>
          <p:nvPr/>
        </p:nvCxnSpPr>
        <p:spPr>
          <a:xfrm rot="10800000" flipH="1">
            <a:off x="5361675" y="1756425"/>
            <a:ext cx="605100" cy="1200"/>
          </a:xfrm>
          <a:prstGeom prst="straightConnector1">
            <a:avLst/>
          </a:prstGeom>
          <a:noFill/>
          <a:ln w="28575" cap="flat" cmpd="sng">
            <a:solidFill>
              <a:schemeClr val="dk1"/>
            </a:solidFill>
            <a:prstDash val="solid"/>
            <a:round/>
            <a:headEnd type="none" w="sm" len="sm"/>
            <a:tailEnd type="triangle" w="med" len="med"/>
          </a:ln>
        </p:spPr>
      </p:cxnSp>
      <p:cxnSp>
        <p:nvCxnSpPr>
          <p:cNvPr id="307" name="Google Shape;307;p17"/>
          <p:cNvCxnSpPr/>
          <p:nvPr/>
        </p:nvCxnSpPr>
        <p:spPr>
          <a:xfrm>
            <a:off x="6894350" y="2268425"/>
            <a:ext cx="0" cy="567000"/>
          </a:xfrm>
          <a:prstGeom prst="straightConnector1">
            <a:avLst/>
          </a:prstGeom>
          <a:noFill/>
          <a:ln w="28575" cap="flat" cmpd="sng">
            <a:solidFill>
              <a:schemeClr val="dk1"/>
            </a:solidFill>
            <a:prstDash val="solid"/>
            <a:round/>
            <a:headEnd type="none" w="sm" len="sm"/>
            <a:tailEnd type="triangle" w="med" len="med"/>
          </a:ln>
        </p:spPr>
      </p:cxnSp>
      <p:sp>
        <p:nvSpPr>
          <p:cNvPr id="308" name="Google Shape;308;p17"/>
          <p:cNvSpPr/>
          <p:nvPr/>
        </p:nvSpPr>
        <p:spPr>
          <a:xfrm>
            <a:off x="6126250" y="3083725"/>
            <a:ext cx="1536300" cy="776700"/>
          </a:xfrm>
          <a:prstGeom prst="roundRect">
            <a:avLst>
              <a:gd name="adj" fmla="val 16667"/>
            </a:avLst>
          </a:prstGeom>
          <a:solidFill>
            <a:schemeClr val="accent3"/>
          </a:solid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434343"/>
                </a:solidFill>
                <a:latin typeface="Arial"/>
                <a:ea typeface="Arial"/>
                <a:cs typeface="Arial"/>
                <a:sym typeface="Arial"/>
              </a:rPr>
              <a:t>Clean</a:t>
            </a:r>
            <a:endParaRPr sz="1600" b="1" i="0" u="none" strike="noStrike" cap="none">
              <a:solidFill>
                <a:srgbClr val="43434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434343"/>
                </a:solidFill>
                <a:latin typeface="Arial"/>
                <a:ea typeface="Arial"/>
                <a:cs typeface="Arial"/>
                <a:sym typeface="Arial"/>
              </a:rPr>
              <a:t>Data</a:t>
            </a:r>
            <a:endParaRPr sz="1600" b="1" i="0" u="none" strike="noStrike" cap="none">
              <a:solidFill>
                <a:srgbClr val="434343"/>
              </a:solidFill>
              <a:latin typeface="Arial"/>
              <a:ea typeface="Arial"/>
              <a:cs typeface="Arial"/>
              <a:sym typeface="Arial"/>
            </a:endParaRPr>
          </a:p>
        </p:txBody>
      </p:sp>
      <p:sp>
        <p:nvSpPr>
          <p:cNvPr id="309" name="Google Shape;309;p17"/>
          <p:cNvSpPr/>
          <p:nvPr/>
        </p:nvSpPr>
        <p:spPr>
          <a:xfrm>
            <a:off x="3672975" y="2419350"/>
            <a:ext cx="1499400" cy="423000"/>
          </a:xfrm>
          <a:prstGeom prst="roundRect">
            <a:avLst>
              <a:gd name="adj" fmla="val 16667"/>
            </a:avLst>
          </a:prstGeom>
          <a:solidFill>
            <a:srgbClr val="A2C4C9"/>
          </a:solid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434343"/>
                </a:solidFill>
                <a:latin typeface="Arial"/>
                <a:ea typeface="Arial"/>
                <a:cs typeface="Arial"/>
                <a:sym typeface="Arial"/>
              </a:rPr>
              <a:t>Linear Regression</a:t>
            </a:r>
            <a:endParaRPr sz="1400" b="1" i="0" u="none" strike="noStrike" cap="none">
              <a:solidFill>
                <a:srgbClr val="434343"/>
              </a:solidFill>
              <a:latin typeface="Arial"/>
              <a:ea typeface="Arial"/>
              <a:cs typeface="Arial"/>
              <a:sym typeface="Arial"/>
            </a:endParaRPr>
          </a:p>
        </p:txBody>
      </p:sp>
      <p:sp>
        <p:nvSpPr>
          <p:cNvPr id="310" name="Google Shape;310;p17"/>
          <p:cNvSpPr/>
          <p:nvPr/>
        </p:nvSpPr>
        <p:spPr>
          <a:xfrm>
            <a:off x="3669900" y="3039525"/>
            <a:ext cx="1499400" cy="423000"/>
          </a:xfrm>
          <a:prstGeom prst="roundRect">
            <a:avLst>
              <a:gd name="adj" fmla="val 16667"/>
            </a:avLst>
          </a:prstGeom>
          <a:solidFill>
            <a:srgbClr val="A2C4C9"/>
          </a:solid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434343"/>
                </a:solidFill>
                <a:latin typeface="Arial"/>
                <a:ea typeface="Arial"/>
                <a:cs typeface="Arial"/>
                <a:sym typeface="Arial"/>
              </a:rPr>
              <a:t>Decision</a:t>
            </a:r>
            <a:endParaRPr sz="1400" b="1" i="0" u="none" strike="noStrike" cap="none">
              <a:solidFill>
                <a:srgbClr val="43434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434343"/>
                </a:solidFill>
                <a:latin typeface="Arial"/>
                <a:ea typeface="Arial"/>
                <a:cs typeface="Arial"/>
                <a:sym typeface="Arial"/>
              </a:rPr>
              <a:t>Tree</a:t>
            </a:r>
            <a:endParaRPr sz="1400" b="1" i="0" u="none" strike="noStrike" cap="none">
              <a:solidFill>
                <a:srgbClr val="434343"/>
              </a:solidFill>
              <a:latin typeface="Arial"/>
              <a:ea typeface="Arial"/>
              <a:cs typeface="Arial"/>
              <a:sym typeface="Arial"/>
            </a:endParaRPr>
          </a:p>
        </p:txBody>
      </p:sp>
      <p:sp>
        <p:nvSpPr>
          <p:cNvPr id="311" name="Google Shape;311;p17"/>
          <p:cNvSpPr/>
          <p:nvPr/>
        </p:nvSpPr>
        <p:spPr>
          <a:xfrm>
            <a:off x="3669900" y="3659700"/>
            <a:ext cx="1499400" cy="423000"/>
          </a:xfrm>
          <a:prstGeom prst="roundRect">
            <a:avLst>
              <a:gd name="adj" fmla="val 16667"/>
            </a:avLst>
          </a:prstGeom>
          <a:solidFill>
            <a:srgbClr val="A2C4C9"/>
          </a:solid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434343"/>
                </a:solidFill>
                <a:latin typeface="Arial"/>
                <a:ea typeface="Arial"/>
                <a:cs typeface="Arial"/>
                <a:sym typeface="Arial"/>
              </a:rPr>
              <a:t>Random</a:t>
            </a:r>
            <a:endParaRPr sz="1400" b="1" i="0" u="none" strike="noStrike" cap="none">
              <a:solidFill>
                <a:srgbClr val="43434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434343"/>
                </a:solidFill>
                <a:latin typeface="Arial"/>
                <a:ea typeface="Arial"/>
                <a:cs typeface="Arial"/>
                <a:sym typeface="Arial"/>
              </a:rPr>
              <a:t>Forest</a:t>
            </a:r>
            <a:endParaRPr sz="1400" b="1" i="0" u="none" strike="noStrike" cap="none">
              <a:solidFill>
                <a:srgbClr val="434343"/>
              </a:solidFill>
              <a:latin typeface="Arial"/>
              <a:ea typeface="Arial"/>
              <a:cs typeface="Arial"/>
              <a:sym typeface="Arial"/>
            </a:endParaRPr>
          </a:p>
        </p:txBody>
      </p:sp>
      <p:sp>
        <p:nvSpPr>
          <p:cNvPr id="312" name="Google Shape;312;p17"/>
          <p:cNvSpPr/>
          <p:nvPr/>
        </p:nvSpPr>
        <p:spPr>
          <a:xfrm>
            <a:off x="3669900" y="4279875"/>
            <a:ext cx="1499400" cy="423000"/>
          </a:xfrm>
          <a:prstGeom prst="roundRect">
            <a:avLst>
              <a:gd name="adj" fmla="val 16667"/>
            </a:avLst>
          </a:prstGeom>
          <a:solidFill>
            <a:srgbClr val="A2C4C9"/>
          </a:solid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434343"/>
                </a:solidFill>
                <a:latin typeface="Arial"/>
                <a:ea typeface="Arial"/>
                <a:cs typeface="Arial"/>
                <a:sym typeface="Arial"/>
              </a:rPr>
              <a:t>XGBoost</a:t>
            </a:r>
            <a:endParaRPr sz="1400" b="1" i="0" u="none" strike="noStrike" cap="none">
              <a:solidFill>
                <a:srgbClr val="434343"/>
              </a:solidFill>
              <a:latin typeface="Arial"/>
              <a:ea typeface="Arial"/>
              <a:cs typeface="Arial"/>
              <a:sym typeface="Arial"/>
            </a:endParaRPr>
          </a:p>
        </p:txBody>
      </p:sp>
      <p:cxnSp>
        <p:nvCxnSpPr>
          <p:cNvPr id="313" name="Google Shape;313;p17"/>
          <p:cNvCxnSpPr>
            <a:stCxn id="308" idx="1"/>
            <a:endCxn id="309" idx="3"/>
          </p:cNvCxnSpPr>
          <p:nvPr/>
        </p:nvCxnSpPr>
        <p:spPr>
          <a:xfrm rot="10800000">
            <a:off x="5172250" y="2630875"/>
            <a:ext cx="954000" cy="841200"/>
          </a:xfrm>
          <a:prstGeom prst="straightConnector1">
            <a:avLst/>
          </a:prstGeom>
          <a:noFill/>
          <a:ln w="19050" cap="flat" cmpd="sng">
            <a:solidFill>
              <a:schemeClr val="dk1"/>
            </a:solidFill>
            <a:prstDash val="solid"/>
            <a:round/>
            <a:headEnd type="none" w="sm" len="sm"/>
            <a:tailEnd type="triangle" w="med" len="med"/>
          </a:ln>
        </p:spPr>
      </p:cxnSp>
      <p:cxnSp>
        <p:nvCxnSpPr>
          <p:cNvPr id="314" name="Google Shape;314;p17"/>
          <p:cNvCxnSpPr>
            <a:stCxn id="308" idx="1"/>
            <a:endCxn id="310" idx="3"/>
          </p:cNvCxnSpPr>
          <p:nvPr/>
        </p:nvCxnSpPr>
        <p:spPr>
          <a:xfrm rot="10800000">
            <a:off x="5169250" y="3250975"/>
            <a:ext cx="957000" cy="221100"/>
          </a:xfrm>
          <a:prstGeom prst="straightConnector1">
            <a:avLst/>
          </a:prstGeom>
          <a:noFill/>
          <a:ln w="19050" cap="flat" cmpd="sng">
            <a:solidFill>
              <a:schemeClr val="dk1"/>
            </a:solidFill>
            <a:prstDash val="solid"/>
            <a:round/>
            <a:headEnd type="none" w="sm" len="sm"/>
            <a:tailEnd type="triangle" w="med" len="med"/>
          </a:ln>
        </p:spPr>
      </p:cxnSp>
      <p:cxnSp>
        <p:nvCxnSpPr>
          <p:cNvPr id="315" name="Google Shape;315;p17"/>
          <p:cNvCxnSpPr>
            <a:stCxn id="308" idx="1"/>
            <a:endCxn id="311" idx="3"/>
          </p:cNvCxnSpPr>
          <p:nvPr/>
        </p:nvCxnSpPr>
        <p:spPr>
          <a:xfrm flipH="1">
            <a:off x="5169250" y="3472075"/>
            <a:ext cx="957000" cy="399000"/>
          </a:xfrm>
          <a:prstGeom prst="straightConnector1">
            <a:avLst/>
          </a:prstGeom>
          <a:noFill/>
          <a:ln w="19050" cap="flat" cmpd="sng">
            <a:solidFill>
              <a:schemeClr val="dk1"/>
            </a:solidFill>
            <a:prstDash val="solid"/>
            <a:round/>
            <a:headEnd type="none" w="sm" len="sm"/>
            <a:tailEnd type="triangle" w="med" len="med"/>
          </a:ln>
        </p:spPr>
      </p:cxnSp>
      <p:cxnSp>
        <p:nvCxnSpPr>
          <p:cNvPr id="316" name="Google Shape;316;p17"/>
          <p:cNvCxnSpPr>
            <a:stCxn id="308" idx="1"/>
            <a:endCxn id="312" idx="3"/>
          </p:cNvCxnSpPr>
          <p:nvPr/>
        </p:nvCxnSpPr>
        <p:spPr>
          <a:xfrm flipH="1">
            <a:off x="5169250" y="3472075"/>
            <a:ext cx="957000" cy="1019400"/>
          </a:xfrm>
          <a:prstGeom prst="straightConnector1">
            <a:avLst/>
          </a:prstGeom>
          <a:noFill/>
          <a:ln w="19050" cap="flat" cmpd="sng">
            <a:solidFill>
              <a:schemeClr val="dk1"/>
            </a:solidFill>
            <a:prstDash val="solid"/>
            <a:round/>
            <a:headEnd type="none" w="sm" len="sm"/>
            <a:tailEnd type="triangle" w="med" len="med"/>
          </a:ln>
        </p:spPr>
      </p:cxnSp>
      <p:sp>
        <p:nvSpPr>
          <p:cNvPr id="317" name="Google Shape;317;p17"/>
          <p:cNvSpPr/>
          <p:nvPr/>
        </p:nvSpPr>
        <p:spPr>
          <a:xfrm>
            <a:off x="1303800" y="2419350"/>
            <a:ext cx="1536300" cy="2283600"/>
          </a:xfrm>
          <a:prstGeom prst="roundRect">
            <a:avLst>
              <a:gd name="adj" fmla="val 16667"/>
            </a:avLst>
          </a:prstGeom>
          <a:solidFill>
            <a:srgbClr val="D0E0E3"/>
          </a:solidFill>
          <a:ln w="9525" cap="flat" cmpd="sng">
            <a:solidFill>
              <a:srgbClr val="D0E0E3"/>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434343"/>
                </a:solidFill>
                <a:latin typeface="Arial"/>
                <a:ea typeface="Arial"/>
                <a:cs typeface="Arial"/>
                <a:sym typeface="Arial"/>
              </a:rPr>
              <a:t>Find the model that gives us the least error.</a:t>
            </a:r>
            <a:endParaRPr sz="1600" b="1" i="0" u="none" strike="noStrike" cap="none">
              <a:solidFill>
                <a:srgbClr val="434343"/>
              </a:solidFill>
              <a:latin typeface="Arial"/>
              <a:ea typeface="Arial"/>
              <a:cs typeface="Arial"/>
              <a:sym typeface="Arial"/>
            </a:endParaRPr>
          </a:p>
        </p:txBody>
      </p:sp>
      <p:cxnSp>
        <p:nvCxnSpPr>
          <p:cNvPr id="318" name="Google Shape;318;p17"/>
          <p:cNvCxnSpPr/>
          <p:nvPr/>
        </p:nvCxnSpPr>
        <p:spPr>
          <a:xfrm rot="10800000">
            <a:off x="2930925" y="3473075"/>
            <a:ext cx="591600" cy="0"/>
          </a:xfrm>
          <a:prstGeom prst="straightConnector1">
            <a:avLst/>
          </a:prstGeom>
          <a:noFill/>
          <a:ln w="38100" cap="flat" cmpd="sng">
            <a:solidFill>
              <a:schemeClr val="dk1"/>
            </a:solidFill>
            <a:prstDash val="solid"/>
            <a:round/>
            <a:headEnd type="none" w="sm" len="sm"/>
            <a:tailEnd type="triangle" w="med" len="med"/>
          </a:ln>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18"/>
          <p:cNvSpPr txBox="1">
            <a:spLocks noGrp="1"/>
          </p:cNvSpPr>
          <p:nvPr>
            <p:ph type="title"/>
          </p:nvPr>
        </p:nvSpPr>
        <p:spPr>
          <a:xfrm>
            <a:off x="1303800" y="598575"/>
            <a:ext cx="3430500" cy="1990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a:solidFill>
                  <a:schemeClr val="dk2"/>
                </a:solidFill>
                <a:latin typeface="Maven Pro"/>
                <a:ea typeface="Maven Pro"/>
                <a:cs typeface="Maven Pro"/>
                <a:sym typeface="Maven Pro"/>
              </a:rPr>
              <a:t>Join Table</a:t>
            </a:r>
            <a:endParaRPr sz="2800" b="1" i="0" u="none" strike="noStrike" cap="none">
              <a:solidFill>
                <a:schemeClr val="dk2"/>
              </a:solidFill>
              <a:latin typeface="Maven Pro"/>
              <a:ea typeface="Maven Pro"/>
              <a:cs typeface="Maven Pro"/>
              <a:sym typeface="Maven Pro"/>
            </a:endParaRPr>
          </a:p>
        </p:txBody>
      </p:sp>
      <p:sp>
        <p:nvSpPr>
          <p:cNvPr id="324" name="Google Shape;324;p18"/>
          <p:cNvSpPr txBox="1">
            <a:spLocks noGrp="1"/>
          </p:cNvSpPr>
          <p:nvPr>
            <p:ph type="subTitle" idx="1"/>
          </p:nvPr>
        </p:nvSpPr>
        <p:spPr>
          <a:xfrm>
            <a:off x="1303800" y="1474600"/>
            <a:ext cx="7114800" cy="25734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457200" marR="0" lvl="0" indent="-330200" algn="l" rtl="0">
              <a:lnSpc>
                <a:spcPct val="100000"/>
              </a:lnSpc>
              <a:spcBef>
                <a:spcPts val="0"/>
              </a:spcBef>
              <a:spcAft>
                <a:spcPts val="0"/>
              </a:spcAft>
              <a:buClr>
                <a:schemeClr val="dk2"/>
              </a:buClr>
              <a:buSzPts val="1600"/>
              <a:buFont typeface="Arial"/>
              <a:buChar char="●"/>
            </a:pPr>
            <a:r>
              <a:rPr lang="en" sz="1600" b="0" i="0" u="none" strike="noStrike" cap="none">
                <a:solidFill>
                  <a:schemeClr val="dk2"/>
                </a:solidFill>
                <a:latin typeface="Arial"/>
                <a:ea typeface="Arial"/>
                <a:cs typeface="Arial"/>
                <a:sym typeface="Arial"/>
              </a:rPr>
              <a:t>There are several tables which have different features </a:t>
            </a:r>
            <a:endParaRPr sz="1600" b="0" i="0" u="none" strike="noStrike" cap="none">
              <a:solidFill>
                <a:schemeClr val="dk2"/>
              </a:solidFill>
              <a:latin typeface="Arial"/>
              <a:ea typeface="Arial"/>
              <a:cs typeface="Arial"/>
              <a:sym typeface="Arial"/>
            </a:endParaRPr>
          </a:p>
          <a:p>
            <a:pPr marL="457200" marR="0" lvl="0" indent="-330200" algn="l" rtl="0">
              <a:lnSpc>
                <a:spcPct val="100000"/>
              </a:lnSpc>
              <a:spcBef>
                <a:spcPts val="0"/>
              </a:spcBef>
              <a:spcAft>
                <a:spcPts val="0"/>
              </a:spcAft>
              <a:buClr>
                <a:schemeClr val="dk2"/>
              </a:buClr>
              <a:buSzPts val="1600"/>
              <a:buFont typeface="Arial"/>
              <a:buChar char="●"/>
            </a:pPr>
            <a:r>
              <a:rPr lang="en" sz="1600" b="0" i="0" u="none" strike="noStrike" cap="none">
                <a:solidFill>
                  <a:schemeClr val="dk2"/>
                </a:solidFill>
                <a:latin typeface="Arial"/>
                <a:ea typeface="Arial"/>
                <a:cs typeface="Arial"/>
                <a:sym typeface="Arial"/>
              </a:rPr>
              <a:t>Installments_payments.csv</a:t>
            </a:r>
            <a:endParaRPr sz="1600" b="0" i="0" u="none" strike="noStrike" cap="none">
              <a:solidFill>
                <a:schemeClr val="dk2"/>
              </a:solidFill>
              <a:latin typeface="Arial"/>
              <a:ea typeface="Arial"/>
              <a:cs typeface="Arial"/>
              <a:sym typeface="Arial"/>
            </a:endParaRPr>
          </a:p>
          <a:p>
            <a:pPr marL="457200" marR="0" lvl="0" indent="-330200" algn="l" rtl="0">
              <a:lnSpc>
                <a:spcPct val="137500"/>
              </a:lnSpc>
              <a:spcBef>
                <a:spcPts val="0"/>
              </a:spcBef>
              <a:spcAft>
                <a:spcPts val="0"/>
              </a:spcAft>
              <a:buClr>
                <a:srgbClr val="000000"/>
              </a:buClr>
              <a:buSzPts val="1600"/>
              <a:buFont typeface="Arial"/>
              <a:buChar char="●"/>
            </a:pPr>
            <a:r>
              <a:rPr lang="en" sz="1600" b="0" i="0" u="none" strike="noStrike" cap="none">
                <a:solidFill>
                  <a:srgbClr val="47494D"/>
                </a:solidFill>
                <a:latin typeface="Arial"/>
                <a:ea typeface="Arial"/>
                <a:cs typeface="Arial"/>
                <a:sym typeface="Arial"/>
              </a:rPr>
              <a:t>DAYS_INSTALMENT - DAYS_ENTRY_PAYMENT -&gt; Days Difference</a:t>
            </a:r>
            <a:endParaRPr sz="1600" b="0" i="0" u="none" strike="noStrike" cap="none">
              <a:solidFill>
                <a:srgbClr val="47494D"/>
              </a:solidFill>
              <a:latin typeface="Arial"/>
              <a:ea typeface="Arial"/>
              <a:cs typeface="Arial"/>
              <a:sym typeface="Arial"/>
            </a:endParaRPr>
          </a:p>
          <a:p>
            <a:pPr marL="457200" marR="0" lvl="0" indent="-330200" algn="l" rtl="0">
              <a:lnSpc>
                <a:spcPct val="137500"/>
              </a:lnSpc>
              <a:spcBef>
                <a:spcPts val="0"/>
              </a:spcBef>
              <a:spcAft>
                <a:spcPts val="0"/>
              </a:spcAft>
              <a:buClr>
                <a:srgbClr val="000000"/>
              </a:buClr>
              <a:buSzPts val="1600"/>
              <a:buFont typeface="Arial"/>
              <a:buChar char="●"/>
            </a:pPr>
            <a:r>
              <a:rPr lang="en" sz="1600" b="0" i="0" u="none" strike="noStrike" cap="none">
                <a:solidFill>
                  <a:srgbClr val="47494D"/>
                </a:solidFill>
                <a:latin typeface="Arial"/>
                <a:ea typeface="Arial"/>
                <a:cs typeface="Arial"/>
                <a:sym typeface="Arial"/>
              </a:rPr>
              <a:t>AMT_INSTALMENT - AMT_PAYMENT -&gt; </a:t>
            </a:r>
            <a:r>
              <a:rPr lang="en">
                <a:solidFill>
                  <a:srgbClr val="47494D"/>
                </a:solidFill>
                <a:latin typeface="Arial"/>
                <a:ea typeface="Arial"/>
                <a:cs typeface="Arial"/>
                <a:sym typeface="Arial"/>
              </a:rPr>
              <a:t>AMT</a:t>
            </a:r>
            <a:r>
              <a:rPr lang="en" sz="1600" b="0" i="0" u="none" strike="noStrike" cap="none">
                <a:solidFill>
                  <a:srgbClr val="47494D"/>
                </a:solidFill>
                <a:latin typeface="Arial"/>
                <a:ea typeface="Arial"/>
                <a:cs typeface="Arial"/>
                <a:sym typeface="Arial"/>
              </a:rPr>
              <a:t> Difference</a:t>
            </a:r>
            <a:endParaRPr sz="1600" b="0" i="0" u="none" strike="noStrike" cap="none">
              <a:solidFill>
                <a:srgbClr val="47494D"/>
              </a:solidFill>
              <a:latin typeface="Arial"/>
              <a:ea typeface="Arial"/>
              <a:cs typeface="Arial"/>
              <a:sym typeface="Arial"/>
            </a:endParaRPr>
          </a:p>
          <a:p>
            <a:pPr marL="457200" marR="0" lvl="0" indent="-330200" algn="l" rtl="0">
              <a:lnSpc>
                <a:spcPct val="137500"/>
              </a:lnSpc>
              <a:spcBef>
                <a:spcPts val="0"/>
              </a:spcBef>
              <a:spcAft>
                <a:spcPts val="0"/>
              </a:spcAft>
              <a:buClr>
                <a:srgbClr val="47494D"/>
              </a:buClr>
              <a:buSzPts val="1600"/>
              <a:buFont typeface="Arial"/>
              <a:buChar char="●"/>
            </a:pPr>
            <a:r>
              <a:rPr lang="en" sz="1600" b="0" i="0" u="none" strike="noStrike" cap="none">
                <a:solidFill>
                  <a:srgbClr val="47494D"/>
                </a:solidFill>
                <a:latin typeface="Arial"/>
                <a:ea typeface="Arial"/>
                <a:cs typeface="Arial"/>
                <a:sym typeface="Arial"/>
              </a:rPr>
              <a:t>Combine the same Id in to one by calculating the mean value</a:t>
            </a:r>
            <a:endParaRPr sz="1600" b="0" i="0" u="none" strike="noStrike" cap="none">
              <a:solidFill>
                <a:srgbClr val="47494D"/>
              </a:solidFill>
              <a:latin typeface="Arial"/>
              <a:ea typeface="Arial"/>
              <a:cs typeface="Arial"/>
              <a:sym typeface="Arial"/>
            </a:endParaRPr>
          </a:p>
          <a:p>
            <a:pPr marL="457200" marR="0" lvl="0" indent="-330200" algn="l" rtl="0">
              <a:lnSpc>
                <a:spcPct val="137500"/>
              </a:lnSpc>
              <a:spcBef>
                <a:spcPts val="0"/>
              </a:spcBef>
              <a:spcAft>
                <a:spcPts val="0"/>
              </a:spcAft>
              <a:buClr>
                <a:srgbClr val="47494D"/>
              </a:buClr>
              <a:buSzPts val="1600"/>
              <a:buFont typeface="Arial"/>
              <a:buChar char="●"/>
            </a:pPr>
            <a:r>
              <a:rPr lang="en" sz="1600" b="0" i="0" u="none" strike="noStrike" cap="none">
                <a:solidFill>
                  <a:srgbClr val="47494D"/>
                </a:solidFill>
                <a:latin typeface="Arial"/>
                <a:ea typeface="Arial"/>
                <a:cs typeface="Arial"/>
                <a:sym typeface="Arial"/>
              </a:rPr>
              <a:t>Left Join to application_train.csv</a:t>
            </a:r>
            <a:endParaRPr sz="1600" b="0" i="0" u="none" strike="noStrike" cap="none">
              <a:solidFill>
                <a:srgbClr val="47494D"/>
              </a:solidFill>
              <a:latin typeface="Arial"/>
              <a:ea typeface="Arial"/>
              <a:cs typeface="Arial"/>
              <a:sym typeface="Arial"/>
            </a:endParaRPr>
          </a:p>
        </p:txBody>
      </p:sp>
      <p:pic>
        <p:nvPicPr>
          <p:cNvPr id="325" name="Google Shape;325;p18"/>
          <p:cNvPicPr preferRelativeResize="0"/>
          <p:nvPr/>
        </p:nvPicPr>
        <p:blipFill rotWithShape="1">
          <a:blip r:embed="rId3">
            <a:alphaModFix/>
          </a:blip>
          <a:srcRect/>
          <a:stretch/>
        </p:blipFill>
        <p:spPr>
          <a:xfrm>
            <a:off x="1374100" y="3419325"/>
            <a:ext cx="6619650" cy="1386975"/>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graphicFrame>
        <p:nvGraphicFramePr>
          <p:cNvPr id="330" name="Google Shape;330;p19"/>
          <p:cNvGraphicFramePr/>
          <p:nvPr/>
        </p:nvGraphicFramePr>
        <p:xfrm>
          <a:off x="952500" y="1809750"/>
          <a:ext cx="7239000" cy="1798200"/>
        </p:xfrm>
        <a:graphic>
          <a:graphicData uri="http://schemas.openxmlformats.org/drawingml/2006/table">
            <a:tbl>
              <a:tblPr>
                <a:noFill/>
                <a:tableStyleId>{75763E07-44CB-4DBC-9788-5149378BB6F9}</a:tableStyleId>
              </a:tblPr>
              <a:tblGrid>
                <a:gridCol w="1447800"/>
                <a:gridCol w="1447800"/>
                <a:gridCol w="1447800"/>
                <a:gridCol w="1447800"/>
                <a:gridCol w="1447800"/>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SK_ID_CURR</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DAYS_INSTALMENT</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DAYS_ENTRY</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ATM_INSTALMENT</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ATM_ENTRY</a:t>
                      </a:r>
                      <a:endParaRPr sz="1400" u="none" strike="noStrike" cap="none"/>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1</a:t>
                      </a:r>
                      <a:endParaRPr sz="1400" u="none" strike="noStrike" cap="none"/>
                    </a:p>
                  </a:txBody>
                  <a:tcPr marL="91425" marR="91425" marT="91425" marB="91425"/>
                </a:tc>
                <a:tc>
                  <a:txBody>
                    <a:bodyPr/>
                    <a:lstStyle/>
                    <a:p>
                      <a:pPr marL="0" marR="0" lvl="0" indent="0" algn="r" rtl="0">
                        <a:lnSpc>
                          <a:spcPct val="115000"/>
                        </a:lnSpc>
                        <a:spcBef>
                          <a:spcPts val="0"/>
                        </a:spcBef>
                        <a:spcAft>
                          <a:spcPts val="0"/>
                        </a:spcAft>
                        <a:buClr>
                          <a:srgbClr val="000000"/>
                        </a:buClr>
                        <a:buSzPts val="1600"/>
                        <a:buFont typeface="Arial"/>
                        <a:buNone/>
                      </a:pPr>
                      <a:r>
                        <a:rPr lang="en" sz="1600" u="none" strike="noStrike" cap="none">
                          <a:solidFill>
                            <a:srgbClr val="47494D"/>
                          </a:solidFill>
                          <a:highlight>
                            <a:srgbClr val="FFFFFF"/>
                          </a:highlight>
                        </a:rPr>
                        <a:t>-2156.0</a:t>
                      </a:r>
                      <a:endParaRPr sz="1600" u="none" strike="noStrike" cap="none">
                        <a:solidFill>
                          <a:srgbClr val="47494D"/>
                        </a:solidFill>
                        <a:highlight>
                          <a:srgbClr val="FFFFFF"/>
                        </a:highlight>
                      </a:endParaRPr>
                    </a:p>
                  </a:txBody>
                  <a:tcPr marL="76200" marR="76200" marT="38100" marB="38100">
                    <a:lnR w="9525" cap="flat" cmpd="sng">
                      <a:solidFill>
                        <a:srgbClr val="DEDFE0"/>
                      </a:solidFill>
                      <a:prstDash val="solid"/>
                      <a:round/>
                      <a:headEnd type="none" w="sm" len="sm"/>
                      <a:tailEnd type="none" w="sm" len="sm"/>
                    </a:lnR>
                  </a:tcPr>
                </a:tc>
                <a:tc>
                  <a:txBody>
                    <a:bodyPr/>
                    <a:lstStyle/>
                    <a:p>
                      <a:pPr marL="0" marR="0" lvl="0" indent="0" algn="r" rtl="0">
                        <a:lnSpc>
                          <a:spcPct val="115000"/>
                        </a:lnSpc>
                        <a:spcBef>
                          <a:spcPts val="0"/>
                        </a:spcBef>
                        <a:spcAft>
                          <a:spcPts val="0"/>
                        </a:spcAft>
                        <a:buClr>
                          <a:srgbClr val="000000"/>
                        </a:buClr>
                        <a:buSzPts val="1600"/>
                        <a:buFont typeface="Arial"/>
                        <a:buNone/>
                      </a:pPr>
                      <a:r>
                        <a:rPr lang="en" sz="1600" u="none" strike="noStrike" cap="none">
                          <a:solidFill>
                            <a:srgbClr val="47494D"/>
                          </a:solidFill>
                          <a:highlight>
                            <a:srgbClr val="FFFFFF"/>
                          </a:highlight>
                        </a:rPr>
                        <a:t>-2156.0</a:t>
                      </a:r>
                      <a:endParaRPr sz="1600" u="none" strike="noStrike" cap="none">
                        <a:solidFill>
                          <a:srgbClr val="47494D"/>
                        </a:solidFill>
                        <a:highlight>
                          <a:srgbClr val="FFFFFF"/>
                        </a:highlight>
                      </a:endParaRPr>
                    </a:p>
                  </a:txBody>
                  <a:tcPr marL="76200" marR="76200" marT="38100" marB="38100">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tcPr>
                </a:tc>
                <a:tc>
                  <a:txBody>
                    <a:bodyPr/>
                    <a:lstStyle/>
                    <a:p>
                      <a:pPr marL="0" marR="0" lvl="0" indent="0" algn="r" rtl="0">
                        <a:lnSpc>
                          <a:spcPct val="115000"/>
                        </a:lnSpc>
                        <a:spcBef>
                          <a:spcPts val="0"/>
                        </a:spcBef>
                        <a:spcAft>
                          <a:spcPts val="0"/>
                        </a:spcAft>
                        <a:buClr>
                          <a:srgbClr val="000000"/>
                        </a:buClr>
                        <a:buSzPts val="1600"/>
                        <a:buFont typeface="Arial"/>
                        <a:buNone/>
                      </a:pPr>
                      <a:r>
                        <a:rPr lang="en" sz="1600" u="none" strike="noStrike" cap="none">
                          <a:solidFill>
                            <a:srgbClr val="47494D"/>
                          </a:solidFill>
                          <a:highlight>
                            <a:srgbClr val="FFFFFF"/>
                          </a:highlight>
                        </a:rPr>
                        <a:t>1716.525</a:t>
                      </a:r>
                      <a:endParaRPr sz="1600" u="none" strike="noStrike" cap="none">
                        <a:solidFill>
                          <a:srgbClr val="47494D"/>
                        </a:solidFill>
                        <a:highlight>
                          <a:srgbClr val="FFFFFF"/>
                        </a:highlight>
                      </a:endParaRPr>
                    </a:p>
                  </a:txBody>
                  <a:tcPr marL="76200" marR="76200" marT="38100" marB="38100">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tcPr>
                </a:tc>
                <a:tc>
                  <a:txBody>
                    <a:bodyPr/>
                    <a:lstStyle/>
                    <a:p>
                      <a:pPr marL="0" marR="0" lvl="0" indent="0" algn="r" rtl="0">
                        <a:lnSpc>
                          <a:spcPct val="115000"/>
                        </a:lnSpc>
                        <a:spcBef>
                          <a:spcPts val="0"/>
                        </a:spcBef>
                        <a:spcAft>
                          <a:spcPts val="0"/>
                        </a:spcAft>
                        <a:buClr>
                          <a:srgbClr val="000000"/>
                        </a:buClr>
                        <a:buSzPts val="1600"/>
                        <a:buFont typeface="Arial"/>
                        <a:buNone/>
                      </a:pPr>
                      <a:r>
                        <a:rPr lang="en" sz="1600" u="none" strike="noStrike" cap="none">
                          <a:solidFill>
                            <a:srgbClr val="47494D"/>
                          </a:solidFill>
                          <a:highlight>
                            <a:srgbClr val="FFFFFF"/>
                          </a:highlight>
                        </a:rPr>
                        <a:t>1716.525</a:t>
                      </a:r>
                      <a:endParaRPr sz="1600" u="none" strike="noStrike" cap="none">
                        <a:solidFill>
                          <a:srgbClr val="47494D"/>
                        </a:solidFill>
                        <a:highlight>
                          <a:srgbClr val="FFFFFF"/>
                        </a:highlight>
                      </a:endParaRPr>
                    </a:p>
                  </a:txBody>
                  <a:tcPr marL="76200" marR="76200" marT="38100" marB="38100">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tcPr>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1</a:t>
                      </a:r>
                      <a:endParaRPr sz="1400" u="none" strike="noStrike" cap="none"/>
                    </a:p>
                  </a:txBody>
                  <a:tcPr marL="91425" marR="91425" marT="91425" marB="91425"/>
                </a:tc>
                <a:tc>
                  <a:txBody>
                    <a:bodyPr/>
                    <a:lstStyle/>
                    <a:p>
                      <a:pPr marL="0" marR="0" lvl="0" indent="0" algn="r" rtl="0">
                        <a:lnSpc>
                          <a:spcPct val="115000"/>
                        </a:lnSpc>
                        <a:spcBef>
                          <a:spcPts val="0"/>
                        </a:spcBef>
                        <a:spcAft>
                          <a:spcPts val="0"/>
                        </a:spcAft>
                        <a:buClr>
                          <a:srgbClr val="000000"/>
                        </a:buClr>
                        <a:buSzPts val="1600"/>
                        <a:buFont typeface="Arial"/>
                        <a:buNone/>
                      </a:pPr>
                      <a:r>
                        <a:rPr lang="en" sz="1600" u="none" strike="noStrike" cap="none">
                          <a:solidFill>
                            <a:srgbClr val="47494D"/>
                          </a:solidFill>
                          <a:highlight>
                            <a:srgbClr val="FFFFFF"/>
                          </a:highlight>
                        </a:rPr>
                        <a:t>-63.0</a:t>
                      </a:r>
                      <a:endParaRPr sz="1600" u="none" strike="noStrike" cap="none">
                        <a:solidFill>
                          <a:srgbClr val="47494D"/>
                        </a:solidFill>
                        <a:highlight>
                          <a:srgbClr val="FFFFFF"/>
                        </a:highlight>
                      </a:endParaRPr>
                    </a:p>
                  </a:txBody>
                  <a:tcPr marL="76200" marR="76200" marT="38100" marB="38100">
                    <a:lnR w="9525" cap="flat" cmpd="sng">
                      <a:solidFill>
                        <a:srgbClr val="DEDFE0"/>
                      </a:solidFill>
                      <a:prstDash val="solid"/>
                      <a:round/>
                      <a:headEnd type="none" w="sm" len="sm"/>
                      <a:tailEnd type="none" w="sm" len="sm"/>
                    </a:lnR>
                  </a:tcPr>
                </a:tc>
                <a:tc>
                  <a:txBody>
                    <a:bodyPr/>
                    <a:lstStyle/>
                    <a:p>
                      <a:pPr marL="0" marR="0" lvl="0" indent="0" algn="r" rtl="0">
                        <a:lnSpc>
                          <a:spcPct val="115000"/>
                        </a:lnSpc>
                        <a:spcBef>
                          <a:spcPts val="0"/>
                        </a:spcBef>
                        <a:spcAft>
                          <a:spcPts val="0"/>
                        </a:spcAft>
                        <a:buClr>
                          <a:srgbClr val="000000"/>
                        </a:buClr>
                        <a:buSzPts val="1600"/>
                        <a:buFont typeface="Arial"/>
                        <a:buNone/>
                      </a:pPr>
                      <a:r>
                        <a:rPr lang="en" sz="1600" u="none" strike="noStrike" cap="none">
                          <a:solidFill>
                            <a:srgbClr val="47494D"/>
                          </a:solidFill>
                          <a:highlight>
                            <a:srgbClr val="FFFFFF"/>
                          </a:highlight>
                        </a:rPr>
                        <a:t>-63.0</a:t>
                      </a:r>
                      <a:endParaRPr sz="1600" u="none" strike="noStrike" cap="none">
                        <a:solidFill>
                          <a:srgbClr val="47494D"/>
                        </a:solidFill>
                        <a:highlight>
                          <a:srgbClr val="FFFFFF"/>
                        </a:highlight>
                      </a:endParaRPr>
                    </a:p>
                  </a:txBody>
                  <a:tcPr marL="76200" marR="76200" marT="38100" marB="38100">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tcPr>
                </a:tc>
                <a:tc>
                  <a:txBody>
                    <a:bodyPr/>
                    <a:lstStyle/>
                    <a:p>
                      <a:pPr marL="0" marR="0" lvl="0" indent="0" algn="r" rtl="0">
                        <a:lnSpc>
                          <a:spcPct val="115000"/>
                        </a:lnSpc>
                        <a:spcBef>
                          <a:spcPts val="0"/>
                        </a:spcBef>
                        <a:spcAft>
                          <a:spcPts val="0"/>
                        </a:spcAft>
                        <a:buClr>
                          <a:srgbClr val="000000"/>
                        </a:buClr>
                        <a:buSzPts val="1600"/>
                        <a:buFont typeface="Arial"/>
                        <a:buNone/>
                      </a:pPr>
                      <a:r>
                        <a:rPr lang="en" sz="1600" u="none" strike="noStrike" cap="none">
                          <a:solidFill>
                            <a:srgbClr val="47494D"/>
                          </a:solidFill>
                          <a:highlight>
                            <a:srgbClr val="FFFFFF"/>
                          </a:highlight>
                        </a:rPr>
                        <a:t>25425.0</a:t>
                      </a:r>
                      <a:endParaRPr sz="1600" u="none" strike="noStrike" cap="none">
                        <a:solidFill>
                          <a:srgbClr val="47494D"/>
                        </a:solidFill>
                        <a:highlight>
                          <a:srgbClr val="FFFFFF"/>
                        </a:highlight>
                      </a:endParaRPr>
                    </a:p>
                  </a:txBody>
                  <a:tcPr marL="76200" marR="76200" marT="38100" marB="38100">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tcPr>
                </a:tc>
                <a:tc>
                  <a:txBody>
                    <a:bodyPr/>
                    <a:lstStyle/>
                    <a:p>
                      <a:pPr marL="0" marR="0" lvl="0" indent="0" algn="r" rtl="0">
                        <a:lnSpc>
                          <a:spcPct val="115000"/>
                        </a:lnSpc>
                        <a:spcBef>
                          <a:spcPts val="0"/>
                        </a:spcBef>
                        <a:spcAft>
                          <a:spcPts val="0"/>
                        </a:spcAft>
                        <a:buClr>
                          <a:srgbClr val="000000"/>
                        </a:buClr>
                        <a:buSzPts val="1600"/>
                        <a:buFont typeface="Arial"/>
                        <a:buNone/>
                      </a:pPr>
                      <a:r>
                        <a:rPr lang="en" sz="1600" u="none" strike="noStrike" cap="none">
                          <a:solidFill>
                            <a:srgbClr val="47494D"/>
                          </a:solidFill>
                          <a:highlight>
                            <a:srgbClr val="FFFFFF"/>
                          </a:highlight>
                        </a:rPr>
                        <a:t>25425.0</a:t>
                      </a:r>
                      <a:endParaRPr sz="1600" u="none" strike="noStrike" cap="none">
                        <a:solidFill>
                          <a:srgbClr val="47494D"/>
                        </a:solidFill>
                        <a:highlight>
                          <a:srgbClr val="FFFFFF"/>
                        </a:highlight>
                      </a:endParaRPr>
                    </a:p>
                  </a:txBody>
                  <a:tcPr marL="76200" marR="76200" marT="38100" marB="38100">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tcPr>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2</a:t>
                      </a:r>
                      <a:endParaRPr sz="1400" u="none" strike="noStrike" cap="none"/>
                    </a:p>
                  </a:txBody>
                  <a:tcPr marL="91425" marR="91425" marT="91425" marB="91425"/>
                </a:tc>
                <a:tc>
                  <a:txBody>
                    <a:bodyPr/>
                    <a:lstStyle/>
                    <a:p>
                      <a:pPr marL="0" marR="0" lvl="0" indent="0" algn="r" rtl="0">
                        <a:lnSpc>
                          <a:spcPct val="115000"/>
                        </a:lnSpc>
                        <a:spcBef>
                          <a:spcPts val="0"/>
                        </a:spcBef>
                        <a:spcAft>
                          <a:spcPts val="0"/>
                        </a:spcAft>
                        <a:buClr>
                          <a:srgbClr val="000000"/>
                        </a:buClr>
                        <a:buSzPts val="1600"/>
                        <a:buFont typeface="Arial"/>
                        <a:buNone/>
                      </a:pPr>
                      <a:r>
                        <a:rPr lang="en" sz="1600" u="none" strike="noStrike" cap="none">
                          <a:solidFill>
                            <a:srgbClr val="47494D"/>
                          </a:solidFill>
                          <a:highlight>
                            <a:srgbClr val="FFFFFF"/>
                          </a:highlight>
                        </a:rPr>
                        <a:t>-2418.0</a:t>
                      </a:r>
                      <a:endParaRPr sz="1600" u="none" strike="noStrike" cap="none">
                        <a:solidFill>
                          <a:srgbClr val="47494D"/>
                        </a:solidFill>
                        <a:highlight>
                          <a:srgbClr val="FFFFFF"/>
                        </a:highlight>
                      </a:endParaRPr>
                    </a:p>
                  </a:txBody>
                  <a:tcPr marL="76200" marR="76200" marT="38100" marB="38100">
                    <a:lnR w="9525" cap="flat" cmpd="sng">
                      <a:solidFill>
                        <a:srgbClr val="DEDFE0"/>
                      </a:solidFill>
                      <a:prstDash val="solid"/>
                      <a:round/>
                      <a:headEnd type="none" w="sm" len="sm"/>
                      <a:tailEnd type="none" w="sm" len="sm"/>
                    </a:lnR>
                    <a:lnB w="9525" cap="flat" cmpd="sng">
                      <a:solidFill>
                        <a:srgbClr val="DEDFE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600"/>
                        <a:buFont typeface="Arial"/>
                        <a:buNone/>
                      </a:pPr>
                      <a:r>
                        <a:rPr lang="en" sz="1600" u="none" strike="noStrike" cap="none">
                          <a:solidFill>
                            <a:srgbClr val="47494D"/>
                          </a:solidFill>
                          <a:highlight>
                            <a:srgbClr val="FFFFFF"/>
                          </a:highlight>
                        </a:rPr>
                        <a:t>-2426.0</a:t>
                      </a:r>
                      <a:endParaRPr sz="1600" u="none" strike="noStrike" cap="none">
                        <a:solidFill>
                          <a:srgbClr val="47494D"/>
                        </a:solidFill>
                        <a:highlight>
                          <a:srgbClr val="FFFFFF"/>
                        </a:highlight>
                      </a:endParaRPr>
                    </a:p>
                  </a:txBody>
                  <a:tcPr marL="76200" marR="76200" marT="38100" marB="38100">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B w="9525" cap="flat" cmpd="sng">
                      <a:solidFill>
                        <a:srgbClr val="DEDFE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600"/>
                        <a:buFont typeface="Arial"/>
                        <a:buNone/>
                      </a:pPr>
                      <a:r>
                        <a:rPr lang="en" sz="1600" u="none" strike="noStrike" cap="none">
                          <a:solidFill>
                            <a:srgbClr val="47494D"/>
                          </a:solidFill>
                          <a:highlight>
                            <a:srgbClr val="FFFFFF"/>
                          </a:highlight>
                        </a:rPr>
                        <a:t>24350.13</a:t>
                      </a:r>
                      <a:endParaRPr sz="1600" u="none" strike="noStrike" cap="none">
                        <a:solidFill>
                          <a:srgbClr val="47494D"/>
                        </a:solidFill>
                        <a:highlight>
                          <a:srgbClr val="FFFFFF"/>
                        </a:highlight>
                      </a:endParaRPr>
                    </a:p>
                  </a:txBody>
                  <a:tcPr marL="76200" marR="76200" marT="38100" marB="38100">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B w="9525" cap="flat" cmpd="sng">
                      <a:solidFill>
                        <a:srgbClr val="DEDFE0"/>
                      </a:solidFill>
                      <a:prstDash val="solid"/>
                      <a:round/>
                      <a:headEnd type="none" w="sm" len="sm"/>
                      <a:tailEnd type="none" w="sm" len="sm"/>
                    </a:lnB>
                  </a:tcPr>
                </a:tc>
                <a:tc>
                  <a:txBody>
                    <a:bodyPr/>
                    <a:lstStyle/>
                    <a:p>
                      <a:pPr marL="0" marR="0" lvl="0" indent="0" algn="r" rtl="0">
                        <a:lnSpc>
                          <a:spcPct val="115000"/>
                        </a:lnSpc>
                        <a:spcBef>
                          <a:spcPts val="0"/>
                        </a:spcBef>
                        <a:spcAft>
                          <a:spcPts val="0"/>
                        </a:spcAft>
                        <a:buClr>
                          <a:srgbClr val="000000"/>
                        </a:buClr>
                        <a:buSzPts val="1600"/>
                        <a:buFont typeface="Arial"/>
                        <a:buNone/>
                      </a:pPr>
                      <a:r>
                        <a:rPr lang="en" sz="1600" u="none" strike="noStrike" cap="none">
                          <a:solidFill>
                            <a:srgbClr val="47494D"/>
                          </a:solidFill>
                          <a:highlight>
                            <a:srgbClr val="FFFFFF"/>
                          </a:highlight>
                        </a:rPr>
                        <a:t>24350.13</a:t>
                      </a:r>
                      <a:endParaRPr sz="1600" u="none" strike="noStrike" cap="none">
                        <a:solidFill>
                          <a:srgbClr val="47494D"/>
                        </a:solidFill>
                        <a:highlight>
                          <a:srgbClr val="FFFFFF"/>
                        </a:highlight>
                      </a:endParaRPr>
                    </a:p>
                  </a:txBody>
                  <a:tcPr marL="76200" marR="76200" marT="38100" marB="38100">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B w="9525" cap="flat" cmpd="sng">
                      <a:solidFill>
                        <a:srgbClr val="DEDFE0"/>
                      </a:solidFill>
                      <a:prstDash val="solid"/>
                      <a:round/>
                      <a:headEnd type="none" w="sm" len="sm"/>
                      <a:tailEnd type="none" w="sm" len="sm"/>
                    </a:lnB>
                  </a:tcPr>
                </a:tc>
              </a:tr>
            </a:tbl>
          </a:graphicData>
        </a:graphic>
      </p:graphicFrame>
      <p:cxnSp>
        <p:nvCxnSpPr>
          <p:cNvPr id="331" name="Google Shape;331;p19"/>
          <p:cNvCxnSpPr/>
          <p:nvPr/>
        </p:nvCxnSpPr>
        <p:spPr>
          <a:xfrm>
            <a:off x="3575075" y="2168100"/>
            <a:ext cx="519000" cy="0"/>
          </a:xfrm>
          <a:prstGeom prst="straightConnector1">
            <a:avLst/>
          </a:prstGeom>
          <a:noFill/>
          <a:ln w="76200" cap="flat" cmpd="sng">
            <a:solidFill>
              <a:srgbClr val="FF0000"/>
            </a:solidFill>
            <a:prstDash val="solid"/>
            <a:round/>
            <a:headEnd type="none" w="sm" len="sm"/>
            <a:tailEnd type="none" w="sm" len="sm"/>
          </a:ln>
        </p:spPr>
      </p:cxnSp>
      <p:cxnSp>
        <p:nvCxnSpPr>
          <p:cNvPr id="332" name="Google Shape;332;p19"/>
          <p:cNvCxnSpPr/>
          <p:nvPr/>
        </p:nvCxnSpPr>
        <p:spPr>
          <a:xfrm>
            <a:off x="6460675" y="2168100"/>
            <a:ext cx="519000" cy="0"/>
          </a:xfrm>
          <a:prstGeom prst="straightConnector1">
            <a:avLst/>
          </a:prstGeom>
          <a:noFill/>
          <a:ln w="76200" cap="flat" cmpd="sng">
            <a:solidFill>
              <a:srgbClr val="FF0000"/>
            </a:solidFill>
            <a:prstDash val="solid"/>
            <a:round/>
            <a:headEnd type="none" w="sm" len="sm"/>
            <a:tailEnd type="none" w="sm" len="sm"/>
          </a:ln>
        </p:spPr>
      </p:cxnSp>
      <p:graphicFrame>
        <p:nvGraphicFramePr>
          <p:cNvPr id="333" name="Google Shape;333;p19"/>
          <p:cNvGraphicFramePr/>
          <p:nvPr/>
        </p:nvGraphicFramePr>
        <p:xfrm>
          <a:off x="782300" y="1809763"/>
          <a:ext cx="7239000" cy="1779125"/>
        </p:xfrm>
        <a:graphic>
          <a:graphicData uri="http://schemas.openxmlformats.org/drawingml/2006/table">
            <a:tbl>
              <a:tblPr>
                <a:noFill/>
                <a:tableStyleId>{75763E07-44CB-4DBC-9788-5149378BB6F9}</a:tableStyleId>
              </a:tblPr>
              <a:tblGrid>
                <a:gridCol w="2413000"/>
                <a:gridCol w="2413000"/>
                <a:gridCol w="2413000"/>
              </a:tblGrid>
              <a:tr h="4437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SK_ID_CURR</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Diff_Day</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Diff_ATM</a:t>
                      </a:r>
                      <a:endParaRPr sz="1400" u="none" strike="noStrike" cap="none"/>
                    </a:p>
                  </a:txBody>
                  <a:tcPr marL="91425" marR="91425" marT="91425" marB="91425"/>
                </a:tc>
              </a:tr>
              <a:tr h="44802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1</a:t>
                      </a:r>
                      <a:endParaRPr sz="1400" u="none" strike="noStrike" cap="none"/>
                    </a:p>
                  </a:txBody>
                  <a:tcPr marL="91425" marR="91425" marT="91425" marB="91425">
                    <a:solidFill>
                      <a:srgbClr val="FFFF00"/>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0</a:t>
                      </a:r>
                      <a:endParaRPr sz="1400" u="none" strike="noStrike" cap="none"/>
                    </a:p>
                  </a:txBody>
                  <a:tcPr marL="91425" marR="91425" marT="91425" marB="91425">
                    <a:solidFill>
                      <a:srgbClr val="FFFF00"/>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0</a:t>
                      </a:r>
                      <a:endParaRPr sz="1400" u="none" strike="noStrike" cap="none"/>
                    </a:p>
                  </a:txBody>
                  <a:tcPr marL="91425" marR="91425" marT="91425" marB="91425">
                    <a:solidFill>
                      <a:srgbClr val="FFFF00"/>
                    </a:solidFill>
                  </a:tcPr>
                </a:tc>
              </a:tr>
              <a:tr h="4437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1</a:t>
                      </a:r>
                      <a:endParaRPr sz="1400" u="none" strike="noStrike" cap="none"/>
                    </a:p>
                  </a:txBody>
                  <a:tcPr marL="91425" marR="91425" marT="91425" marB="91425">
                    <a:solidFill>
                      <a:srgbClr val="FFFF00"/>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0</a:t>
                      </a:r>
                      <a:endParaRPr sz="1400" u="none" strike="noStrike" cap="none"/>
                    </a:p>
                  </a:txBody>
                  <a:tcPr marL="91425" marR="91425" marT="91425" marB="91425">
                    <a:solidFill>
                      <a:srgbClr val="FFFF00"/>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0</a:t>
                      </a:r>
                      <a:endParaRPr sz="1400" u="none" strike="noStrike" cap="none"/>
                    </a:p>
                  </a:txBody>
                  <a:tcPr marL="91425" marR="91425" marT="91425" marB="91425">
                    <a:solidFill>
                      <a:srgbClr val="FFFF00"/>
                    </a:solidFill>
                  </a:tcPr>
                </a:tc>
              </a:tr>
              <a:tr h="4437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2</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9</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0</a:t>
                      </a:r>
                      <a:endParaRPr sz="1400" u="none" strike="noStrike" cap="none"/>
                    </a:p>
                  </a:txBody>
                  <a:tcPr marL="91425" marR="91425" marT="91425" marB="91425"/>
                </a:tc>
              </a:tr>
            </a:tbl>
          </a:graphicData>
        </a:graphic>
      </p:graphicFrame>
      <p:graphicFrame>
        <p:nvGraphicFramePr>
          <p:cNvPr id="334" name="Google Shape;334;p19"/>
          <p:cNvGraphicFramePr/>
          <p:nvPr/>
        </p:nvGraphicFramePr>
        <p:xfrm>
          <a:off x="875125" y="2110725"/>
          <a:ext cx="7239000" cy="1188630"/>
        </p:xfrm>
        <a:graphic>
          <a:graphicData uri="http://schemas.openxmlformats.org/drawingml/2006/table">
            <a:tbl>
              <a:tblPr>
                <a:noFill/>
                <a:tableStyleId>{75763E07-44CB-4DBC-9788-5149378BB6F9}</a:tableStyleId>
              </a:tblPr>
              <a:tblGrid>
                <a:gridCol w="2413000"/>
                <a:gridCol w="2413000"/>
                <a:gridCol w="2413000"/>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SK_ID_CURR</a:t>
                      </a:r>
                      <a:endParaRPr sz="14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Diff_Day</a:t>
                      </a:r>
                      <a:endParaRPr sz="14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Diff_ATM</a:t>
                      </a:r>
                      <a:endParaRPr sz="14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1</a:t>
                      </a:r>
                      <a:endParaRPr sz="1400" u="none" strike="noStrike" cap="none"/>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0</a:t>
                      </a:r>
                      <a:endParaRPr sz="1400" u="none" strike="noStrike" cap="none"/>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0</a:t>
                      </a:r>
                      <a:endParaRPr sz="1400" u="none" strike="noStrike" cap="none"/>
                    </a:p>
                  </a:txBody>
                  <a:tcPr marL="91425" marR="91425" marT="91425" marB="91425">
                    <a:lnT w="9525" cap="flat" cmpd="sng">
                      <a:solidFill>
                        <a:srgbClr val="9E9E9E"/>
                      </a:solidFill>
                      <a:prstDash val="solid"/>
                      <a:round/>
                      <a:headEnd type="none" w="sm" len="sm"/>
                      <a:tailEnd type="none" w="sm" len="sm"/>
                    </a:lnT>
                  </a:tcPr>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2</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9</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0</a:t>
                      </a:r>
                      <a:endParaRPr sz="1400" u="none" strike="noStrike" cap="none"/>
                    </a:p>
                  </a:txBody>
                  <a:tcPr marL="91425" marR="91425" marT="91425" marB="91425"/>
                </a:tc>
              </a:tr>
            </a:tbl>
          </a:graphicData>
        </a:graphic>
      </p:graphicFrame>
      <p:sp>
        <p:nvSpPr>
          <p:cNvPr id="335" name="Google Shape;335;p19"/>
          <p:cNvSpPr txBox="1">
            <a:spLocks noGrp="1"/>
          </p:cNvSpPr>
          <p:nvPr>
            <p:ph type="title"/>
          </p:nvPr>
        </p:nvSpPr>
        <p:spPr>
          <a:xfrm>
            <a:off x="1303800" y="598575"/>
            <a:ext cx="6810300" cy="900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a:solidFill>
                  <a:schemeClr val="dk2"/>
                </a:solidFill>
                <a:latin typeface="Maven Pro"/>
                <a:ea typeface="Maven Pro"/>
                <a:cs typeface="Maven Pro"/>
                <a:sym typeface="Maven Pro"/>
              </a:rPr>
              <a:t>Installments.csv</a:t>
            </a:r>
            <a:endParaRPr sz="2800" b="1" i="0" u="none" strike="noStrike" cap="none">
              <a:solidFill>
                <a:schemeClr val="dk2"/>
              </a:solidFill>
              <a:latin typeface="Maven Pro"/>
              <a:ea typeface="Maven Pro"/>
              <a:cs typeface="Maven Pro"/>
              <a:sym typeface="Maven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1"/>
                                        </p:tgtEl>
                                        <p:attrNameLst>
                                          <p:attrName>style.visibility</p:attrName>
                                        </p:attrNameLst>
                                      </p:cBhvr>
                                      <p:to>
                                        <p:strVal val="visible"/>
                                      </p:to>
                                    </p:set>
                                    <p:animEffect transition="in" filter="fade">
                                      <p:cBhvr>
                                        <p:cTn id="7" dur="1000"/>
                                        <p:tgtEl>
                                          <p:spTgt spid="3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2"/>
                                        </p:tgtEl>
                                        <p:attrNameLst>
                                          <p:attrName>style.visibility</p:attrName>
                                        </p:attrNameLst>
                                      </p:cBhvr>
                                      <p:to>
                                        <p:strVal val="visible"/>
                                      </p:to>
                                    </p:set>
                                    <p:animEffect transition="in" filter="fade">
                                      <p:cBhvr>
                                        <p:cTn id="12" dur="1000"/>
                                        <p:tgtEl>
                                          <p:spTgt spid="3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3"/>
                                        </p:tgtEl>
                                        <p:attrNameLst>
                                          <p:attrName>style.visibility</p:attrName>
                                        </p:attrNameLst>
                                      </p:cBhvr>
                                      <p:to>
                                        <p:strVal val="visible"/>
                                      </p:to>
                                    </p:set>
                                    <p:animEffect transition="in" filter="fade">
                                      <p:cBhvr>
                                        <p:cTn id="17" dur="100"/>
                                        <p:tgtEl>
                                          <p:spTgt spid="333"/>
                                        </p:tgtEl>
                                      </p:cBhvr>
                                    </p:animEffect>
                                  </p:childTnLst>
                                </p:cTn>
                              </p:par>
                              <p:par>
                                <p:cTn id="18" presetID="10" presetClass="exit" presetSubtype="0" fill="hold" nodeType="withEffect">
                                  <p:stCondLst>
                                    <p:cond delay="0"/>
                                  </p:stCondLst>
                                  <p:childTnLst>
                                    <p:animEffect transition="out" filter="fade">
                                      <p:cBhvr>
                                        <p:cTn id="19" dur="200"/>
                                        <p:tgtEl>
                                          <p:spTgt spid="330"/>
                                        </p:tgtEl>
                                      </p:cBhvr>
                                    </p:animEffect>
                                    <p:set>
                                      <p:cBhvr>
                                        <p:cTn id="20" dur="1" fill="hold">
                                          <p:stCondLst>
                                            <p:cond delay="200"/>
                                          </p:stCondLst>
                                        </p:cTn>
                                        <p:tgtEl>
                                          <p:spTgt spid="330"/>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200"/>
                                        <p:tgtEl>
                                          <p:spTgt spid="331"/>
                                        </p:tgtEl>
                                      </p:cBhvr>
                                    </p:animEffect>
                                    <p:set>
                                      <p:cBhvr>
                                        <p:cTn id="23" dur="1" fill="hold">
                                          <p:stCondLst>
                                            <p:cond delay="200"/>
                                          </p:stCondLst>
                                        </p:cTn>
                                        <p:tgtEl>
                                          <p:spTgt spid="331"/>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200"/>
                                        <p:tgtEl>
                                          <p:spTgt spid="332"/>
                                        </p:tgtEl>
                                      </p:cBhvr>
                                    </p:animEffect>
                                    <p:set>
                                      <p:cBhvr>
                                        <p:cTn id="26" dur="1" fill="hold">
                                          <p:stCondLst>
                                            <p:cond delay="200"/>
                                          </p:stCondLst>
                                        </p:cTn>
                                        <p:tgtEl>
                                          <p:spTgt spid="33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1000"/>
                                        <p:tgtEl>
                                          <p:spTgt spid="333"/>
                                        </p:tgtEl>
                                      </p:cBhvr>
                                    </p:animEffect>
                                    <p:set>
                                      <p:cBhvr>
                                        <p:cTn id="31" dur="1" fill="hold">
                                          <p:stCondLst>
                                            <p:cond delay="1000"/>
                                          </p:stCondLst>
                                        </p:cTn>
                                        <p:tgtEl>
                                          <p:spTgt spid="333"/>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334"/>
                                        </p:tgtEl>
                                        <p:attrNameLst>
                                          <p:attrName>style.visibility</p:attrName>
                                        </p:attrNameLst>
                                      </p:cBhvr>
                                      <p:to>
                                        <p:strVal val="visible"/>
                                      </p:to>
                                    </p:set>
                                    <p:animEffect transition="in" filter="fade">
                                      <p:cBhvr>
                                        <p:cTn id="34" dur="1000"/>
                                        <p:tgtEl>
                                          <p:spTgt spid="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0"/>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a:solidFill>
                  <a:schemeClr val="dk2"/>
                </a:solidFill>
                <a:latin typeface="Maven Pro"/>
                <a:ea typeface="Maven Pro"/>
                <a:cs typeface="Maven Pro"/>
                <a:sym typeface="Maven Pro"/>
              </a:rPr>
              <a:t>Clean Data Procedure -1</a:t>
            </a:r>
            <a:endParaRPr sz="2800" b="1" i="0" u="none" strike="noStrike" cap="none">
              <a:solidFill>
                <a:schemeClr val="dk2"/>
              </a:solidFill>
              <a:latin typeface="Maven Pro"/>
              <a:ea typeface="Maven Pro"/>
              <a:cs typeface="Maven Pro"/>
              <a:sym typeface="Maven Pro"/>
            </a:endParaRPr>
          </a:p>
        </p:txBody>
      </p:sp>
      <p:sp>
        <p:nvSpPr>
          <p:cNvPr id="341" name="Google Shape;341;p20"/>
          <p:cNvSpPr txBox="1">
            <a:spLocks noGrp="1"/>
          </p:cNvSpPr>
          <p:nvPr>
            <p:ph type="subTitle" idx="4294967295"/>
          </p:nvPr>
        </p:nvSpPr>
        <p:spPr>
          <a:xfrm>
            <a:off x="1261650" y="1285050"/>
            <a:ext cx="7114800" cy="31401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Clr>
                <a:schemeClr val="dk2"/>
              </a:buClr>
              <a:buSzPts val="1600"/>
              <a:buFont typeface="Arial"/>
              <a:buChar char="●"/>
            </a:pPr>
            <a:r>
              <a:rPr lang="en" sz="1600" b="0" i="0" u="none" strike="noStrike" cap="none">
                <a:solidFill>
                  <a:srgbClr val="222222"/>
                </a:solidFill>
                <a:highlight>
                  <a:srgbClr val="FFFFFF"/>
                </a:highlight>
                <a:latin typeface="Arial"/>
                <a:ea typeface="Arial"/>
                <a:cs typeface="Arial"/>
                <a:sym typeface="Arial"/>
              </a:rPr>
              <a:t>Anomalies Value</a:t>
            </a:r>
            <a:endParaRPr sz="1600" b="0" i="0" u="none" strike="noStrike" cap="none">
              <a:solidFill>
                <a:srgbClr val="222222"/>
              </a:solidFill>
              <a:highlight>
                <a:srgbClr val="FFFFFF"/>
              </a:highlight>
              <a:latin typeface="Arial"/>
              <a:ea typeface="Arial"/>
              <a:cs typeface="Arial"/>
              <a:sym typeface="Arial"/>
            </a:endParaRPr>
          </a:p>
          <a:p>
            <a:pPr marL="914400" marR="0" lvl="1" indent="-330200" algn="l" rtl="0">
              <a:lnSpc>
                <a:spcPct val="115000"/>
              </a:lnSpc>
              <a:spcBef>
                <a:spcPts val="0"/>
              </a:spcBef>
              <a:spcAft>
                <a:spcPts val="0"/>
              </a:spcAft>
              <a:buClr>
                <a:srgbClr val="222222"/>
              </a:buClr>
              <a:buSzPts val="1600"/>
              <a:buFont typeface="Arial"/>
              <a:buChar char="○"/>
            </a:pPr>
            <a:r>
              <a:rPr lang="en" sz="1600" b="0" i="0" u="none" strike="noStrike" cap="none">
                <a:solidFill>
                  <a:srgbClr val="000000"/>
                </a:solidFill>
                <a:highlight>
                  <a:srgbClr val="FFFFFF"/>
                </a:highlight>
                <a:latin typeface="Arial"/>
                <a:ea typeface="Arial"/>
                <a:cs typeface="Arial"/>
                <a:sym typeface="Arial"/>
              </a:rPr>
              <a:t>Boxplots for each features eg. DAYS_EMPLOYED Data</a:t>
            </a:r>
            <a:endParaRPr sz="1600" b="0" i="0" u="none" strike="noStrike" cap="none">
              <a:solidFill>
                <a:srgbClr val="000000"/>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2"/>
              </a:buClr>
              <a:buSzPts val="1300"/>
              <a:buFont typeface="Nunito"/>
              <a:buNone/>
            </a:pPr>
            <a:endParaRPr sz="1600" b="0" i="0" u="none" strike="noStrike" cap="none">
              <a:solidFill>
                <a:srgbClr val="000000"/>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2"/>
              </a:buClr>
              <a:buSzPts val="1300"/>
              <a:buFont typeface="Nunito"/>
              <a:buNone/>
            </a:pPr>
            <a:endParaRPr sz="1600" b="0" i="0" u="none" strike="noStrike" cap="none">
              <a:solidFill>
                <a:srgbClr val="000000"/>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2"/>
              </a:buClr>
              <a:buSzPts val="1300"/>
              <a:buFont typeface="Nunito"/>
              <a:buNone/>
            </a:pPr>
            <a:endParaRPr sz="1600" b="0" i="0" u="none" strike="noStrike" cap="none">
              <a:solidFill>
                <a:srgbClr val="000000"/>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2"/>
              </a:buClr>
              <a:buSzPts val="1300"/>
              <a:buFont typeface="Nunito"/>
              <a:buNone/>
            </a:pPr>
            <a:endParaRPr sz="1600" b="0" i="0" u="none" strike="noStrike" cap="none">
              <a:solidFill>
                <a:srgbClr val="000000"/>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2"/>
              </a:buClr>
              <a:buSzPts val="1300"/>
              <a:buFont typeface="Nunito"/>
              <a:buNone/>
            </a:pPr>
            <a:endParaRPr sz="1600" b="0" i="0" u="none" strike="noStrike" cap="none">
              <a:solidFill>
                <a:srgbClr val="000000"/>
              </a:solidFill>
              <a:highlight>
                <a:srgbClr val="FFFFFF"/>
              </a:highlight>
              <a:latin typeface="Arial"/>
              <a:ea typeface="Arial"/>
              <a:cs typeface="Arial"/>
              <a:sym typeface="Arial"/>
            </a:endParaRPr>
          </a:p>
          <a:p>
            <a:pPr marL="457200" marR="0" lvl="0" indent="-228600" algn="l" rtl="0">
              <a:lnSpc>
                <a:spcPct val="115000"/>
              </a:lnSpc>
              <a:spcBef>
                <a:spcPts val="1600"/>
              </a:spcBef>
              <a:spcAft>
                <a:spcPts val="0"/>
              </a:spcAft>
              <a:buClr>
                <a:srgbClr val="222222"/>
              </a:buClr>
              <a:buSzPts val="1600"/>
              <a:buFont typeface="Arial"/>
              <a:buNone/>
            </a:pPr>
            <a:endParaRPr sz="1600" b="0" i="0" u="none" strike="noStrike" cap="none">
              <a:solidFill>
                <a:srgbClr val="000000"/>
              </a:solidFill>
              <a:highlight>
                <a:srgbClr val="FFFFFF"/>
              </a:highlight>
              <a:latin typeface="Arial"/>
              <a:ea typeface="Arial"/>
              <a:cs typeface="Arial"/>
              <a:sym typeface="Arial"/>
            </a:endParaRPr>
          </a:p>
          <a:p>
            <a:pPr marL="0" marR="0" lvl="0" indent="0" algn="l" rtl="0">
              <a:lnSpc>
                <a:spcPct val="115000"/>
              </a:lnSpc>
              <a:spcBef>
                <a:spcPts val="1600"/>
              </a:spcBef>
              <a:spcAft>
                <a:spcPts val="1600"/>
              </a:spcAft>
              <a:buClr>
                <a:schemeClr val="dk2"/>
              </a:buClr>
              <a:buSzPts val="1300"/>
              <a:buFont typeface="Nunito"/>
              <a:buNone/>
            </a:pPr>
            <a:endParaRPr sz="1600" b="0" i="0" u="none" strike="noStrike" cap="none">
              <a:solidFill>
                <a:srgbClr val="47494D"/>
              </a:solidFill>
              <a:latin typeface="Arial"/>
              <a:ea typeface="Arial"/>
              <a:cs typeface="Arial"/>
              <a:sym typeface="Arial"/>
            </a:endParaRPr>
          </a:p>
        </p:txBody>
      </p:sp>
      <p:pic>
        <p:nvPicPr>
          <p:cNvPr id="342" name="Google Shape;342;p20"/>
          <p:cNvPicPr preferRelativeResize="0"/>
          <p:nvPr/>
        </p:nvPicPr>
        <p:blipFill rotWithShape="1">
          <a:blip r:embed="rId3">
            <a:alphaModFix/>
          </a:blip>
          <a:srcRect/>
          <a:stretch/>
        </p:blipFill>
        <p:spPr>
          <a:xfrm>
            <a:off x="1928425" y="4526550"/>
            <a:ext cx="4979550" cy="339575"/>
          </a:xfrm>
          <a:prstGeom prst="rect">
            <a:avLst/>
          </a:prstGeom>
          <a:noFill/>
          <a:ln>
            <a:noFill/>
          </a:ln>
        </p:spPr>
      </p:pic>
      <p:pic>
        <p:nvPicPr>
          <p:cNvPr id="343" name="Google Shape;343;p20"/>
          <p:cNvPicPr preferRelativeResize="0"/>
          <p:nvPr/>
        </p:nvPicPr>
        <p:blipFill rotWithShape="1">
          <a:blip r:embed="rId4">
            <a:alphaModFix/>
          </a:blip>
          <a:srcRect/>
          <a:stretch/>
        </p:blipFill>
        <p:spPr>
          <a:xfrm>
            <a:off x="1502950" y="1989325"/>
            <a:ext cx="4979549" cy="231230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1"/>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800"/>
              <a:buFont typeface="Maven Pro"/>
              <a:buNone/>
            </a:pPr>
            <a:r>
              <a:rPr lang="en" sz="2800" b="1" i="0" u="none" strike="noStrike" cap="none">
                <a:solidFill>
                  <a:schemeClr val="dk2"/>
                </a:solidFill>
                <a:latin typeface="Maven Pro"/>
                <a:ea typeface="Maven Pro"/>
                <a:cs typeface="Maven Pro"/>
                <a:sym typeface="Maven Pro"/>
              </a:rPr>
              <a:t>Clean Data Procedure -2 </a:t>
            </a:r>
            <a:endParaRPr sz="2800" b="1" i="0" u="none" strike="noStrike" cap="none">
              <a:solidFill>
                <a:schemeClr val="dk2"/>
              </a:solidFill>
              <a:latin typeface="Maven Pro"/>
              <a:ea typeface="Maven Pro"/>
              <a:cs typeface="Maven Pro"/>
              <a:sym typeface="Maven Pro"/>
            </a:endParaRPr>
          </a:p>
        </p:txBody>
      </p:sp>
      <p:sp>
        <p:nvSpPr>
          <p:cNvPr id="349" name="Google Shape;349;p21"/>
          <p:cNvSpPr txBox="1">
            <a:spLocks noGrp="1"/>
          </p:cNvSpPr>
          <p:nvPr>
            <p:ph type="body" idx="1"/>
          </p:nvPr>
        </p:nvSpPr>
        <p:spPr>
          <a:xfrm>
            <a:off x="1303800" y="1655625"/>
            <a:ext cx="3712800" cy="25416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Clr>
                <a:srgbClr val="434343"/>
              </a:buClr>
              <a:buSzPts val="1600"/>
              <a:buFont typeface="Arial"/>
              <a:buChar char="●"/>
            </a:pPr>
            <a:r>
              <a:rPr lang="en" sz="1600" b="0" i="0" u="none" strike="noStrike" cap="none">
                <a:solidFill>
                  <a:srgbClr val="434343"/>
                </a:solidFill>
                <a:latin typeface="Arial"/>
                <a:ea typeface="Arial"/>
                <a:cs typeface="Arial"/>
                <a:sym typeface="Arial"/>
              </a:rPr>
              <a:t>Keep the predictor which has &lt;20% null value</a:t>
            </a:r>
            <a:endParaRPr sz="1600" b="0" i="0" u="none" strike="noStrike" cap="none">
              <a:solidFill>
                <a:srgbClr val="434343"/>
              </a:solidFill>
              <a:latin typeface="Arial"/>
              <a:ea typeface="Arial"/>
              <a:cs typeface="Arial"/>
              <a:sym typeface="Arial"/>
            </a:endParaRPr>
          </a:p>
          <a:p>
            <a:pPr marL="457200" marR="0" lvl="0" indent="-330200" algn="l" rtl="0">
              <a:lnSpc>
                <a:spcPct val="137500"/>
              </a:lnSpc>
              <a:spcBef>
                <a:spcPts val="0"/>
              </a:spcBef>
              <a:spcAft>
                <a:spcPts val="0"/>
              </a:spcAft>
              <a:buClr>
                <a:srgbClr val="434343"/>
              </a:buClr>
              <a:buSzPts val="1600"/>
              <a:buFont typeface="Arial"/>
              <a:buChar char="●"/>
            </a:pPr>
            <a:r>
              <a:rPr lang="en" sz="1600" b="0" i="0" u="none" strike="noStrike" cap="none">
                <a:solidFill>
                  <a:srgbClr val="434343"/>
                </a:solidFill>
                <a:highlight>
                  <a:schemeClr val="lt1"/>
                </a:highlight>
                <a:latin typeface="Arial"/>
                <a:ea typeface="Arial"/>
                <a:cs typeface="Arial"/>
                <a:sym typeface="Arial"/>
              </a:rPr>
              <a:t>Convert the categorical variables to their numerical</a:t>
            </a:r>
            <a:endParaRPr sz="1600" b="0" i="0" u="none" strike="noStrike" cap="none">
              <a:solidFill>
                <a:srgbClr val="434343"/>
              </a:solidFill>
              <a:highlight>
                <a:schemeClr val="lt1"/>
              </a:highlight>
              <a:latin typeface="Arial"/>
              <a:ea typeface="Arial"/>
              <a:cs typeface="Arial"/>
              <a:sym typeface="Arial"/>
            </a:endParaRPr>
          </a:p>
          <a:p>
            <a:pPr marL="914400" marR="0" lvl="1" indent="-330200" algn="l" rtl="0">
              <a:lnSpc>
                <a:spcPct val="137500"/>
              </a:lnSpc>
              <a:spcBef>
                <a:spcPts val="0"/>
              </a:spcBef>
              <a:spcAft>
                <a:spcPts val="0"/>
              </a:spcAft>
              <a:buClr>
                <a:srgbClr val="666666"/>
              </a:buClr>
              <a:buSzPts val="1600"/>
              <a:buFont typeface="Arial"/>
              <a:buChar char="○"/>
            </a:pPr>
            <a:r>
              <a:rPr lang="en" sz="1600" b="0" i="0" u="none" strike="noStrike" cap="none">
                <a:solidFill>
                  <a:srgbClr val="434343"/>
                </a:solidFill>
                <a:latin typeface="Arial"/>
                <a:ea typeface="Arial"/>
                <a:cs typeface="Arial"/>
                <a:sym typeface="Arial"/>
              </a:rPr>
              <a:t>Using </a:t>
            </a:r>
            <a:r>
              <a:rPr lang="en" sz="1600" b="0" i="0" u="none" strike="noStrike" cap="none">
                <a:solidFill>
                  <a:srgbClr val="434343"/>
                </a:solidFill>
                <a:highlight>
                  <a:schemeClr val="lt1"/>
                </a:highlight>
                <a:latin typeface="Arial"/>
                <a:ea typeface="Arial"/>
                <a:cs typeface="Arial"/>
                <a:sym typeface="Arial"/>
              </a:rPr>
              <a:t>one-hot transformation</a:t>
            </a:r>
            <a:r>
              <a:rPr lang="en" sz="1600" b="0" i="0" u="none" strike="noStrike" cap="none">
                <a:solidFill>
                  <a:srgbClr val="666666"/>
                </a:solidFill>
                <a:highlight>
                  <a:schemeClr val="lt1"/>
                </a:highlight>
                <a:latin typeface="Arial"/>
                <a:ea typeface="Arial"/>
                <a:cs typeface="Arial"/>
                <a:sym typeface="Arial"/>
              </a:rPr>
              <a:t> </a:t>
            </a:r>
            <a:endParaRPr sz="1600" b="0" i="0" u="none" strike="noStrike" cap="none">
              <a:solidFill>
                <a:srgbClr val="666666"/>
              </a:solidFill>
              <a:latin typeface="Arial"/>
              <a:ea typeface="Arial"/>
              <a:cs typeface="Arial"/>
              <a:sym typeface="Arial"/>
            </a:endParaRPr>
          </a:p>
          <a:p>
            <a:pPr marL="457200" marR="0" lvl="0" indent="-330200" algn="l" rtl="0">
              <a:lnSpc>
                <a:spcPct val="137500"/>
              </a:lnSpc>
              <a:spcBef>
                <a:spcPts val="0"/>
              </a:spcBef>
              <a:spcAft>
                <a:spcPts val="0"/>
              </a:spcAft>
              <a:buClr>
                <a:srgbClr val="47494D"/>
              </a:buClr>
              <a:buSzPts val="1600"/>
              <a:buFont typeface="Arial"/>
              <a:buChar char="●"/>
            </a:pPr>
            <a:r>
              <a:rPr lang="en" sz="1600" b="0" i="0" u="none" strike="noStrike" cap="none">
                <a:solidFill>
                  <a:srgbClr val="47494D"/>
                </a:solidFill>
                <a:latin typeface="Arial"/>
                <a:ea typeface="Arial"/>
                <a:cs typeface="Arial"/>
                <a:sym typeface="Arial"/>
              </a:rPr>
              <a:t>For Null value:</a:t>
            </a:r>
            <a:endParaRPr sz="1600" b="0" i="0" u="none" strike="noStrike" cap="none">
              <a:solidFill>
                <a:srgbClr val="47494D"/>
              </a:solidFill>
              <a:latin typeface="Arial"/>
              <a:ea typeface="Arial"/>
              <a:cs typeface="Arial"/>
              <a:sym typeface="Arial"/>
            </a:endParaRPr>
          </a:p>
          <a:p>
            <a:pPr marL="914400" marR="0" lvl="1" indent="-330200" algn="l" rtl="0">
              <a:lnSpc>
                <a:spcPct val="137500"/>
              </a:lnSpc>
              <a:spcBef>
                <a:spcPts val="0"/>
              </a:spcBef>
              <a:spcAft>
                <a:spcPts val="0"/>
              </a:spcAft>
              <a:buClr>
                <a:srgbClr val="47494D"/>
              </a:buClr>
              <a:buSzPts val="1600"/>
              <a:buFont typeface="Arial"/>
              <a:buChar char="○"/>
            </a:pPr>
            <a:r>
              <a:rPr lang="en" sz="1600" b="0" i="0" u="none" strike="noStrike" cap="none">
                <a:solidFill>
                  <a:srgbClr val="47494D"/>
                </a:solidFill>
                <a:latin typeface="Arial"/>
                <a:ea typeface="Arial"/>
                <a:cs typeface="Arial"/>
                <a:sym typeface="Arial"/>
              </a:rPr>
              <a:t>Using mean value</a:t>
            </a:r>
            <a:endParaRPr sz="1600" b="0" i="0" u="none" strike="noStrike" cap="none">
              <a:solidFill>
                <a:srgbClr val="47494D"/>
              </a:solidFill>
              <a:latin typeface="Arial"/>
              <a:ea typeface="Arial"/>
              <a:cs typeface="Arial"/>
              <a:sym typeface="Arial"/>
            </a:endParaRPr>
          </a:p>
          <a:p>
            <a:pPr marL="0" marR="0" lvl="0" indent="0" algn="l" rtl="0">
              <a:lnSpc>
                <a:spcPct val="115000"/>
              </a:lnSpc>
              <a:spcBef>
                <a:spcPts val="1600"/>
              </a:spcBef>
              <a:spcAft>
                <a:spcPts val="1600"/>
              </a:spcAft>
              <a:buClr>
                <a:schemeClr val="dk2"/>
              </a:buClr>
              <a:buSzPts val="1300"/>
              <a:buFont typeface="Nunito"/>
              <a:buNone/>
            </a:pPr>
            <a:endParaRPr sz="1300" b="0" i="0" u="none" strike="noStrike" cap="none">
              <a:solidFill>
                <a:schemeClr val="dk2"/>
              </a:solidFill>
              <a:latin typeface="Nunito"/>
              <a:ea typeface="Nunito"/>
              <a:cs typeface="Nunito"/>
              <a:sym typeface="Nunito"/>
            </a:endParaRPr>
          </a:p>
        </p:txBody>
      </p:sp>
      <p:pic>
        <p:nvPicPr>
          <p:cNvPr id="350" name="Google Shape;350;p21"/>
          <p:cNvPicPr preferRelativeResize="0"/>
          <p:nvPr/>
        </p:nvPicPr>
        <p:blipFill rotWithShape="1">
          <a:blip r:embed="rId3">
            <a:alphaModFix/>
          </a:blip>
          <a:srcRect/>
          <a:stretch/>
        </p:blipFill>
        <p:spPr>
          <a:xfrm>
            <a:off x="5074950" y="1902863"/>
            <a:ext cx="3581400" cy="1685925"/>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1619</Words>
  <Application>Microsoft Macintosh PowerPoint</Application>
  <PresentationFormat>全屏显示(16:9)</PresentationFormat>
  <Paragraphs>313</Paragraphs>
  <Slides>32</Slides>
  <Notes>32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32</vt:i4>
      </vt:variant>
    </vt:vector>
  </HeadingPairs>
  <TitlesOfParts>
    <vt:vector size="37" baseType="lpstr">
      <vt:lpstr>Nunito</vt:lpstr>
      <vt:lpstr>Verdana</vt:lpstr>
      <vt:lpstr>Maven Pro</vt:lpstr>
      <vt:lpstr>Arial</vt:lpstr>
      <vt:lpstr>Momentum</vt:lpstr>
      <vt:lpstr>Home Credit Risk Assessment</vt:lpstr>
      <vt:lpstr>How capable each applicant is of repaying a loan?</vt:lpstr>
      <vt:lpstr>Project Statement in Details </vt:lpstr>
      <vt:lpstr>Data Process</vt:lpstr>
      <vt:lpstr>Approach</vt:lpstr>
      <vt:lpstr>Join Table</vt:lpstr>
      <vt:lpstr>Installments.csv</vt:lpstr>
      <vt:lpstr>Clean Data Procedure -1</vt:lpstr>
      <vt:lpstr>Clean Data Procedure -2 </vt:lpstr>
      <vt:lpstr>Linear Regression</vt:lpstr>
      <vt:lpstr>Linear Regression</vt:lpstr>
      <vt:lpstr>Procedure</vt:lpstr>
      <vt:lpstr>Procedure</vt:lpstr>
      <vt:lpstr>Procedure</vt:lpstr>
      <vt:lpstr>Decision Tree</vt:lpstr>
      <vt:lpstr>Procedure</vt:lpstr>
      <vt:lpstr>Procedure</vt:lpstr>
      <vt:lpstr>PowerPoint 演示文稿</vt:lpstr>
      <vt:lpstr>Procedure</vt:lpstr>
      <vt:lpstr>Procedure</vt:lpstr>
      <vt:lpstr>Procedure</vt:lpstr>
      <vt:lpstr>Random Forest</vt:lpstr>
      <vt:lpstr>Random Forest</vt:lpstr>
      <vt:lpstr>Random Forest</vt:lpstr>
      <vt:lpstr>Random Forest</vt:lpstr>
      <vt:lpstr>Attributes importance</vt:lpstr>
      <vt:lpstr>XGBoost</vt:lpstr>
      <vt:lpstr>XGBoost</vt:lpstr>
      <vt:lpstr>XGBoost</vt:lpstr>
      <vt:lpstr>The top 10 important attributes </vt:lpstr>
      <vt:lpstr>PowerPoint 演示文稿</vt:lpstr>
      <vt:lpstr>Conclusion &amp; future direction</vt:lpstr>
    </vt:vector>
  </TitlesOfParts>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Credit Risk Assessment</dc:title>
  <cp:lastModifiedBy>Yizhe Liu</cp:lastModifiedBy>
  <cp:revision>3</cp:revision>
  <dcterms:modified xsi:type="dcterms:W3CDTF">2018-10-24T23:30:36Z</dcterms:modified>
</cp:coreProperties>
</file>