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4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1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9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5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4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9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73B5-F1A7-43C9-8F7F-CAE3B87B0A46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tum.ub.tum.de/14836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9337" y="1122363"/>
            <a:ext cx="8839200" cy="2387600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High-performance </a:t>
            </a:r>
            <a:r>
              <a:rPr lang="de-DE" sz="5400" b="1" dirty="0" err="1" smtClean="0"/>
              <a:t>computing</a:t>
            </a:r>
            <a:r>
              <a:rPr lang="de-DE" sz="4800" b="1" dirty="0"/>
              <a:t/>
            </a:r>
            <a:br>
              <a:rPr lang="de-DE" sz="4800" b="1" dirty="0"/>
            </a:br>
            <a:r>
              <a:rPr lang="de-DE" sz="4800" dirty="0" smtClean="0"/>
              <a:t>FORTRAN, </a:t>
            </a:r>
            <a:r>
              <a:rPr lang="de-DE" sz="4800" dirty="0" err="1" smtClean="0"/>
              <a:t>OpenMP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MPI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>
                <a:solidFill>
                  <a:srgbClr val="0070C0"/>
                </a:solidFill>
              </a:rPr>
              <a:t>By</a:t>
            </a:r>
            <a:r>
              <a:rPr lang="de-DE" sz="4400" dirty="0" smtClean="0">
                <a:solidFill>
                  <a:srgbClr val="0070C0"/>
                </a:solidFill>
              </a:rPr>
              <a:t> </a:t>
            </a:r>
            <a:r>
              <a:rPr lang="de-DE" sz="4400" dirty="0" err="1" smtClean="0">
                <a:solidFill>
                  <a:srgbClr val="0070C0"/>
                </a:solidFill>
              </a:rPr>
              <a:t>example</a:t>
            </a:r>
            <a:endParaRPr lang="de-DE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3: </a:t>
            </a:r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1: Naive</a:t>
            </a:r>
          </a:p>
        </p:txBody>
      </p:sp>
    </p:spTree>
    <p:extLst>
      <p:ext uri="{BB962C8B-B14F-4D97-AF65-F5344CB8AC3E}">
        <p14:creationId xmlns:p14="http://schemas.microsoft.com/office/powerpoint/2010/main" val="26475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2: Optimized naive</a:t>
            </a:r>
          </a:p>
          <a:p>
            <a:endParaRPr lang="en-US" dirty="0"/>
          </a:p>
          <a:p>
            <a:r>
              <a:rPr lang="en-US" dirty="0" smtClean="0"/>
              <a:t>Use lookup table for state computation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9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3: </a:t>
            </a:r>
            <a:r>
              <a:rPr lang="en-US" dirty="0" err="1" smtClean="0"/>
              <a:t>Vectorized</a:t>
            </a:r>
            <a:r>
              <a:rPr lang="en-US" dirty="0" smtClean="0"/>
              <a:t> loops using SIMD</a:t>
            </a:r>
          </a:p>
          <a:p>
            <a:r>
              <a:rPr lang="en-US" dirty="0"/>
              <a:t>Precompute row </a:t>
            </a:r>
            <a:r>
              <a:rPr lang="en-US" dirty="0" smtClean="0"/>
              <a:t>sums</a:t>
            </a:r>
          </a:p>
          <a:p>
            <a:endParaRPr lang="en-US" dirty="0"/>
          </a:p>
          <a:p>
            <a:r>
              <a:rPr lang="en-US" dirty="0" smtClean="0"/>
              <a:t>Actually slower?</a:t>
            </a:r>
          </a:p>
          <a:p>
            <a:r>
              <a:rPr lang="en-US" dirty="0" smtClean="0"/>
              <a:t>Memory read/write penalty</a:t>
            </a:r>
          </a:p>
          <a:p>
            <a:r>
              <a:rPr lang="en-US" dirty="0" smtClean="0"/>
              <a:t>Small loops are unrolled nevertheless</a:t>
            </a:r>
          </a:p>
        </p:txBody>
      </p:sp>
    </p:spTree>
    <p:extLst>
      <p:ext uri="{BB962C8B-B14F-4D97-AF65-F5344CB8AC3E}">
        <p14:creationId xmlns:p14="http://schemas.microsoft.com/office/powerpoint/2010/main" val="297301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4: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05582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5: MPI support</a:t>
            </a:r>
          </a:p>
        </p:txBody>
      </p:sp>
    </p:spTree>
    <p:extLst>
      <p:ext uri="{BB962C8B-B14F-4D97-AF65-F5344CB8AC3E}">
        <p14:creationId xmlns:p14="http://schemas.microsoft.com/office/powerpoint/2010/main" val="41106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6: Hybrid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41761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5545"/>
            <a:ext cx="7200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The Who, </a:t>
            </a:r>
            <a:r>
              <a:rPr lang="de-DE" sz="3200" dirty="0" err="1"/>
              <a:t>What</a:t>
            </a:r>
            <a:r>
              <a:rPr lang="de-DE" sz="3200" dirty="0"/>
              <a:t>, </a:t>
            </a:r>
            <a:r>
              <a:rPr lang="de-DE" sz="3200" dirty="0" err="1" smtClean="0"/>
              <a:t>How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Why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153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23761" cy="4351338"/>
          </a:xfrm>
        </p:spPr>
        <p:txBody>
          <a:bodyPr/>
          <a:lstStyle/>
          <a:p>
            <a:r>
              <a:rPr lang="en-US" b="1" dirty="0" smtClean="0"/>
              <a:t>Christoph Honal</a:t>
            </a:r>
          </a:p>
          <a:p>
            <a:endParaRPr lang="en-US" dirty="0"/>
          </a:p>
          <a:p>
            <a:r>
              <a:rPr lang="en-US" dirty="0" smtClean="0"/>
              <a:t>Bachelor</a:t>
            </a:r>
            <a:r>
              <a:rPr lang="en-US" b="1" dirty="0" smtClean="0"/>
              <a:t> Informatics</a:t>
            </a:r>
            <a:r>
              <a:rPr lang="en-US" dirty="0" smtClean="0"/>
              <a:t> Student at </a:t>
            </a:r>
            <a:r>
              <a:rPr lang="en-US" sz="2400" dirty="0" err="1" smtClean="0"/>
              <a:t>Technische</a:t>
            </a:r>
            <a:r>
              <a:rPr lang="en-US" sz="2400" dirty="0" smtClean="0"/>
              <a:t> </a:t>
            </a:r>
            <a:r>
              <a:rPr lang="en-US" sz="2400" dirty="0" err="1" smtClean="0"/>
              <a:t>Universität</a:t>
            </a:r>
            <a:r>
              <a:rPr lang="en-US" sz="2400" dirty="0" smtClean="0"/>
              <a:t> </a:t>
            </a:r>
            <a:r>
              <a:rPr lang="en-US" sz="2400" dirty="0" err="1" smtClean="0"/>
              <a:t>München</a:t>
            </a:r>
            <a:endParaRPr lang="en-US" sz="2400" dirty="0" smtClean="0"/>
          </a:p>
          <a:p>
            <a:r>
              <a:rPr lang="en-US" dirty="0" smtClean="0"/>
              <a:t>Works on large-scale </a:t>
            </a:r>
            <a:r>
              <a:rPr lang="en-US" b="1" dirty="0" smtClean="0"/>
              <a:t>tsunami simulations</a:t>
            </a:r>
          </a:p>
          <a:p>
            <a:pPr lvl="1"/>
            <a:r>
              <a:rPr lang="en-US" dirty="0"/>
              <a:t>C. Honal: Efficient I/O Strategies for </a:t>
            </a:r>
            <a:r>
              <a:rPr lang="en-US" dirty="0" err="1"/>
              <a:t>Checkpointing</a:t>
            </a:r>
            <a:r>
              <a:rPr lang="en-US" dirty="0"/>
              <a:t> and Visualization in </a:t>
            </a:r>
            <a:r>
              <a:rPr lang="en-US" dirty="0" err="1" smtClean="0"/>
              <a:t>sam</a:t>
            </a:r>
            <a:r>
              <a:rPr lang="en-US" dirty="0" smtClean="0"/>
              <a:t>(</a:t>
            </a:r>
            <a:r>
              <a:rPr lang="en-US" dirty="0" err="1" smtClean="0"/>
              <a:t>oa</a:t>
            </a:r>
            <a:r>
              <a:rPr lang="en-US" dirty="0" smtClean="0"/>
              <a:t>)² (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mediatum.ub.tum.de/1483697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06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b="1" dirty="0" smtClean="0"/>
              <a:t>hybrid parallelization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By (simple) example: </a:t>
            </a:r>
            <a:r>
              <a:rPr lang="en-US" b="1" dirty="0" smtClean="0"/>
              <a:t>Conway‘s Game of Life</a:t>
            </a:r>
          </a:p>
          <a:p>
            <a:r>
              <a:rPr lang="en-US" dirty="0" smtClean="0"/>
              <a:t>Comparable to techniques used in the industry and academia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FORTRAN</a:t>
            </a:r>
            <a:r>
              <a:rPr lang="en-US" dirty="0" smtClean="0"/>
              <a:t>, the </a:t>
            </a:r>
            <a:r>
              <a:rPr lang="en-US" b="1" dirty="0" err="1" smtClean="0"/>
              <a:t>FOR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b="1" dirty="0" err="1" smtClean="0"/>
              <a:t>TRAN</a:t>
            </a:r>
            <a:r>
              <a:rPr lang="en-US" dirty="0" err="1" smtClean="0"/>
              <a:t>slation</a:t>
            </a:r>
            <a:r>
              <a:rPr lang="en-US" dirty="0" smtClean="0"/>
              <a:t> language</a:t>
            </a:r>
          </a:p>
          <a:p>
            <a:r>
              <a:rPr lang="en-US" b="1" dirty="0" smtClean="0"/>
              <a:t>SIMD</a:t>
            </a:r>
            <a:r>
              <a:rPr lang="en-US" dirty="0" smtClean="0"/>
              <a:t>, and other vectorization CPU extensions</a:t>
            </a:r>
          </a:p>
          <a:p>
            <a:r>
              <a:rPr lang="en-US" b="1" dirty="0" err="1" smtClean="0"/>
              <a:t>OpenMP</a:t>
            </a:r>
            <a:r>
              <a:rPr lang="en-US" dirty="0" smtClean="0"/>
              <a:t>, Open Multi-processing</a:t>
            </a:r>
          </a:p>
          <a:p>
            <a:r>
              <a:rPr lang="en-US" b="1" dirty="0" smtClean="0"/>
              <a:t>MPI</a:t>
            </a:r>
            <a:r>
              <a:rPr lang="en-US" dirty="0" smtClean="0"/>
              <a:t>, the Message passing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widely used in </a:t>
            </a:r>
            <a:r>
              <a:rPr lang="en-US" b="1" dirty="0" smtClean="0"/>
              <a:t>scientific computing</a:t>
            </a:r>
          </a:p>
          <a:p>
            <a:r>
              <a:rPr lang="en-US" dirty="0" smtClean="0"/>
              <a:t>Battle-tested </a:t>
            </a:r>
            <a:r>
              <a:rPr lang="en-US" b="1" dirty="0" err="1" smtClean="0"/>
              <a:t>OpenMP</a:t>
            </a:r>
            <a:r>
              <a:rPr lang="en-US" b="1" dirty="0" smtClean="0"/>
              <a:t> and MPI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As fast as C, but easier to optimize</a:t>
            </a:r>
          </a:p>
          <a:p>
            <a:pPr lvl="1"/>
            <a:r>
              <a:rPr lang="en-US" dirty="0" smtClean="0"/>
              <a:t>No void pointers</a:t>
            </a:r>
          </a:p>
          <a:p>
            <a:pPr lvl="1"/>
            <a:r>
              <a:rPr lang="en-US" dirty="0" smtClean="0"/>
              <a:t>Intrinsic matrix and vector operations</a:t>
            </a:r>
          </a:p>
          <a:p>
            <a:pPr lvl="1"/>
            <a:r>
              <a:rPr lang="en-US" dirty="0" smtClean="0"/>
              <a:t>Array 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2:</a:t>
            </a:r>
            <a:r>
              <a:rPr lang="de-DE" dirty="0" smtClean="0"/>
              <a:t> </a:t>
            </a:r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Life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rule-based </a:t>
            </a:r>
            <a:r>
              <a:rPr lang="en-US" sz="3200" b="1" dirty="0" smtClean="0"/>
              <a:t>cellular automaton</a:t>
            </a:r>
          </a:p>
          <a:p>
            <a:r>
              <a:rPr lang="en-US" sz="3200" b="1" dirty="0" smtClean="0"/>
              <a:t>Next state </a:t>
            </a:r>
            <a:r>
              <a:rPr lang="en-US" sz="3200" dirty="0" smtClean="0"/>
              <a:t>of a cell depends on its direct </a:t>
            </a:r>
            <a:r>
              <a:rPr lang="en-US" sz="3200" b="1" dirty="0" smtClean="0"/>
              <a:t>neighbors</a:t>
            </a:r>
          </a:p>
          <a:p>
            <a:r>
              <a:rPr lang="en-US" sz="3200" dirty="0" smtClean="0"/>
              <a:t>Very high grade </a:t>
            </a:r>
            <a:r>
              <a:rPr lang="en-US" sz="3200" b="1" dirty="0" smtClean="0"/>
              <a:t>parallelization</a:t>
            </a:r>
            <a:r>
              <a:rPr lang="en-US" sz="3200" dirty="0" smtClean="0"/>
              <a:t> is possible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0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422321" cy="4422321"/>
          </a:xfrm>
        </p:spPr>
      </p:pic>
    </p:spTree>
    <p:extLst>
      <p:ext uri="{BB962C8B-B14F-4D97-AF65-F5344CB8AC3E}">
        <p14:creationId xmlns:p14="http://schemas.microsoft.com/office/powerpoint/2010/main" val="19580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Bildschirmpräsentation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High-performance computing FORTRAN, OpenMP and MPI</vt:lpstr>
      <vt:lpstr>PowerPoint-Präsentation</vt:lpstr>
      <vt:lpstr>Part 1</vt:lpstr>
      <vt:lpstr>Who</vt:lpstr>
      <vt:lpstr>What</vt:lpstr>
      <vt:lpstr>How</vt:lpstr>
      <vt:lpstr>Why</vt:lpstr>
      <vt:lpstr>Part 2: Conway‘s Game of Life</vt:lpstr>
      <vt:lpstr>Conway‘s Game of Life</vt:lpstr>
      <vt:lpstr>Part 3: Implementation</vt:lpstr>
      <vt:lpstr>Implementation</vt:lpstr>
      <vt:lpstr>Implementation</vt:lpstr>
      <vt:lpstr>Implementation</vt:lpstr>
      <vt:lpstr>Implementation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Honal</dc:creator>
  <cp:lastModifiedBy>Christoph Honal</cp:lastModifiedBy>
  <cp:revision>28</cp:revision>
  <dcterms:created xsi:type="dcterms:W3CDTF">2019-05-06T22:09:39Z</dcterms:created>
  <dcterms:modified xsi:type="dcterms:W3CDTF">2019-05-07T17:06:08Z</dcterms:modified>
</cp:coreProperties>
</file>