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1" r:id="rId5"/>
    <p:sldId id="259" r:id="rId6"/>
    <p:sldId id="258" r:id="rId7"/>
    <p:sldId id="260" r:id="rId8"/>
    <p:sldId id="263" r:id="rId9"/>
    <p:sldId id="271" r:id="rId10"/>
    <p:sldId id="264" r:id="rId11"/>
    <p:sldId id="273" r:id="rId12"/>
    <p:sldId id="265" r:id="rId13"/>
    <p:sldId id="266" r:id="rId14"/>
    <p:sldId id="267" r:id="rId15"/>
    <p:sldId id="268" r:id="rId16"/>
    <p:sldId id="269" r:id="rId17"/>
    <p:sldId id="270" r:id="rId18"/>
    <p:sldId id="274" r:id="rId19"/>
    <p:sldId id="275" r:id="rId20"/>
    <p:sldId id="272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toph\Documents\GitHub\HPCGOL\test\results\measure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toph\Documents\GitHub\HPCGOL\test\results\measureme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Wallclock</a:t>
            </a:r>
            <a:r>
              <a:rPr lang="de-DE" baseline="0"/>
              <a:t> time</a:t>
            </a:r>
            <a:endParaRPr lang="de-DE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strRef>
              <c:f>local!$A$8</c:f>
              <c:strCache>
                <c:ptCount val="1"/>
                <c:pt idx="0">
                  <c:v>simple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local!$E$8:$E$10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</c:numCache>
            </c:numRef>
          </c:xVal>
          <c:yVal>
            <c:numRef>
              <c:f>local!$H$8:$H$10</c:f>
              <c:numCache>
                <c:formatCode>General</c:formatCode>
                <c:ptCount val="3"/>
                <c:pt idx="0">
                  <c:v>1.45743</c:v>
                </c:pt>
                <c:pt idx="1">
                  <c:v>5.6735170000000004</c:v>
                </c:pt>
                <c:pt idx="2">
                  <c:v>23.730343999999999</c:v>
                </c:pt>
              </c:numCache>
            </c:numRef>
          </c:yVal>
          <c:smooth val="0"/>
        </c:ser>
        <c:ser>
          <c:idx val="3"/>
          <c:order val="1"/>
          <c:tx>
            <c:strRef>
              <c:f>local!$A$11</c:f>
              <c:strCache>
                <c:ptCount val="1"/>
                <c:pt idx="0">
                  <c:v>simple_opt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local!$E$11:$E$13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</c:numCache>
            </c:numRef>
          </c:xVal>
          <c:yVal>
            <c:numRef>
              <c:f>local!$H$11:$H$13</c:f>
              <c:numCache>
                <c:formatCode>General</c:formatCode>
                <c:ptCount val="3"/>
                <c:pt idx="0">
                  <c:v>0.58900799999999998</c:v>
                </c:pt>
                <c:pt idx="1">
                  <c:v>2.8338369999999999</c:v>
                </c:pt>
                <c:pt idx="2">
                  <c:v>9.9837039999999995</c:v>
                </c:pt>
              </c:numCache>
            </c:numRef>
          </c:yVal>
          <c:smooth val="0"/>
        </c:ser>
        <c:ser>
          <c:idx val="4"/>
          <c:order val="2"/>
          <c:tx>
            <c:strRef>
              <c:f>local!$A$14</c:f>
              <c:strCache>
                <c:ptCount val="1"/>
                <c:pt idx="0">
                  <c:v>threads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local!$E$14:$E$16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</c:numCache>
            </c:numRef>
          </c:xVal>
          <c:yVal>
            <c:numRef>
              <c:f>local!$H$14:$H$16</c:f>
              <c:numCache>
                <c:formatCode>General</c:formatCode>
                <c:ptCount val="3"/>
                <c:pt idx="0">
                  <c:v>0.22198000000000001</c:v>
                </c:pt>
                <c:pt idx="1">
                  <c:v>1.0098320000000001</c:v>
                </c:pt>
                <c:pt idx="2">
                  <c:v>3.5862569999999998</c:v>
                </c:pt>
              </c:numCache>
            </c:numRef>
          </c:yVal>
          <c:smooth val="0"/>
        </c:ser>
        <c:ser>
          <c:idx val="1"/>
          <c:order val="3"/>
          <c:tx>
            <c:strRef>
              <c:f>local!$A$5</c:f>
              <c:strCache>
                <c:ptCount val="1"/>
                <c:pt idx="0">
                  <c:v>nodes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local!$E$5:$E$7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</c:numCache>
            </c:numRef>
          </c:xVal>
          <c:yVal>
            <c:numRef>
              <c:f>local!$H$5:$H$7</c:f>
              <c:numCache>
                <c:formatCode>General</c:formatCode>
                <c:ptCount val="3"/>
                <c:pt idx="0">
                  <c:v>0.39175399999999999</c:v>
                </c:pt>
                <c:pt idx="1">
                  <c:v>2.0284629999999999</c:v>
                </c:pt>
                <c:pt idx="2">
                  <c:v>7.7962290000000003</c:v>
                </c:pt>
              </c:numCache>
            </c:numRef>
          </c:yVal>
          <c:smooth val="0"/>
        </c:ser>
        <c:ser>
          <c:idx val="0"/>
          <c:order val="4"/>
          <c:tx>
            <c:strRef>
              <c:f>local!$A$2</c:f>
              <c:strCache>
                <c:ptCount val="1"/>
                <c:pt idx="0">
                  <c:v>hybrid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local!$E$2:$E$4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</c:numCache>
            </c:numRef>
          </c:xVal>
          <c:yVal>
            <c:numRef>
              <c:f>local!$H$2:$H$4</c:f>
              <c:numCache>
                <c:formatCode>General</c:formatCode>
                <c:ptCount val="3"/>
                <c:pt idx="0">
                  <c:v>0.29768899999999998</c:v>
                </c:pt>
                <c:pt idx="1">
                  <c:v>1.183514</c:v>
                </c:pt>
                <c:pt idx="2">
                  <c:v>3.7998180000000001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676696"/>
        <c:axId val="364670424"/>
      </c:scatterChart>
      <c:valAx>
        <c:axId val="364676696"/>
        <c:scaling>
          <c:orientation val="minMax"/>
          <c:max val="20000"/>
          <c:min val="5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Problem 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64670424"/>
        <c:crosses val="autoZero"/>
        <c:crossBetween val="midCat"/>
      </c:valAx>
      <c:valAx>
        <c:axId val="364670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646766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Parallel efficiency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strRef>
              <c:f>local!$A$8</c:f>
              <c:strCache>
                <c:ptCount val="1"/>
                <c:pt idx="0">
                  <c:v>simple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local!$E$8:$E$10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</c:numCache>
            </c:numRef>
          </c:xVal>
          <c:yVal>
            <c:numRef>
              <c:f>local!$K$8:$K$10</c:f>
              <c:numCache>
                <c:formatCode>General</c:formatCode>
                <c:ptCount val="3"/>
                <c:pt idx="0">
                  <c:v>0.98632524375098629</c:v>
                </c:pt>
                <c:pt idx="1">
                  <c:v>0.99420253786143575</c:v>
                </c:pt>
                <c:pt idx="2">
                  <c:v>1.0001698669012131</c:v>
                </c:pt>
              </c:numCache>
            </c:numRef>
          </c:yVal>
          <c:smooth val="0"/>
        </c:ser>
        <c:ser>
          <c:idx val="3"/>
          <c:order val="1"/>
          <c:tx>
            <c:strRef>
              <c:f>local!$A$11</c:f>
              <c:strCache>
                <c:ptCount val="1"/>
                <c:pt idx="0">
                  <c:v>simple_opt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local!$E$11:$E$13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</c:numCache>
            </c:numRef>
          </c:xVal>
          <c:yVal>
            <c:numRef>
              <c:f>local!$K$11:$K$13</c:f>
              <c:numCache>
                <c:formatCode>General</c:formatCode>
                <c:ptCount val="3"/>
                <c:pt idx="0">
                  <c:v>1.0080508244370197</c:v>
                </c:pt>
                <c:pt idx="1">
                  <c:v>0.99798435830995225</c:v>
                </c:pt>
                <c:pt idx="2">
                  <c:v>0.97972155424479734</c:v>
                </c:pt>
              </c:numCache>
            </c:numRef>
          </c:yVal>
          <c:smooth val="0"/>
        </c:ser>
        <c:ser>
          <c:idx val="4"/>
          <c:order val="2"/>
          <c:tx>
            <c:strRef>
              <c:f>local!$A$14</c:f>
              <c:strCache>
                <c:ptCount val="1"/>
                <c:pt idx="0">
                  <c:v>threads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local!$E$14:$E$16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</c:numCache>
            </c:numRef>
          </c:xVal>
          <c:yVal>
            <c:numRef>
              <c:f>local!$K$14:$K$16</c:f>
              <c:numCache>
                <c:formatCode>General</c:formatCode>
                <c:ptCount val="3"/>
                <c:pt idx="0">
                  <c:v>0.89746260924407595</c:v>
                </c:pt>
                <c:pt idx="1">
                  <c:v>0.90903115567737991</c:v>
                </c:pt>
                <c:pt idx="2">
                  <c:v>0.95307412435862804</c:v>
                </c:pt>
              </c:numCache>
            </c:numRef>
          </c:yVal>
          <c:smooth val="0"/>
        </c:ser>
        <c:ser>
          <c:idx val="1"/>
          <c:order val="3"/>
          <c:tx>
            <c:strRef>
              <c:f>local!$A$5</c:f>
              <c:strCache>
                <c:ptCount val="1"/>
                <c:pt idx="0">
                  <c:v>nodes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local!$E$5:$E$7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</c:numCache>
            </c:numRef>
          </c:xVal>
          <c:yVal>
            <c:numRef>
              <c:f>local!$K$5:$K$7</c:f>
              <c:numCache>
                <c:formatCode>General</c:formatCode>
                <c:ptCount val="3"/>
                <c:pt idx="0">
                  <c:v>0.9971180894132543</c:v>
                </c:pt>
                <c:pt idx="1">
                  <c:v>0.98981963190849431</c:v>
                </c:pt>
                <c:pt idx="2">
                  <c:v>0.99006199022630037</c:v>
                </c:pt>
              </c:numCache>
            </c:numRef>
          </c:yVal>
          <c:smooth val="0"/>
        </c:ser>
        <c:ser>
          <c:idx val="0"/>
          <c:order val="4"/>
          <c:tx>
            <c:strRef>
              <c:f>local!$A$2</c:f>
              <c:strCache>
                <c:ptCount val="1"/>
                <c:pt idx="0">
                  <c:v>hybrid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local!$E$2:$E$4</c:f>
              <c:numCache>
                <c:formatCode>General</c:formatCode>
                <c:ptCount val="3"/>
                <c:pt idx="0">
                  <c:v>5000</c:v>
                </c:pt>
                <c:pt idx="1">
                  <c:v>10000</c:v>
                </c:pt>
                <c:pt idx="2">
                  <c:v>20000</c:v>
                </c:pt>
              </c:numCache>
            </c:numRef>
          </c:xVal>
          <c:yVal>
            <c:numRef>
              <c:f>local!$K$2:$K$4</c:f>
              <c:numCache>
                <c:formatCode>General</c:formatCode>
                <c:ptCount val="3"/>
                <c:pt idx="0">
                  <c:v>0.76763207575691417</c:v>
                </c:pt>
                <c:pt idx="1">
                  <c:v>0.76077733343247311</c:v>
                </c:pt>
                <c:pt idx="2">
                  <c:v>0.96118912800560441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9823384"/>
        <c:axId val="409824168"/>
      </c:scatterChart>
      <c:valAx>
        <c:axId val="409823384"/>
        <c:scaling>
          <c:orientation val="minMax"/>
          <c:max val="20000"/>
          <c:min val="5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Problem 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9824168"/>
        <c:crosses val="autoZero"/>
        <c:crossBetween val="midCat"/>
      </c:valAx>
      <c:valAx>
        <c:axId val="409824168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Efficiency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98233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06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48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6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24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42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14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89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54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44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19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73B5-F1A7-43C9-8F7F-CAE3B87B0A46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1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373B5-F1A7-43C9-8F7F-CAE3B87B0A46}" type="datetimeFigureOut">
              <a:rPr lang="de-DE" smtClean="0"/>
              <a:t>09.05.2019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70EF-9874-48CC-8774-CD311D5CED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61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rGate01/HPCGO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atum.ub.tum.de/148369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arGate01/HPCGO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9337" y="1122363"/>
            <a:ext cx="8839200" cy="2387600"/>
          </a:xfrm>
        </p:spPr>
        <p:txBody>
          <a:bodyPr>
            <a:normAutofit/>
          </a:bodyPr>
          <a:lstStyle/>
          <a:p>
            <a:r>
              <a:rPr lang="de-DE" sz="5400" b="1" dirty="0" smtClean="0"/>
              <a:t>Hybrid high-performance </a:t>
            </a:r>
            <a:r>
              <a:rPr lang="de-DE" sz="5400" b="1" dirty="0" err="1" smtClean="0"/>
              <a:t>computing</a:t>
            </a:r>
            <a:r>
              <a:rPr lang="de-DE" sz="4800" b="1" dirty="0"/>
              <a:t/>
            </a:r>
            <a:br>
              <a:rPr lang="de-DE" sz="4800" b="1" dirty="0"/>
            </a:br>
            <a:r>
              <a:rPr lang="de-DE" sz="4800" dirty="0" smtClean="0"/>
              <a:t>FORTRAN, </a:t>
            </a:r>
            <a:r>
              <a:rPr lang="de-DE" sz="4800" dirty="0" err="1" smtClean="0"/>
              <a:t>OpenMP</a:t>
            </a:r>
            <a:r>
              <a:rPr lang="de-DE" sz="4800" dirty="0" smtClean="0"/>
              <a:t> </a:t>
            </a:r>
            <a:r>
              <a:rPr lang="de-DE" sz="4800" dirty="0" err="1" smtClean="0"/>
              <a:t>and</a:t>
            </a:r>
            <a:r>
              <a:rPr lang="de-DE" sz="4800" dirty="0" smtClean="0"/>
              <a:t> MPI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4400" dirty="0" err="1" smtClean="0">
                <a:solidFill>
                  <a:srgbClr val="0070C0"/>
                </a:solidFill>
              </a:rPr>
              <a:t>By</a:t>
            </a:r>
            <a:r>
              <a:rPr lang="de-DE" sz="4400" dirty="0" smtClean="0">
                <a:solidFill>
                  <a:srgbClr val="0070C0"/>
                </a:solidFill>
              </a:rPr>
              <a:t> </a:t>
            </a:r>
            <a:r>
              <a:rPr lang="de-DE" sz="4400" dirty="0" err="1" smtClean="0">
                <a:solidFill>
                  <a:srgbClr val="0070C0"/>
                </a:solidFill>
              </a:rPr>
              <a:t>example</a:t>
            </a:r>
            <a:endParaRPr lang="de-DE" sz="4400" dirty="0">
              <a:solidFill>
                <a:srgbClr val="0070C0"/>
              </a:solidFill>
            </a:endParaRPr>
          </a:p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ecause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nobody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likes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dry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theory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82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Conway‘s</a:t>
            </a:r>
            <a:r>
              <a:rPr lang="de-DE" dirty="0"/>
              <a:t> Game </a:t>
            </a:r>
            <a:r>
              <a:rPr lang="de-DE" dirty="0" err="1"/>
              <a:t>of</a:t>
            </a:r>
            <a:r>
              <a:rPr lang="de-DE" dirty="0"/>
              <a:t> Life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4422321" cy="4422321"/>
          </a:xfrm>
        </p:spPr>
      </p:pic>
    </p:spTree>
    <p:extLst>
      <p:ext uri="{BB962C8B-B14F-4D97-AF65-F5344CB8AC3E}">
        <p14:creationId xmlns:p14="http://schemas.microsoft.com/office/powerpoint/2010/main" val="195807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Conway‘s</a:t>
            </a:r>
            <a:r>
              <a:rPr lang="de-DE" dirty="0"/>
              <a:t> Game </a:t>
            </a:r>
            <a:r>
              <a:rPr lang="de-DE" dirty="0" err="1"/>
              <a:t>of</a:t>
            </a:r>
            <a:r>
              <a:rPr lang="de-DE" dirty="0"/>
              <a:t> Life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6" y="1416884"/>
            <a:ext cx="6801395" cy="5441116"/>
          </a:xfrm>
        </p:spPr>
      </p:pic>
    </p:spTree>
    <p:extLst>
      <p:ext uri="{BB962C8B-B14F-4D97-AF65-F5344CB8AC3E}">
        <p14:creationId xmlns:p14="http://schemas.microsoft.com/office/powerpoint/2010/main" val="129374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Part 3: </a:t>
            </a:r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 1: Naive</a:t>
            </a:r>
          </a:p>
          <a:p>
            <a:pPr lvl="1"/>
            <a:r>
              <a:rPr lang="en-US" dirty="0" smtClean="0"/>
              <a:t>Sum neighbors and compare to rules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75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 2: Optimized naive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lookup table for state </a:t>
            </a:r>
            <a:r>
              <a:rPr lang="en-US" dirty="0" smtClean="0"/>
              <a:t>computation</a:t>
            </a:r>
          </a:p>
          <a:p>
            <a:pPr lvl="1"/>
            <a:r>
              <a:rPr lang="en-US" dirty="0" smtClean="0"/>
              <a:t>Eliminates comparisons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277"/>
          <a:stretch/>
        </p:blipFill>
        <p:spPr>
          <a:xfrm>
            <a:off x="3295224" y="4237149"/>
            <a:ext cx="5641221" cy="218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4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Note on SIMD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 3: </a:t>
            </a:r>
            <a:r>
              <a:rPr lang="en-US" dirty="0" err="1" smtClean="0"/>
              <a:t>Vectorized</a:t>
            </a:r>
            <a:r>
              <a:rPr lang="en-US" dirty="0" smtClean="0"/>
              <a:t> loops using SIMD</a:t>
            </a:r>
          </a:p>
          <a:p>
            <a:pPr lvl="1"/>
            <a:r>
              <a:rPr lang="en-US" dirty="0"/>
              <a:t>Precompute row </a:t>
            </a:r>
            <a:r>
              <a:rPr lang="en-US" dirty="0" smtClean="0"/>
              <a:t>sums</a:t>
            </a:r>
          </a:p>
          <a:p>
            <a:endParaRPr lang="en-US" dirty="0"/>
          </a:p>
          <a:p>
            <a:r>
              <a:rPr lang="en-US" dirty="0" smtClean="0"/>
              <a:t>Actually slower?</a:t>
            </a:r>
          </a:p>
          <a:p>
            <a:pPr lvl="1"/>
            <a:r>
              <a:rPr lang="en-US" dirty="0" smtClean="0"/>
              <a:t>Memory read/write penalty</a:t>
            </a:r>
          </a:p>
          <a:p>
            <a:pPr lvl="1"/>
            <a:r>
              <a:rPr lang="en-US" dirty="0" smtClean="0"/>
              <a:t>Small loops are unrolled nevertheless</a:t>
            </a:r>
          </a:p>
        </p:txBody>
      </p:sp>
    </p:spTree>
    <p:extLst>
      <p:ext uri="{BB962C8B-B14F-4D97-AF65-F5344CB8AC3E}">
        <p14:creationId xmlns:p14="http://schemas.microsoft.com/office/powerpoint/2010/main" val="297301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 4: </a:t>
            </a:r>
            <a:r>
              <a:rPr lang="en-US" dirty="0" smtClean="0"/>
              <a:t>Multithreading</a:t>
            </a:r>
          </a:p>
          <a:p>
            <a:pPr lvl="1"/>
            <a:r>
              <a:rPr lang="en-US" dirty="0" smtClean="0"/>
              <a:t>Parallelize main loop using </a:t>
            </a:r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Compute slice of work for each thread</a:t>
            </a:r>
            <a:endParaRPr lang="en-US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60" b="55305"/>
          <a:stretch/>
        </p:blipFill>
        <p:spPr>
          <a:xfrm>
            <a:off x="3304186" y="4134118"/>
            <a:ext cx="5658017" cy="217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2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 5: MPI </a:t>
            </a:r>
            <a:r>
              <a:rPr lang="en-US" dirty="0" smtClean="0"/>
              <a:t>support</a:t>
            </a:r>
          </a:p>
          <a:p>
            <a:pPr lvl="1"/>
            <a:r>
              <a:rPr lang="en-US" dirty="0" smtClean="0"/>
              <a:t>Distribute work across multiple CPUs</a:t>
            </a:r>
          </a:p>
          <a:p>
            <a:pPr lvl="1"/>
            <a:r>
              <a:rPr lang="en-US" dirty="0" smtClean="0"/>
              <a:t>Again, compute work slices</a:t>
            </a:r>
          </a:p>
          <a:p>
            <a:pPr lvl="1"/>
            <a:endParaRPr lang="en-US" dirty="0"/>
          </a:p>
          <a:p>
            <a:r>
              <a:rPr lang="en-US" dirty="0" smtClean="0"/>
              <a:t>Exchange boundaries</a:t>
            </a:r>
          </a:p>
          <a:p>
            <a:pPr lvl="1"/>
            <a:r>
              <a:rPr lang="en-US" dirty="0" smtClean="0"/>
              <a:t>Keep internal state synchronized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19" b="35024"/>
          <a:stretch/>
        </p:blipFill>
        <p:spPr>
          <a:xfrm>
            <a:off x="2993091" y="4468970"/>
            <a:ext cx="5840324" cy="20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 6: Hybrid </a:t>
            </a:r>
            <a:r>
              <a:rPr lang="en-US" dirty="0" smtClean="0"/>
              <a:t>parallelization</a:t>
            </a:r>
          </a:p>
          <a:p>
            <a:pPr lvl="1"/>
            <a:r>
              <a:rPr lang="en-US" dirty="0" smtClean="0"/>
              <a:t>Multithreading and Node-distribution</a:t>
            </a:r>
            <a:endParaRPr lang="en-US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25" b="13240"/>
          <a:stretch/>
        </p:blipFill>
        <p:spPr>
          <a:xfrm>
            <a:off x="2984076" y="3940935"/>
            <a:ext cx="6159924" cy="237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7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Part 4: </a:t>
            </a:r>
            <a:r>
              <a:rPr lang="de-DE" dirty="0" err="1" smtClean="0"/>
              <a:t>Local</a:t>
            </a:r>
            <a:r>
              <a:rPr lang="de-DE" dirty="0" smtClean="0"/>
              <a:t> Evaluation</a:t>
            </a:r>
            <a:endParaRPr lang="en-US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98173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3301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 Evaluation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37772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403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75545"/>
            <a:ext cx="72009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4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39" y="2854143"/>
            <a:ext cx="7886700" cy="4140517"/>
          </a:xfrm>
        </p:spPr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6" name="Rechteck 5"/>
          <p:cNvSpPr/>
          <p:nvPr/>
        </p:nvSpPr>
        <p:spPr>
          <a:xfrm>
            <a:off x="628650" y="1687641"/>
            <a:ext cx="69329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>
                <a:hlinkClick r:id="rId3"/>
              </a:rPr>
              <a:t>https://github.com/StarGate01/HPCGOL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61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Part 1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The Who, </a:t>
            </a:r>
            <a:r>
              <a:rPr lang="de-DE" sz="3200" dirty="0" err="1"/>
              <a:t>What</a:t>
            </a:r>
            <a:r>
              <a:rPr lang="de-DE" sz="3200" dirty="0"/>
              <a:t>, </a:t>
            </a:r>
            <a:r>
              <a:rPr lang="de-DE" sz="3200" dirty="0" err="1" smtClean="0"/>
              <a:t>How</a:t>
            </a:r>
            <a:r>
              <a:rPr lang="de-DE" sz="3200" dirty="0" smtClean="0"/>
              <a:t> </a:t>
            </a:r>
            <a:r>
              <a:rPr lang="de-DE" sz="3200" dirty="0" err="1" smtClean="0"/>
              <a:t>and</a:t>
            </a:r>
            <a:r>
              <a:rPr lang="de-DE" sz="3200" dirty="0" smtClean="0"/>
              <a:t> </a:t>
            </a:r>
            <a:r>
              <a:rPr lang="de-DE" sz="3200" dirty="0" err="1" smtClean="0"/>
              <a:t>Why</a:t>
            </a:r>
            <a:endParaRPr lang="de-DE" sz="3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746" y="2888624"/>
            <a:ext cx="51435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3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23761" cy="4351338"/>
          </a:xfrm>
        </p:spPr>
        <p:txBody>
          <a:bodyPr/>
          <a:lstStyle/>
          <a:p>
            <a:r>
              <a:rPr lang="en-US" b="1" dirty="0" smtClean="0"/>
              <a:t>Christoph Honal</a:t>
            </a:r>
          </a:p>
          <a:p>
            <a:endParaRPr lang="en-US" dirty="0"/>
          </a:p>
          <a:p>
            <a:r>
              <a:rPr lang="en-US" dirty="0" smtClean="0"/>
              <a:t>Bachelor</a:t>
            </a:r>
            <a:r>
              <a:rPr lang="en-US" b="1" dirty="0" smtClean="0"/>
              <a:t> Informatics</a:t>
            </a:r>
            <a:r>
              <a:rPr lang="en-US" dirty="0" smtClean="0"/>
              <a:t> Student at </a:t>
            </a:r>
            <a:r>
              <a:rPr lang="en-US" sz="2400" dirty="0" err="1" smtClean="0"/>
              <a:t>Technische</a:t>
            </a:r>
            <a:r>
              <a:rPr lang="en-US" sz="2400" dirty="0" smtClean="0"/>
              <a:t> </a:t>
            </a:r>
            <a:r>
              <a:rPr lang="en-US" sz="2400" dirty="0" err="1" smtClean="0"/>
              <a:t>Universität</a:t>
            </a:r>
            <a:r>
              <a:rPr lang="en-US" sz="2400" dirty="0" smtClean="0"/>
              <a:t> </a:t>
            </a:r>
            <a:r>
              <a:rPr lang="en-US" sz="2400" dirty="0" err="1" smtClean="0"/>
              <a:t>München</a:t>
            </a:r>
            <a:endParaRPr lang="en-US" sz="2400" dirty="0" smtClean="0"/>
          </a:p>
          <a:p>
            <a:r>
              <a:rPr lang="en-US" dirty="0" smtClean="0"/>
              <a:t>Works on large-scale </a:t>
            </a:r>
            <a:r>
              <a:rPr lang="en-US" b="1" dirty="0" smtClean="0"/>
              <a:t>tsunami simulations</a:t>
            </a:r>
          </a:p>
          <a:p>
            <a:pPr lvl="1"/>
            <a:r>
              <a:rPr lang="en-US" dirty="0"/>
              <a:t>C. Honal: Efficient I/O Strategies for </a:t>
            </a:r>
            <a:r>
              <a:rPr lang="en-US" dirty="0" err="1"/>
              <a:t>Checkpointing</a:t>
            </a:r>
            <a:r>
              <a:rPr lang="en-US" dirty="0"/>
              <a:t> and Visualization in </a:t>
            </a:r>
            <a:r>
              <a:rPr lang="en-US" dirty="0" err="1" smtClean="0"/>
              <a:t>sam</a:t>
            </a:r>
            <a:r>
              <a:rPr lang="en-US" dirty="0" smtClean="0"/>
              <a:t>(</a:t>
            </a:r>
            <a:r>
              <a:rPr lang="en-US" dirty="0" err="1" smtClean="0"/>
              <a:t>oa</a:t>
            </a:r>
            <a:r>
              <a:rPr lang="en-US" dirty="0" smtClean="0"/>
              <a:t>)² (</a:t>
            </a: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mediatum.ub.tum.de/1483697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067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widely used in </a:t>
            </a:r>
            <a:r>
              <a:rPr lang="en-US" b="1" dirty="0" smtClean="0"/>
              <a:t>scientific computing</a:t>
            </a:r>
          </a:p>
          <a:p>
            <a:r>
              <a:rPr lang="en-US" dirty="0" smtClean="0"/>
              <a:t>Battle-tested </a:t>
            </a:r>
            <a:r>
              <a:rPr lang="en-US" b="1" dirty="0" err="1" smtClean="0"/>
              <a:t>OpenMP</a:t>
            </a:r>
            <a:r>
              <a:rPr lang="en-US" b="1" dirty="0" smtClean="0"/>
              <a:t> and MPI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As fast as C, but easier to optimize</a:t>
            </a:r>
          </a:p>
          <a:p>
            <a:pPr lvl="1"/>
            <a:r>
              <a:rPr lang="en-US" dirty="0" smtClean="0"/>
              <a:t>No void pointers</a:t>
            </a:r>
          </a:p>
          <a:p>
            <a:pPr lvl="1"/>
            <a:r>
              <a:rPr lang="en-US" dirty="0" smtClean="0"/>
              <a:t>Intrinsic matrix and vector operations</a:t>
            </a:r>
          </a:p>
          <a:p>
            <a:pPr lvl="1"/>
            <a:r>
              <a:rPr lang="en-US" dirty="0" smtClean="0"/>
              <a:t>Array slicing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4216602"/>
            <a:ext cx="3294106" cy="2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3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FORTRAN</a:t>
            </a:r>
            <a:r>
              <a:rPr lang="en-US" dirty="0" smtClean="0"/>
              <a:t>, the </a:t>
            </a:r>
            <a:r>
              <a:rPr lang="en-US" b="1" dirty="0" err="1" smtClean="0"/>
              <a:t>FOR</a:t>
            </a:r>
            <a:r>
              <a:rPr lang="en-US" dirty="0" err="1" smtClean="0"/>
              <a:t>mula</a:t>
            </a:r>
            <a:r>
              <a:rPr lang="en-US" dirty="0" smtClean="0"/>
              <a:t> </a:t>
            </a:r>
            <a:r>
              <a:rPr lang="en-US" b="1" dirty="0" err="1" smtClean="0"/>
              <a:t>TRAN</a:t>
            </a:r>
            <a:r>
              <a:rPr lang="en-US" dirty="0" err="1" smtClean="0"/>
              <a:t>slation</a:t>
            </a:r>
            <a:r>
              <a:rPr lang="en-US" dirty="0" smtClean="0"/>
              <a:t> language</a:t>
            </a:r>
          </a:p>
          <a:p>
            <a:r>
              <a:rPr lang="en-US" dirty="0" smtClean="0"/>
              <a:t>(</a:t>
            </a:r>
            <a:r>
              <a:rPr lang="en-US" b="1" dirty="0" smtClean="0"/>
              <a:t>SIMD</a:t>
            </a:r>
            <a:r>
              <a:rPr lang="en-US" dirty="0" smtClean="0"/>
              <a:t>, and other vectorization CPU </a:t>
            </a:r>
            <a:r>
              <a:rPr lang="en-US" dirty="0" smtClean="0"/>
              <a:t>extensions)</a:t>
            </a:r>
            <a:endParaRPr lang="en-US" dirty="0" smtClean="0"/>
          </a:p>
          <a:p>
            <a:r>
              <a:rPr lang="en-US" b="1" dirty="0" err="1" smtClean="0"/>
              <a:t>OpenMP</a:t>
            </a:r>
            <a:r>
              <a:rPr lang="en-US" dirty="0" smtClean="0"/>
              <a:t>, Open Multi-processing</a:t>
            </a:r>
          </a:p>
          <a:p>
            <a:r>
              <a:rPr lang="en-US" b="1" dirty="0" smtClean="0"/>
              <a:t>MPI</a:t>
            </a:r>
            <a:r>
              <a:rPr lang="en-US" dirty="0" smtClean="0"/>
              <a:t>, the Message passing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Demonstration of </a:t>
            </a:r>
            <a:r>
              <a:rPr lang="en-US" b="1" dirty="0" smtClean="0"/>
              <a:t>hybrid parallelization </a:t>
            </a:r>
            <a:r>
              <a:rPr lang="en-US" dirty="0" smtClean="0"/>
              <a:t>techniques</a:t>
            </a:r>
          </a:p>
          <a:p>
            <a:r>
              <a:rPr lang="en-US" dirty="0" smtClean="0"/>
              <a:t>By (simple) example: </a:t>
            </a:r>
            <a:r>
              <a:rPr lang="en-US" b="1" dirty="0" smtClean="0"/>
              <a:t>Conway‘s Game of Life</a:t>
            </a:r>
          </a:p>
          <a:p>
            <a:r>
              <a:rPr lang="en-US" dirty="0" smtClean="0"/>
              <a:t>Comparable to techniques used in the industry and </a:t>
            </a:r>
            <a:r>
              <a:rPr lang="en-US" dirty="0" smtClean="0"/>
              <a:t>academia</a:t>
            </a:r>
          </a:p>
          <a:p>
            <a:endParaRPr lang="en-US" dirty="0"/>
          </a:p>
          <a:p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://github.com/StarGate01/HPCGOL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Part 2:</a:t>
            </a:r>
            <a:r>
              <a:rPr lang="de-DE" dirty="0" smtClean="0"/>
              <a:t> </a:t>
            </a:r>
            <a:r>
              <a:rPr lang="de-DE" dirty="0" err="1"/>
              <a:t>Conway‘s</a:t>
            </a:r>
            <a:r>
              <a:rPr lang="de-DE" dirty="0"/>
              <a:t> Game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smtClean="0"/>
              <a:t>Life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Simple rule-based </a:t>
            </a:r>
            <a:r>
              <a:rPr lang="en-US" sz="3200" b="1" dirty="0" smtClean="0"/>
              <a:t>cellular automaton</a:t>
            </a:r>
          </a:p>
          <a:p>
            <a:r>
              <a:rPr lang="en-US" sz="3200" b="1" dirty="0" smtClean="0"/>
              <a:t>Next state </a:t>
            </a:r>
            <a:r>
              <a:rPr lang="en-US" sz="3200" dirty="0" smtClean="0"/>
              <a:t>of a cell depends on its direct </a:t>
            </a:r>
            <a:r>
              <a:rPr lang="en-US" sz="3200" b="1" dirty="0" smtClean="0"/>
              <a:t>neighbors</a:t>
            </a:r>
          </a:p>
          <a:p>
            <a:r>
              <a:rPr lang="en-US" sz="3200" dirty="0" smtClean="0"/>
              <a:t>Very high grade </a:t>
            </a:r>
            <a:r>
              <a:rPr lang="en-US" sz="3200" b="1" dirty="0" smtClean="0"/>
              <a:t>parallelization</a:t>
            </a:r>
            <a:r>
              <a:rPr lang="en-US" sz="3200" dirty="0" smtClean="0"/>
              <a:t> is possible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308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Conway‘s</a:t>
            </a:r>
            <a:r>
              <a:rPr lang="de-DE" dirty="0"/>
              <a:t> Game </a:t>
            </a:r>
            <a:r>
              <a:rPr lang="de-DE" dirty="0" err="1"/>
              <a:t>of</a:t>
            </a:r>
            <a:r>
              <a:rPr lang="de-DE" dirty="0"/>
              <a:t> Life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0-1 Neighbors: Cell dies of loneliness</a:t>
            </a:r>
          </a:p>
          <a:p>
            <a:r>
              <a:rPr lang="en-US" dirty="0" smtClean="0"/>
              <a:t>2-3 Neighbors: Cell is happy</a:t>
            </a:r>
          </a:p>
          <a:p>
            <a:r>
              <a:rPr lang="en-US" dirty="0" smtClean="0"/>
              <a:t>4-8 Neighbors: Cell dies of overpopulation</a:t>
            </a:r>
          </a:p>
          <a:p>
            <a:endParaRPr lang="en-US" dirty="0"/>
          </a:p>
          <a:p>
            <a:r>
              <a:rPr lang="en-US" dirty="0" smtClean="0"/>
              <a:t>3 Neighbors: Cell is born if dead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6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314</Words>
  <Application>Microsoft Office PowerPoint</Application>
  <PresentationFormat>Bildschirmpräsentation (4:3)</PresentationFormat>
  <Paragraphs>79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Hybrid high-performance computing FORTRAN, OpenMP and MPI</vt:lpstr>
      <vt:lpstr>PowerPoint-Präsentation</vt:lpstr>
      <vt:lpstr>Part 1</vt:lpstr>
      <vt:lpstr>Who</vt:lpstr>
      <vt:lpstr>Why</vt:lpstr>
      <vt:lpstr>How</vt:lpstr>
      <vt:lpstr>What</vt:lpstr>
      <vt:lpstr>Part 2: Conway‘s Game of Life</vt:lpstr>
      <vt:lpstr>Conway‘s Game of Life</vt:lpstr>
      <vt:lpstr>Conway‘s Game of Life</vt:lpstr>
      <vt:lpstr>Conway‘s Game of Life</vt:lpstr>
      <vt:lpstr>Part 3: Implementation</vt:lpstr>
      <vt:lpstr>Implementation</vt:lpstr>
      <vt:lpstr>A Note on SIMD</vt:lpstr>
      <vt:lpstr>Multithreading</vt:lpstr>
      <vt:lpstr>Implementation</vt:lpstr>
      <vt:lpstr>Implementation</vt:lpstr>
      <vt:lpstr>Part 4: Local Evaluation</vt:lpstr>
      <vt:lpstr>Local Evaluation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Honal</dc:creator>
  <cp:lastModifiedBy>Christoph Honal</cp:lastModifiedBy>
  <cp:revision>53</cp:revision>
  <dcterms:created xsi:type="dcterms:W3CDTF">2019-05-06T22:09:39Z</dcterms:created>
  <dcterms:modified xsi:type="dcterms:W3CDTF">2019-05-09T21:49:24Z</dcterms:modified>
</cp:coreProperties>
</file>