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3" r:id="rId9"/>
    <p:sldId id="271" r:id="rId10"/>
    <p:sldId id="264" r:id="rId11"/>
    <p:sldId id="273" r:id="rId12"/>
    <p:sldId id="265" r:id="rId13"/>
    <p:sldId id="283" r:id="rId14"/>
    <p:sldId id="266" r:id="rId15"/>
    <p:sldId id="267" r:id="rId16"/>
    <p:sldId id="268" r:id="rId17"/>
    <p:sldId id="284" r:id="rId18"/>
    <p:sldId id="287" r:id="rId19"/>
    <p:sldId id="269" r:id="rId20"/>
    <p:sldId id="282" r:id="rId21"/>
    <p:sldId id="286" r:id="rId22"/>
    <p:sldId id="270" r:id="rId23"/>
    <p:sldId id="285" r:id="rId24"/>
    <p:sldId id="274" r:id="rId25"/>
    <p:sldId id="276" r:id="rId26"/>
    <p:sldId id="275" r:id="rId27"/>
    <p:sldId id="280" r:id="rId28"/>
    <p:sldId id="277" r:id="rId29"/>
    <p:sldId id="278" r:id="rId30"/>
    <p:sldId id="279" r:id="rId31"/>
    <p:sldId id="281" r:id="rId32"/>
    <p:sldId id="272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Wallclock</a:t>
            </a:r>
            <a:r>
              <a:rPr lang="de-DE" sz="2000" baseline="0"/>
              <a:t> time</a:t>
            </a:r>
            <a:endParaRPr lang="de-DE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local!$A$8</c:f>
              <c:strCache>
                <c:ptCount val="1"/>
                <c:pt idx="0">
                  <c:v>simple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local!$E$8:$E$10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local!$H$8:$H$10</c:f>
              <c:numCache>
                <c:formatCode>General</c:formatCode>
                <c:ptCount val="3"/>
                <c:pt idx="0">
                  <c:v>1.45743</c:v>
                </c:pt>
                <c:pt idx="1">
                  <c:v>5.6735170000000004</c:v>
                </c:pt>
                <c:pt idx="2">
                  <c:v>23.730343999999999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local!$A$11</c:f>
              <c:strCache>
                <c:ptCount val="1"/>
                <c:pt idx="0">
                  <c:v>simple_opt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local!$E$11:$E$13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local!$H$11:$H$13</c:f>
              <c:numCache>
                <c:formatCode>General</c:formatCode>
                <c:ptCount val="3"/>
                <c:pt idx="0">
                  <c:v>0.58900799999999998</c:v>
                </c:pt>
                <c:pt idx="1">
                  <c:v>2.8338369999999999</c:v>
                </c:pt>
                <c:pt idx="2">
                  <c:v>9.9837039999999995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local!$A$14</c:f>
              <c:strCache>
                <c:ptCount val="1"/>
                <c:pt idx="0">
                  <c:v>threads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local!$E$14:$E$16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local!$H$14:$H$16</c:f>
              <c:numCache>
                <c:formatCode>General</c:formatCode>
                <c:ptCount val="3"/>
                <c:pt idx="0">
                  <c:v>0.22198000000000001</c:v>
                </c:pt>
                <c:pt idx="1">
                  <c:v>1.0098320000000001</c:v>
                </c:pt>
                <c:pt idx="2">
                  <c:v>3.5862569999999998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local!$A$5</c:f>
              <c:strCache>
                <c:ptCount val="1"/>
                <c:pt idx="0">
                  <c:v>nodes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local!$E$5:$E$7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local!$H$5:$H$7</c:f>
              <c:numCache>
                <c:formatCode>General</c:formatCode>
                <c:ptCount val="3"/>
                <c:pt idx="0">
                  <c:v>0.39175399999999999</c:v>
                </c:pt>
                <c:pt idx="1">
                  <c:v>2.0284629999999999</c:v>
                </c:pt>
                <c:pt idx="2">
                  <c:v>7.7962290000000003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local!$A$2</c:f>
              <c:strCache>
                <c:ptCount val="1"/>
                <c:pt idx="0">
                  <c:v>hybrid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local!$E$2:$E$4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local!$H$2:$H$4</c:f>
              <c:numCache>
                <c:formatCode>General</c:formatCode>
                <c:ptCount val="3"/>
                <c:pt idx="0">
                  <c:v>0.29768899999999998</c:v>
                </c:pt>
                <c:pt idx="1">
                  <c:v>1.183514</c:v>
                </c:pt>
                <c:pt idx="2">
                  <c:v>3.7998180000000001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676696"/>
        <c:axId val="364670424"/>
      </c:scatterChart>
      <c:valAx>
        <c:axId val="364676696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4670424"/>
        <c:crosses val="autoZero"/>
        <c:crossBetween val="midCat"/>
      </c:valAx>
      <c:valAx>
        <c:axId val="36467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4676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Steps per second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local!$A$8</c:f>
              <c:strCache>
                <c:ptCount val="1"/>
                <c:pt idx="0">
                  <c:v>simple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local!$E$8:$E$10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local!$I$8:$I$10</c:f>
              <c:numCache>
                <c:formatCode>General</c:formatCode>
                <c:ptCount val="3"/>
                <c:pt idx="0">
                  <c:v>6.8613930000068617</c:v>
                </c:pt>
                <c:pt idx="1">
                  <c:v>1.7625751363748445</c:v>
                </c:pt>
                <c:pt idx="2">
                  <c:v>0.42140139224277579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local!$A$11</c:f>
              <c:strCache>
                <c:ptCount val="1"/>
                <c:pt idx="0">
                  <c:v>simple_opt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local!$E$11:$E$13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local!$I$11:$I$13</c:f>
              <c:numCache>
                <c:formatCode>General</c:formatCode>
                <c:ptCount val="3"/>
                <c:pt idx="0">
                  <c:v>16.977698095781381</c:v>
                </c:pt>
                <c:pt idx="1">
                  <c:v>3.5287844713722065</c:v>
                </c:pt>
                <c:pt idx="2">
                  <c:v>1.0016322599307832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local!$A$14</c:f>
              <c:strCache>
                <c:ptCount val="1"/>
                <c:pt idx="0">
                  <c:v>threads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local!$E$14:$E$16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local!$I$14:$I$16</c:f>
              <c:numCache>
                <c:formatCode>General</c:formatCode>
                <c:ptCount val="3"/>
                <c:pt idx="0">
                  <c:v>45.049103522839893</c:v>
                </c:pt>
                <c:pt idx="1">
                  <c:v>9.9026372703578414</c:v>
                </c:pt>
                <c:pt idx="2">
                  <c:v>2.7884225809806717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local!$A$5</c:f>
              <c:strCache>
                <c:ptCount val="1"/>
                <c:pt idx="0">
                  <c:v>nodes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local!$E$5:$E$7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local!$I$5:$I$7</c:f>
              <c:numCache>
                <c:formatCode>General</c:formatCode>
                <c:ptCount val="3"/>
                <c:pt idx="0">
                  <c:v>25.526223088979307</c:v>
                </c:pt>
                <c:pt idx="1">
                  <c:v>4.9298409682602049</c:v>
                </c:pt>
                <c:pt idx="2">
                  <c:v>1.2826714043417657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local!$A$2</c:f>
              <c:strCache>
                <c:ptCount val="1"/>
                <c:pt idx="0">
                  <c:v>hybrid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local!$E$2:$E$4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local!$I$2:$I$4</c:f>
              <c:numCache>
                <c:formatCode>General</c:formatCode>
                <c:ptCount val="3"/>
                <c:pt idx="0">
                  <c:v>33.592104511755558</c:v>
                </c:pt>
                <c:pt idx="1">
                  <c:v>8.4494142021133687</c:v>
                </c:pt>
                <c:pt idx="2">
                  <c:v>2.6317049921864677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800280"/>
        <c:axId val="419811256"/>
      </c:scatterChart>
      <c:valAx>
        <c:axId val="419800280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1256"/>
        <c:crosses val="autoZero"/>
        <c:crossBetween val="midCat"/>
      </c:valAx>
      <c:valAx>
        <c:axId val="41981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00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Parallel 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local!$A$8</c:f>
              <c:strCache>
                <c:ptCount val="1"/>
                <c:pt idx="0">
                  <c:v>simple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local!$E$8:$E$10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local!$K$8:$K$10</c:f>
              <c:numCache>
                <c:formatCode>General</c:formatCode>
                <c:ptCount val="3"/>
                <c:pt idx="0">
                  <c:v>0.98632524375098629</c:v>
                </c:pt>
                <c:pt idx="1">
                  <c:v>0.99420253786143575</c:v>
                </c:pt>
                <c:pt idx="2">
                  <c:v>1.0001698669012131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local!$A$11</c:f>
              <c:strCache>
                <c:ptCount val="1"/>
                <c:pt idx="0">
                  <c:v>simple_opt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local!$E$11:$E$13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local!$K$11:$K$13</c:f>
              <c:numCache>
                <c:formatCode>General</c:formatCode>
                <c:ptCount val="3"/>
                <c:pt idx="0">
                  <c:v>1.0080508244370197</c:v>
                </c:pt>
                <c:pt idx="1">
                  <c:v>0.99798435830995225</c:v>
                </c:pt>
                <c:pt idx="2">
                  <c:v>0.97972155424479734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local!$A$14</c:f>
              <c:strCache>
                <c:ptCount val="1"/>
                <c:pt idx="0">
                  <c:v>threads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local!$E$14:$E$16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local!$K$14:$K$16</c:f>
              <c:numCache>
                <c:formatCode>General</c:formatCode>
                <c:ptCount val="3"/>
                <c:pt idx="0">
                  <c:v>0.89746260924407595</c:v>
                </c:pt>
                <c:pt idx="1">
                  <c:v>0.90903115567737991</c:v>
                </c:pt>
                <c:pt idx="2">
                  <c:v>0.95307412435862804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local!$A$5</c:f>
              <c:strCache>
                <c:ptCount val="1"/>
                <c:pt idx="0">
                  <c:v>nodes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local!$E$5:$E$7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local!$K$5:$K$7</c:f>
              <c:numCache>
                <c:formatCode>General</c:formatCode>
                <c:ptCount val="3"/>
                <c:pt idx="0">
                  <c:v>0.9971180894132543</c:v>
                </c:pt>
                <c:pt idx="1">
                  <c:v>0.98981963190849431</c:v>
                </c:pt>
                <c:pt idx="2">
                  <c:v>0.99006199022630037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local!$A$2</c:f>
              <c:strCache>
                <c:ptCount val="1"/>
                <c:pt idx="0">
                  <c:v>hybrid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local!$E$2:$E$4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local!$K$2:$K$4</c:f>
              <c:numCache>
                <c:formatCode>General</c:formatCode>
                <c:ptCount val="3"/>
                <c:pt idx="0">
                  <c:v>0.76763207575691417</c:v>
                </c:pt>
                <c:pt idx="1">
                  <c:v>0.76077733343247311</c:v>
                </c:pt>
                <c:pt idx="2">
                  <c:v>0.96118912800560441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23384"/>
        <c:axId val="409824168"/>
      </c:scatterChart>
      <c:valAx>
        <c:axId val="409823384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9824168"/>
        <c:crosses val="autoZero"/>
        <c:crossBetween val="midCat"/>
      </c:valAx>
      <c:valAx>
        <c:axId val="409824168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Efficiency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9823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Wallclock</a:t>
            </a:r>
            <a:r>
              <a:rPr lang="de-DE" sz="2000" baseline="0"/>
              <a:t> time</a:t>
            </a:r>
            <a:endParaRPr lang="de-DE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hpc!$C$2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hpc!$E$2:$E$5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hpc!$H$2:$H$5</c:f>
              <c:numCache>
                <c:formatCode>General</c:formatCode>
                <c:ptCount val="4"/>
                <c:pt idx="0">
                  <c:v>8.6726999999999999E-2</c:v>
                </c:pt>
                <c:pt idx="1">
                  <c:v>0.26222299999999998</c:v>
                </c:pt>
                <c:pt idx="2">
                  <c:v>0.89941800000000005</c:v>
                </c:pt>
                <c:pt idx="3">
                  <c:v>3.3575719999999998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hpc!$C$6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hpc!$E$6:$E$9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hpc!$H$6:$H$9</c:f>
              <c:numCache>
                <c:formatCode>General</c:formatCode>
                <c:ptCount val="4"/>
                <c:pt idx="0">
                  <c:v>5.6314999999999997E-2</c:v>
                </c:pt>
                <c:pt idx="1">
                  <c:v>0.146761</c:v>
                </c:pt>
                <c:pt idx="2">
                  <c:v>0.51136400000000004</c:v>
                </c:pt>
                <c:pt idx="3">
                  <c:v>1.7077329999999999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hpc!$C$10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hpc!$E$10:$E$13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hpc!$H$10:$H$13</c:f>
              <c:numCache>
                <c:formatCode>General</c:formatCode>
                <c:ptCount val="4"/>
                <c:pt idx="0">
                  <c:v>4.0943E-2</c:v>
                </c:pt>
                <c:pt idx="1">
                  <c:v>9.1528999999999999E-2</c:v>
                </c:pt>
                <c:pt idx="2">
                  <c:v>0.27611599999999997</c:v>
                </c:pt>
                <c:pt idx="3">
                  <c:v>0.91596599999999995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hpc!$C$14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hpc!$E$14:$E$17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hpc!$H$14:$H$17</c:f>
              <c:numCache>
                <c:formatCode>General</c:formatCode>
                <c:ptCount val="4"/>
                <c:pt idx="0">
                  <c:v>3.5718E-2</c:v>
                </c:pt>
                <c:pt idx="1">
                  <c:v>5.8502999999999999E-2</c:v>
                </c:pt>
                <c:pt idx="2">
                  <c:v>0.1573</c:v>
                </c:pt>
                <c:pt idx="3">
                  <c:v>0.51206600000000002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hpc!$C$18</c:f>
              <c:strCache>
                <c:ptCount val="1"/>
                <c:pt idx="0">
                  <c:v>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hpc!$E$18:$E$20</c:f>
              <c:numCache>
                <c:formatCode>General</c:formatCode>
                <c:ptCount val="3"/>
                <c:pt idx="0">
                  <c:v>5000</c:v>
                </c:pt>
                <c:pt idx="1">
                  <c:v>20000</c:v>
                </c:pt>
                <c:pt idx="2">
                  <c:v>40000</c:v>
                </c:pt>
              </c:numCache>
            </c:numRef>
          </c:xVal>
          <c:yVal>
            <c:numRef>
              <c:f>hpc!$H$18:$H$20</c:f>
              <c:numCache>
                <c:formatCode>General</c:formatCode>
                <c:ptCount val="3"/>
                <c:pt idx="0">
                  <c:v>1.8995000000000001E-2</c:v>
                </c:pt>
                <c:pt idx="1">
                  <c:v>0.102214</c:v>
                </c:pt>
                <c:pt idx="2">
                  <c:v>0.29708099999999998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812824"/>
        <c:axId val="419813608"/>
      </c:scatterChart>
      <c:valAx>
        <c:axId val="419812824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3608"/>
        <c:crosses val="autoZero"/>
        <c:crossBetween val="midCat"/>
      </c:valAx>
      <c:valAx>
        <c:axId val="419813608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Steps per second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hpc!$C$2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hpc!$E$2:$E$5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hpc!$I$2:$I$5</c:f>
              <c:numCache>
                <c:formatCode>General</c:formatCode>
                <c:ptCount val="4"/>
                <c:pt idx="0">
                  <c:v>115.30434582079398</c:v>
                </c:pt>
                <c:pt idx="1">
                  <c:v>38.135480106626808</c:v>
                </c:pt>
                <c:pt idx="2">
                  <c:v>11.118300945722678</c:v>
                </c:pt>
                <c:pt idx="3">
                  <c:v>2.9783426833437976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hpc!$C$6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hpc!$E$6:$E$9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hpc!$I$6:$I$9</c:f>
              <c:numCache>
                <c:formatCode>General</c:formatCode>
                <c:ptCount val="4"/>
                <c:pt idx="0">
                  <c:v>177.57258279321672</c:v>
                </c:pt>
                <c:pt idx="1">
                  <c:v>68.137993063552301</c:v>
                </c:pt>
                <c:pt idx="2">
                  <c:v>19.555541649392602</c:v>
                </c:pt>
                <c:pt idx="3">
                  <c:v>5.8557163209939729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hpc!$C$10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hpc!$E$10:$E$13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hpc!$I$10:$I$13</c:f>
              <c:numCache>
                <c:formatCode>General</c:formatCode>
                <c:ptCount val="4"/>
                <c:pt idx="0">
                  <c:v>244.2419949686149</c:v>
                </c:pt>
                <c:pt idx="1">
                  <c:v>109.25499022167837</c:v>
                </c:pt>
                <c:pt idx="2">
                  <c:v>36.21666256211158</c:v>
                </c:pt>
                <c:pt idx="3">
                  <c:v>10.917435800018779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hpc!$C$14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hpc!$E$14:$E$17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hpc!$I$14:$I$17</c:f>
              <c:numCache>
                <c:formatCode>General</c:formatCode>
                <c:ptCount val="4"/>
                <c:pt idx="0">
                  <c:v>279.97088302816508</c:v>
                </c:pt>
                <c:pt idx="1">
                  <c:v>170.93140522708237</c:v>
                </c:pt>
                <c:pt idx="2">
                  <c:v>63.572790845518121</c:v>
                </c:pt>
                <c:pt idx="3">
                  <c:v>19.528732624310148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hpc!$C$18</c:f>
              <c:strCache>
                <c:ptCount val="1"/>
                <c:pt idx="0">
                  <c:v>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hpc!$E$18:$E$20</c:f>
              <c:numCache>
                <c:formatCode>General</c:formatCode>
                <c:ptCount val="3"/>
                <c:pt idx="0">
                  <c:v>5000</c:v>
                </c:pt>
                <c:pt idx="1">
                  <c:v>20000</c:v>
                </c:pt>
                <c:pt idx="2">
                  <c:v>40000</c:v>
                </c:pt>
              </c:numCache>
            </c:numRef>
          </c:xVal>
          <c:yVal>
            <c:numRef>
              <c:f>hpc!$I$18:$I$20</c:f>
              <c:numCache>
                <c:formatCode>General</c:formatCode>
                <c:ptCount val="3"/>
                <c:pt idx="0">
                  <c:v>526.45433008686496</c:v>
                </c:pt>
                <c:pt idx="1">
                  <c:v>97.833956209521205</c:v>
                </c:pt>
                <c:pt idx="2">
                  <c:v>33.66085343727805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926800"/>
        <c:axId val="418930328"/>
      </c:scatterChart>
      <c:valAx>
        <c:axId val="418926800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930328"/>
        <c:crosses val="autoZero"/>
        <c:crossBetween val="midCat"/>
      </c:valAx>
      <c:valAx>
        <c:axId val="41893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926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Parallel 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hpc!$C$2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hpc!$E$2:$E$5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hpc!$K$2:$K$5</c:f>
              <c:numCache>
                <c:formatCode>General</c:formatCode>
                <c:ptCount val="4"/>
                <c:pt idx="0">
                  <c:v>0.91227933630818558</c:v>
                </c:pt>
                <c:pt idx="1">
                  <c:v>0.97799446599704398</c:v>
                </c:pt>
                <c:pt idx="2">
                  <c:v>0.99413886853180933</c:v>
                </c:pt>
                <c:pt idx="3">
                  <c:v>0.99819116739290015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hpc!$C$6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hpc!$E$6:$E$9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hpc!$K$6:$K$9</c:f>
              <c:numCache>
                <c:formatCode>General</c:formatCode>
                <c:ptCount val="4"/>
                <c:pt idx="0">
                  <c:v>0.8955556119278042</c:v>
                </c:pt>
                <c:pt idx="1">
                  <c:v>0.96262217385506266</c:v>
                </c:pt>
                <c:pt idx="2">
                  <c:v>0.98665229520598685</c:v>
                </c:pt>
                <c:pt idx="3">
                  <c:v>0.99633601555813645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hpc!$C$10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hpc!$E$10:$E$13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hpc!$K$10:$K$13</c:f>
              <c:numCache>
                <c:formatCode>General</c:formatCode>
                <c:ptCount val="4"/>
                <c:pt idx="0">
                  <c:v>0.83104930722502712</c:v>
                </c:pt>
                <c:pt idx="1">
                  <c:v>0.94411490191243064</c:v>
                </c:pt>
                <c:pt idx="2">
                  <c:v>0.9692380842006364</c:v>
                </c:pt>
                <c:pt idx="3">
                  <c:v>0.99220051563049283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hpc!$C$14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hpc!$E$14:$E$17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hpc!$K$14:$K$17</c:f>
              <c:numCache>
                <c:formatCode>General</c:formatCode>
                <c:ptCount val="4"/>
                <c:pt idx="0">
                  <c:v>0.83858628702614924</c:v>
                </c:pt>
                <c:pt idx="1">
                  <c:v>0.90202143174586902</c:v>
                </c:pt>
                <c:pt idx="2">
                  <c:v>0.97237461402234138</c:v>
                </c:pt>
                <c:pt idx="3">
                  <c:v>0.99161330731083208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hpc!$C$18</c:f>
              <c:strCache>
                <c:ptCount val="1"/>
                <c:pt idx="0">
                  <c:v>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hpc!$E$18:$E$20</c:f>
              <c:numCache>
                <c:formatCode>General</c:formatCode>
                <c:ptCount val="3"/>
                <c:pt idx="0">
                  <c:v>5000</c:v>
                </c:pt>
                <c:pt idx="1">
                  <c:v>20000</c:v>
                </c:pt>
                <c:pt idx="2">
                  <c:v>40000</c:v>
                </c:pt>
              </c:numCache>
            </c:numRef>
          </c:xVal>
          <c:yVal>
            <c:numRef>
              <c:f>hpc!$K$18:$K$20</c:f>
              <c:numCache>
                <c:formatCode>General</c:formatCode>
                <c:ptCount val="3"/>
                <c:pt idx="0">
                  <c:v>0.68138725416462975</c:v>
                </c:pt>
                <c:pt idx="1">
                  <c:v>0.95430082002325656</c:v>
                </c:pt>
                <c:pt idx="2">
                  <c:v>0.98597128332484618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900400"/>
        <c:axId val="219894128"/>
      </c:scatterChart>
      <c:valAx>
        <c:axId val="219900400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894128"/>
        <c:crosses val="autoZero"/>
        <c:crossBetween val="midCat"/>
      </c:valAx>
      <c:valAx>
        <c:axId val="219894128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Efficiency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900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4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1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9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5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4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9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6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rGate01/HPCGO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tum.ub.tum.de/148369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rGate01/HPCG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9337" y="1122363"/>
            <a:ext cx="8839200" cy="2387600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Hybrid high-performance </a:t>
            </a:r>
            <a:r>
              <a:rPr lang="de-DE" sz="5400" b="1" dirty="0" err="1" smtClean="0"/>
              <a:t>computing</a:t>
            </a:r>
            <a:r>
              <a:rPr lang="de-DE" sz="4800" b="1" dirty="0"/>
              <a:t/>
            </a:r>
            <a:br>
              <a:rPr lang="de-DE" sz="4800" b="1" dirty="0"/>
            </a:br>
            <a:r>
              <a:rPr lang="de-DE" sz="4800" dirty="0" smtClean="0"/>
              <a:t>FORTRAN, </a:t>
            </a:r>
            <a:r>
              <a:rPr lang="de-DE" sz="4800" dirty="0" err="1" smtClean="0"/>
              <a:t>OpenMP</a:t>
            </a:r>
            <a:r>
              <a:rPr lang="de-DE" sz="4800" dirty="0" smtClean="0"/>
              <a:t> </a:t>
            </a:r>
            <a:r>
              <a:rPr lang="de-DE" sz="4800" dirty="0" err="1" smtClean="0"/>
              <a:t>and</a:t>
            </a:r>
            <a:r>
              <a:rPr lang="de-DE" sz="4800" dirty="0" smtClean="0"/>
              <a:t> MPI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>
                <a:solidFill>
                  <a:srgbClr val="0070C0"/>
                </a:solidFill>
              </a:rPr>
              <a:t>By</a:t>
            </a:r>
            <a:r>
              <a:rPr lang="de-DE" sz="4400" dirty="0" smtClean="0">
                <a:solidFill>
                  <a:srgbClr val="0070C0"/>
                </a:solidFill>
              </a:rPr>
              <a:t> </a:t>
            </a:r>
            <a:r>
              <a:rPr lang="de-DE" sz="4400" dirty="0" err="1" smtClean="0">
                <a:solidFill>
                  <a:srgbClr val="0070C0"/>
                </a:solidFill>
              </a:rPr>
              <a:t>example</a:t>
            </a:r>
            <a:endParaRPr lang="de-DE" sz="4400" dirty="0">
              <a:solidFill>
                <a:srgbClr val="0070C0"/>
              </a:solidFill>
            </a:endParaRP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ecause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nobody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likes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dry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422321" cy="4422321"/>
          </a:xfrm>
        </p:spPr>
      </p:pic>
    </p:spTree>
    <p:extLst>
      <p:ext uri="{BB962C8B-B14F-4D97-AF65-F5344CB8AC3E}">
        <p14:creationId xmlns:p14="http://schemas.microsoft.com/office/powerpoint/2010/main" val="19580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416884"/>
            <a:ext cx="6801395" cy="5441116"/>
          </a:xfrm>
        </p:spPr>
      </p:pic>
    </p:spTree>
    <p:extLst>
      <p:ext uri="{BB962C8B-B14F-4D97-AF65-F5344CB8AC3E}">
        <p14:creationId xmlns:p14="http://schemas.microsoft.com/office/powerpoint/2010/main" val="12937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3: </a:t>
            </a:r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1: </a:t>
            </a:r>
            <a:r>
              <a:rPr lang="en-US" b="1" dirty="0" smtClean="0"/>
              <a:t>Naive</a:t>
            </a:r>
          </a:p>
          <a:p>
            <a:pPr lvl="1"/>
            <a:r>
              <a:rPr lang="en-US" dirty="0" smtClean="0"/>
              <a:t>Sum neighbors and compare to rules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outflow border </a:t>
            </a:r>
            <a:r>
              <a:rPr lang="en-US" dirty="0" smtClean="0"/>
              <a:t>to avoid edge cases</a:t>
            </a:r>
          </a:p>
          <a:p>
            <a:pPr lvl="1"/>
            <a:r>
              <a:rPr lang="en-US" dirty="0" smtClean="0"/>
              <a:t>Use two buffers and </a:t>
            </a:r>
            <a:r>
              <a:rPr lang="en-US" b="1" dirty="0" smtClean="0"/>
              <a:t>swap around pointers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475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Outflow</a:t>
            </a:r>
            <a:r>
              <a:rPr lang="de-DE" dirty="0" smtClean="0"/>
              <a:t> </a:t>
            </a:r>
            <a:r>
              <a:rPr lang="de-DE" dirty="0" err="1" smtClean="0"/>
              <a:t>borders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615741"/>
              </p:ext>
            </p:extLst>
          </p:nvPr>
        </p:nvGraphicFramePr>
        <p:xfrm>
          <a:off x="985699" y="2496185"/>
          <a:ext cx="3629843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549"/>
                <a:gridCol w="518549"/>
                <a:gridCol w="518549"/>
                <a:gridCol w="518549"/>
                <a:gridCol w="518549"/>
                <a:gridCol w="518549"/>
                <a:gridCol w="51854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2: </a:t>
            </a:r>
            <a:r>
              <a:rPr lang="en-US" b="1" dirty="0" smtClean="0"/>
              <a:t>Optimized naive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lookup table</a:t>
            </a:r>
            <a:r>
              <a:rPr lang="en-US" dirty="0" smtClean="0"/>
              <a:t> for state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Eliminates comparisons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77"/>
          <a:stretch/>
        </p:blipFill>
        <p:spPr>
          <a:xfrm>
            <a:off x="3295224" y="4237149"/>
            <a:ext cx="5641221" cy="21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Note on SIMD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3: </a:t>
            </a:r>
            <a:r>
              <a:rPr lang="en-US" b="1" dirty="0" err="1" smtClean="0"/>
              <a:t>Vectorized</a:t>
            </a:r>
            <a:r>
              <a:rPr lang="en-US" b="1" dirty="0" smtClean="0"/>
              <a:t> loops </a:t>
            </a:r>
            <a:r>
              <a:rPr lang="en-US" dirty="0" smtClean="0"/>
              <a:t>using SIMD</a:t>
            </a:r>
          </a:p>
          <a:p>
            <a:pPr lvl="1"/>
            <a:r>
              <a:rPr lang="en-US" dirty="0"/>
              <a:t>Precompute row </a:t>
            </a:r>
            <a:r>
              <a:rPr lang="en-US" dirty="0" smtClean="0"/>
              <a:t>sums</a:t>
            </a:r>
          </a:p>
          <a:p>
            <a:endParaRPr lang="en-US" dirty="0"/>
          </a:p>
          <a:p>
            <a:r>
              <a:rPr lang="en-US" b="1" dirty="0" smtClean="0"/>
              <a:t>Actually slower?</a:t>
            </a:r>
          </a:p>
          <a:p>
            <a:pPr lvl="1"/>
            <a:r>
              <a:rPr lang="en-US" dirty="0" smtClean="0"/>
              <a:t>Memory read/write penalty</a:t>
            </a:r>
          </a:p>
          <a:p>
            <a:pPr lvl="1"/>
            <a:r>
              <a:rPr lang="en-US" dirty="0" smtClean="0"/>
              <a:t>Small loops are unrolled nevertheless</a:t>
            </a:r>
          </a:p>
        </p:txBody>
      </p:sp>
    </p:spTree>
    <p:extLst>
      <p:ext uri="{BB962C8B-B14F-4D97-AF65-F5344CB8AC3E}">
        <p14:creationId xmlns:p14="http://schemas.microsoft.com/office/powerpoint/2010/main" val="29730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4: </a:t>
            </a:r>
            <a:r>
              <a:rPr lang="en-US" b="1" dirty="0" smtClean="0"/>
              <a:t>Multithreading</a:t>
            </a:r>
          </a:p>
          <a:p>
            <a:pPr lvl="1"/>
            <a:r>
              <a:rPr lang="en-US" dirty="0" smtClean="0"/>
              <a:t>Parallelize main loop using </a:t>
            </a:r>
            <a:r>
              <a:rPr lang="en-US" b="1" dirty="0" err="1" smtClean="0"/>
              <a:t>OpenMP</a:t>
            </a:r>
            <a:endParaRPr lang="en-US" b="1" dirty="0" smtClean="0"/>
          </a:p>
          <a:p>
            <a:pPr lvl="1"/>
            <a:r>
              <a:rPr lang="en-US" dirty="0" smtClean="0"/>
              <a:t>Compute </a:t>
            </a:r>
            <a:r>
              <a:rPr lang="en-US" b="1" dirty="0" smtClean="0"/>
              <a:t>slice of work </a:t>
            </a:r>
            <a:r>
              <a:rPr lang="en-US" dirty="0" smtClean="0"/>
              <a:t>for each thread</a:t>
            </a: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0" b="55305"/>
          <a:stretch/>
        </p:blipFill>
        <p:spPr>
          <a:xfrm>
            <a:off x="3304186" y="4134118"/>
            <a:ext cx="5658017" cy="21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994479"/>
              </p:ext>
            </p:extLst>
          </p:nvPr>
        </p:nvGraphicFramePr>
        <p:xfrm>
          <a:off x="985702" y="2496185"/>
          <a:ext cx="4535532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48"/>
                <a:gridCol w="503948"/>
                <a:gridCol w="503948"/>
                <a:gridCol w="503948"/>
                <a:gridCol w="503948"/>
                <a:gridCol w="503948"/>
                <a:gridCol w="503948"/>
                <a:gridCol w="503948"/>
                <a:gridCol w="503948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985702" y="205938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1399" y="205938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2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977096" y="209145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2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Shared</a:t>
            </a:r>
            <a:r>
              <a:rPr lang="en-US" dirty="0" smtClean="0"/>
              <a:t> memory</a:t>
            </a:r>
          </a:p>
          <a:p>
            <a:r>
              <a:rPr lang="en-US" b="1" dirty="0" smtClean="0"/>
              <a:t>Thread-private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Work slices</a:t>
            </a:r>
          </a:p>
          <a:p>
            <a:pPr lvl="1"/>
            <a:r>
              <a:rPr lang="en-US" dirty="0" smtClean="0"/>
              <a:t>Loop indices</a:t>
            </a:r>
          </a:p>
        </p:txBody>
      </p:sp>
    </p:spTree>
    <p:extLst>
      <p:ext uri="{BB962C8B-B14F-4D97-AF65-F5344CB8AC3E}">
        <p14:creationId xmlns:p14="http://schemas.microsoft.com/office/powerpoint/2010/main" val="18521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5: MPI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Distribute work across </a:t>
            </a:r>
            <a:r>
              <a:rPr lang="en-US" b="1" dirty="0" smtClean="0"/>
              <a:t>multiple CPUs</a:t>
            </a:r>
          </a:p>
          <a:p>
            <a:pPr lvl="1"/>
            <a:r>
              <a:rPr lang="en-US" dirty="0" smtClean="0"/>
              <a:t>Again, compute </a:t>
            </a:r>
            <a:r>
              <a:rPr lang="en-US" b="1" dirty="0" smtClean="0"/>
              <a:t>work slices</a:t>
            </a:r>
          </a:p>
          <a:p>
            <a:pPr lvl="1"/>
            <a:endParaRPr lang="en-US" dirty="0"/>
          </a:p>
          <a:p>
            <a:r>
              <a:rPr lang="en-US" b="1" dirty="0" smtClean="0"/>
              <a:t>Exchange boundaries </a:t>
            </a:r>
            <a:r>
              <a:rPr lang="en-US" dirty="0" smtClean="0"/>
              <a:t>between CPUs</a:t>
            </a:r>
          </a:p>
          <a:p>
            <a:pPr lvl="1"/>
            <a:r>
              <a:rPr lang="en-US" dirty="0" smtClean="0"/>
              <a:t>Keep simulation state consistent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9" b="35024"/>
          <a:stretch/>
        </p:blipFill>
        <p:spPr>
          <a:xfrm>
            <a:off x="2993091" y="4468970"/>
            <a:ext cx="5840324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75545"/>
            <a:ext cx="7200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MPI Implementation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07494"/>
              </p:ext>
            </p:extLst>
          </p:nvPr>
        </p:nvGraphicFramePr>
        <p:xfrm>
          <a:off x="98570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475692"/>
              </p:ext>
            </p:extLst>
          </p:nvPr>
        </p:nvGraphicFramePr>
        <p:xfrm>
          <a:off x="351554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250531"/>
              </p:ext>
            </p:extLst>
          </p:nvPr>
        </p:nvGraphicFramePr>
        <p:xfrm>
          <a:off x="604538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Nach unten gekrümmter Pfeil 18"/>
          <p:cNvSpPr/>
          <p:nvPr/>
        </p:nvSpPr>
        <p:spPr>
          <a:xfrm>
            <a:off x="2821578" y="2020388"/>
            <a:ext cx="929096" cy="313509"/>
          </a:xfrm>
          <a:prstGeom prst="curvedDownArrow">
            <a:avLst>
              <a:gd name="adj1" fmla="val 25000"/>
              <a:gd name="adj2" fmla="val 86400"/>
              <a:gd name="adj3" fmla="val 472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Nach unten gekrümmter Pfeil 19"/>
          <p:cNvSpPr/>
          <p:nvPr/>
        </p:nvSpPr>
        <p:spPr>
          <a:xfrm>
            <a:off x="5351418" y="2011679"/>
            <a:ext cx="929096" cy="313509"/>
          </a:xfrm>
          <a:prstGeom prst="curvedDownArrow">
            <a:avLst>
              <a:gd name="adj1" fmla="val 25000"/>
              <a:gd name="adj2" fmla="val 106000"/>
              <a:gd name="adj3" fmla="val 444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unten gekrümmter Pfeil 20"/>
          <p:cNvSpPr/>
          <p:nvPr/>
        </p:nvSpPr>
        <p:spPr>
          <a:xfrm rot="10800000">
            <a:off x="2821578" y="5666107"/>
            <a:ext cx="929096" cy="296092"/>
          </a:xfrm>
          <a:prstGeom prst="curvedDownArrow">
            <a:avLst>
              <a:gd name="adj1" fmla="val 25000"/>
              <a:gd name="adj2" fmla="val 95548"/>
              <a:gd name="adj3" fmla="val 485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Nach unten gekrümmter Pfeil 21"/>
          <p:cNvSpPr/>
          <p:nvPr/>
        </p:nvSpPr>
        <p:spPr>
          <a:xfrm rot="10800000">
            <a:off x="5351418" y="5666107"/>
            <a:ext cx="929096" cy="296092"/>
          </a:xfrm>
          <a:prstGeom prst="curvedDownArrow">
            <a:avLst>
              <a:gd name="adj1" fmla="val 25000"/>
              <a:gd name="adj2" fmla="val 90271"/>
              <a:gd name="adj3" fmla="val 602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21578" y="1492354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1: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2916087" y="6019986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2: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91736" y="212685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803425" y="212685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6333265" y="212685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MPI_Send</a:t>
            </a:r>
            <a:endParaRPr lang="en-US" dirty="0" smtClean="0"/>
          </a:p>
          <a:p>
            <a:r>
              <a:rPr lang="en-US" dirty="0" err="1" smtClean="0"/>
              <a:t>MPI_Recv</a:t>
            </a:r>
            <a:endParaRPr lang="en-US" dirty="0" smtClean="0"/>
          </a:p>
          <a:p>
            <a:r>
              <a:rPr lang="en-US" dirty="0" err="1" smtClean="0"/>
              <a:t>MPI_SendRecv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MPI_Reduce</a:t>
            </a:r>
            <a:r>
              <a:rPr lang="en-US" dirty="0" smtClean="0"/>
              <a:t>([…], MPI_SUM, […])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6: </a:t>
            </a:r>
            <a:r>
              <a:rPr lang="en-US" b="1" dirty="0" smtClean="0"/>
              <a:t>Hybrid </a:t>
            </a:r>
            <a:r>
              <a:rPr lang="en-US" b="1" dirty="0" smtClean="0"/>
              <a:t>parallelization</a:t>
            </a:r>
          </a:p>
          <a:p>
            <a:pPr lvl="1"/>
            <a:r>
              <a:rPr lang="en-US" dirty="0" smtClean="0"/>
              <a:t>Multithreading and Node-distribution</a:t>
            </a: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25" b="13240"/>
          <a:stretch/>
        </p:blipFill>
        <p:spPr>
          <a:xfrm>
            <a:off x="2984076" y="3940935"/>
            <a:ext cx="6159924" cy="23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Implementation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134977"/>
              </p:ext>
            </p:extLst>
          </p:nvPr>
        </p:nvGraphicFramePr>
        <p:xfrm>
          <a:off x="98570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828212"/>
              </p:ext>
            </p:extLst>
          </p:nvPr>
        </p:nvGraphicFramePr>
        <p:xfrm>
          <a:off x="351554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686575"/>
              </p:ext>
            </p:extLst>
          </p:nvPr>
        </p:nvGraphicFramePr>
        <p:xfrm>
          <a:off x="604538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feld 25"/>
          <p:cNvSpPr txBox="1"/>
          <p:nvPr/>
        </p:nvSpPr>
        <p:spPr>
          <a:xfrm>
            <a:off x="1594191" y="198198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124031" y="202552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6653871" y="20100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98570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95012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2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51554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47996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2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04538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00980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2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4: </a:t>
            </a:r>
            <a:r>
              <a:rPr lang="de-DE" dirty="0" err="1" smtClean="0"/>
              <a:t>Local</a:t>
            </a:r>
            <a:r>
              <a:rPr lang="de-DE" dirty="0" smtClean="0"/>
              <a:t> Evaluation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6119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33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Evaluation</a:t>
            </a:r>
            <a:endParaRPr lang="en-US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93773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8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Evaluation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82777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40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Parallel efficiency: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𝐶𝑃𝑈𝑡𝑖𝑚𝑒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𝑅𝑒𝑎𝑙𝑇𝑖𝑚𝑒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𝑐𝑜𝑟𝑒𝑠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Linear scaling </a:t>
                </a:r>
                <a:r>
                  <a:rPr lang="en-US" dirty="0" smtClean="0"/>
                  <a:t>over threads</a:t>
                </a:r>
              </a:p>
              <a:p>
                <a:endParaRPr lang="en-US" dirty="0"/>
              </a:p>
              <a:p>
                <a:r>
                  <a:rPr lang="en-US" dirty="0" smtClean="0"/>
                  <a:t>Overhead</a:t>
                </a:r>
              </a:p>
              <a:p>
                <a:pPr lvl="1"/>
                <a:r>
                  <a:rPr lang="en-US" dirty="0" smtClean="0"/>
                  <a:t>Thread handling</a:t>
                </a:r>
              </a:p>
              <a:p>
                <a:pPr lvl="1"/>
                <a:r>
                  <a:rPr lang="en-US" dirty="0" smtClean="0"/>
                  <a:t>MPI synchronization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Nodes and Threads should be loaded with work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5: </a:t>
            </a:r>
            <a:r>
              <a:rPr lang="de-DE" dirty="0" smtClean="0"/>
              <a:t>HPC Evaluation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2023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66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HPC Evaluation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5865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992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1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The Who, </a:t>
            </a:r>
            <a:r>
              <a:rPr lang="de-DE" sz="3200" dirty="0" err="1"/>
              <a:t>What</a:t>
            </a:r>
            <a:r>
              <a:rPr lang="de-DE" sz="3200" dirty="0"/>
              <a:t>, </a:t>
            </a:r>
            <a:r>
              <a:rPr lang="de-DE" sz="3200" dirty="0" err="1" smtClean="0"/>
              <a:t>How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Why</a:t>
            </a:r>
            <a:endParaRPr lang="de-DE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46" y="2888624"/>
            <a:ext cx="5143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3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HPC Evaluation</a:t>
            </a:r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81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22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HPC 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Linear scaling </a:t>
            </a:r>
            <a:r>
              <a:rPr lang="en-US" dirty="0" smtClean="0"/>
              <a:t>on MPI</a:t>
            </a:r>
          </a:p>
          <a:p>
            <a:r>
              <a:rPr lang="en-US" dirty="0" smtClean="0"/>
              <a:t>Performance penalty on large node counts</a:t>
            </a:r>
          </a:p>
          <a:p>
            <a:pPr lvl="1"/>
            <a:r>
              <a:rPr lang="en-US" dirty="0" smtClean="0"/>
              <a:t>Use large sets per node</a:t>
            </a:r>
          </a:p>
          <a:p>
            <a:pPr lvl="1"/>
            <a:r>
              <a:rPr lang="en-US" dirty="0" smtClean="0"/>
              <a:t>Try to </a:t>
            </a:r>
            <a:r>
              <a:rPr lang="en-US" b="1" dirty="0" smtClean="0"/>
              <a:t>saturate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9" y="2854143"/>
            <a:ext cx="7886700" cy="4140517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Rechteck 5"/>
          <p:cNvSpPr/>
          <p:nvPr/>
        </p:nvSpPr>
        <p:spPr>
          <a:xfrm>
            <a:off x="628650" y="1687641"/>
            <a:ext cx="6932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hlinkClick r:id="rId3"/>
              </a:rPr>
              <a:t>https://github.com/StarGate01/HPCGOL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61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23761" cy="4351338"/>
          </a:xfrm>
        </p:spPr>
        <p:txBody>
          <a:bodyPr/>
          <a:lstStyle/>
          <a:p>
            <a:r>
              <a:rPr lang="en-US" b="1" dirty="0" smtClean="0"/>
              <a:t>Christoph Honal</a:t>
            </a:r>
          </a:p>
          <a:p>
            <a:endParaRPr lang="en-US" dirty="0"/>
          </a:p>
          <a:p>
            <a:r>
              <a:rPr lang="en-US" dirty="0" smtClean="0"/>
              <a:t>Bachelor</a:t>
            </a:r>
            <a:r>
              <a:rPr lang="en-US" b="1" dirty="0" smtClean="0"/>
              <a:t> Informatics</a:t>
            </a:r>
            <a:r>
              <a:rPr lang="en-US" dirty="0" smtClean="0"/>
              <a:t> Student at </a:t>
            </a:r>
            <a:r>
              <a:rPr lang="en-US" sz="2400" dirty="0" err="1" smtClean="0"/>
              <a:t>Technische</a:t>
            </a:r>
            <a:r>
              <a:rPr lang="en-US" sz="2400" dirty="0" smtClean="0"/>
              <a:t> </a:t>
            </a:r>
            <a:r>
              <a:rPr lang="en-US" sz="2400" dirty="0" err="1" smtClean="0"/>
              <a:t>Universität</a:t>
            </a:r>
            <a:r>
              <a:rPr lang="en-US" sz="2400" dirty="0" smtClean="0"/>
              <a:t> </a:t>
            </a:r>
            <a:r>
              <a:rPr lang="en-US" sz="2400" dirty="0" err="1" smtClean="0"/>
              <a:t>München</a:t>
            </a:r>
            <a:endParaRPr lang="en-US" sz="2400" dirty="0" smtClean="0"/>
          </a:p>
          <a:p>
            <a:r>
              <a:rPr lang="en-US" dirty="0" smtClean="0"/>
              <a:t>Works on large-scale </a:t>
            </a:r>
            <a:r>
              <a:rPr lang="en-US" b="1" dirty="0" smtClean="0"/>
              <a:t>tsunami simulations</a:t>
            </a:r>
          </a:p>
          <a:p>
            <a:pPr lvl="1"/>
            <a:r>
              <a:rPr lang="en-US" dirty="0"/>
              <a:t>C. Honal: Efficient I/O Strategies for </a:t>
            </a:r>
            <a:r>
              <a:rPr lang="en-US" dirty="0" err="1"/>
              <a:t>Checkpointing</a:t>
            </a:r>
            <a:r>
              <a:rPr lang="en-US" dirty="0"/>
              <a:t> and Visualization in </a:t>
            </a:r>
            <a:r>
              <a:rPr lang="en-US" dirty="0" err="1" smtClean="0"/>
              <a:t>sam</a:t>
            </a:r>
            <a:r>
              <a:rPr lang="en-US" dirty="0" smtClean="0"/>
              <a:t>(</a:t>
            </a:r>
            <a:r>
              <a:rPr lang="en-US" dirty="0" err="1" smtClean="0"/>
              <a:t>oa</a:t>
            </a:r>
            <a:r>
              <a:rPr lang="en-US" dirty="0" smtClean="0"/>
              <a:t>)² (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mediatum.ub.tum.de/1483697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06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widely used in </a:t>
            </a:r>
            <a:r>
              <a:rPr lang="en-US" b="1" dirty="0" smtClean="0"/>
              <a:t>scientific computing</a:t>
            </a:r>
          </a:p>
          <a:p>
            <a:r>
              <a:rPr lang="en-US" dirty="0" smtClean="0"/>
              <a:t>Battle-tested </a:t>
            </a:r>
            <a:r>
              <a:rPr lang="en-US" b="1" dirty="0" err="1" smtClean="0"/>
              <a:t>OpenMP</a:t>
            </a:r>
            <a:r>
              <a:rPr lang="en-US" b="1" dirty="0" smtClean="0"/>
              <a:t> and MPI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As fast as C, but </a:t>
            </a:r>
            <a:r>
              <a:rPr lang="en-US" b="1" dirty="0" smtClean="0"/>
              <a:t>easier to optimize</a:t>
            </a:r>
          </a:p>
          <a:p>
            <a:pPr lvl="1"/>
            <a:r>
              <a:rPr lang="en-US" dirty="0" smtClean="0"/>
              <a:t>No void pointers</a:t>
            </a:r>
          </a:p>
          <a:p>
            <a:pPr lvl="1"/>
            <a:r>
              <a:rPr lang="en-US" dirty="0" smtClean="0"/>
              <a:t>Intrinsic matrix and vector operations</a:t>
            </a:r>
          </a:p>
          <a:p>
            <a:pPr lvl="1"/>
            <a:r>
              <a:rPr lang="en-US" dirty="0" smtClean="0"/>
              <a:t>Array </a:t>
            </a:r>
            <a:r>
              <a:rPr lang="en-US" dirty="0" smtClean="0"/>
              <a:t>slicing</a:t>
            </a:r>
          </a:p>
          <a:p>
            <a:pPr lvl="1"/>
            <a:r>
              <a:rPr lang="en-US" dirty="0" err="1" smtClean="0"/>
              <a:t>Vectorizeable</a:t>
            </a:r>
            <a:r>
              <a:rPr lang="en-US" dirty="0" smtClean="0"/>
              <a:t> </a:t>
            </a:r>
            <a:r>
              <a:rPr lang="en-US" dirty="0" err="1" smtClean="0"/>
              <a:t>stdlib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216602"/>
            <a:ext cx="3294106" cy="2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FORTRAN</a:t>
            </a:r>
            <a:r>
              <a:rPr lang="en-US" dirty="0" smtClean="0"/>
              <a:t>, the </a:t>
            </a:r>
            <a:r>
              <a:rPr lang="en-US" b="1" dirty="0" err="1" smtClean="0"/>
              <a:t>FOR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b="1" dirty="0" err="1" smtClean="0"/>
              <a:t>TRAN</a:t>
            </a:r>
            <a:r>
              <a:rPr lang="en-US" dirty="0" err="1" smtClean="0"/>
              <a:t>slation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(</a:t>
            </a:r>
            <a:r>
              <a:rPr lang="en-US" b="1" dirty="0" smtClean="0"/>
              <a:t>SIMD</a:t>
            </a:r>
            <a:r>
              <a:rPr lang="en-US" dirty="0" smtClean="0"/>
              <a:t>, and other vectorization CPU </a:t>
            </a:r>
            <a:r>
              <a:rPr lang="en-US" dirty="0" smtClean="0"/>
              <a:t>extensions)</a:t>
            </a:r>
            <a:endParaRPr lang="en-US" dirty="0" smtClean="0"/>
          </a:p>
          <a:p>
            <a:r>
              <a:rPr lang="en-US" b="1" dirty="0" err="1" smtClean="0"/>
              <a:t>OpenMP</a:t>
            </a:r>
            <a:r>
              <a:rPr lang="en-US" dirty="0" smtClean="0"/>
              <a:t>, Open Multi-processing</a:t>
            </a:r>
          </a:p>
          <a:p>
            <a:r>
              <a:rPr lang="en-US" b="1" dirty="0" smtClean="0"/>
              <a:t>MPI</a:t>
            </a:r>
            <a:r>
              <a:rPr lang="en-US" dirty="0" smtClean="0"/>
              <a:t>, the Message passing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b="1" dirty="0" smtClean="0"/>
              <a:t>hybrid parallelization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By (simple) example: </a:t>
            </a:r>
            <a:r>
              <a:rPr lang="en-US" b="1" dirty="0" smtClean="0"/>
              <a:t>Conway‘s Game of Life</a:t>
            </a:r>
          </a:p>
          <a:p>
            <a:r>
              <a:rPr lang="en-US" dirty="0" smtClean="0"/>
              <a:t>Comparable to techniques used in the industry and </a:t>
            </a:r>
            <a:r>
              <a:rPr lang="en-US" dirty="0" smtClean="0"/>
              <a:t>academia</a:t>
            </a:r>
          </a:p>
          <a:p>
            <a:endParaRPr lang="en-US" dirty="0"/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://github.com/StarGate01/HPCGOL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2:</a:t>
            </a:r>
            <a:r>
              <a:rPr lang="de-DE" dirty="0" smtClean="0"/>
              <a:t> </a:t>
            </a:r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Life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rule-based </a:t>
            </a:r>
            <a:r>
              <a:rPr lang="en-US" sz="3200" b="1" dirty="0" smtClean="0"/>
              <a:t>cellular automaton</a:t>
            </a:r>
          </a:p>
          <a:p>
            <a:r>
              <a:rPr lang="en-US" sz="3200" b="1" dirty="0" smtClean="0"/>
              <a:t>Next state </a:t>
            </a:r>
            <a:r>
              <a:rPr lang="en-US" sz="3200" dirty="0" smtClean="0"/>
              <a:t>of a cell depends on its direct </a:t>
            </a:r>
            <a:r>
              <a:rPr lang="en-US" sz="3200" b="1" dirty="0" smtClean="0"/>
              <a:t>neighbors</a:t>
            </a:r>
          </a:p>
          <a:p>
            <a:r>
              <a:rPr lang="en-US" sz="3200" dirty="0" smtClean="0"/>
              <a:t>Very high grade </a:t>
            </a:r>
            <a:r>
              <a:rPr lang="en-US" sz="3200" b="1" dirty="0" smtClean="0"/>
              <a:t>parallelization</a:t>
            </a:r>
            <a:r>
              <a:rPr lang="en-US" sz="3200" dirty="0" smtClean="0"/>
              <a:t> is possible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30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0-1</a:t>
            </a:r>
            <a:r>
              <a:rPr lang="en-US" dirty="0" smtClean="0"/>
              <a:t> Neighbors: Cell </a:t>
            </a:r>
            <a:r>
              <a:rPr lang="en-US" b="1" dirty="0" smtClean="0"/>
              <a:t>dies</a:t>
            </a:r>
            <a:r>
              <a:rPr lang="en-US" dirty="0" smtClean="0"/>
              <a:t> of loneliness</a:t>
            </a:r>
          </a:p>
          <a:p>
            <a:r>
              <a:rPr lang="en-US" b="1" dirty="0" smtClean="0"/>
              <a:t>2-3</a:t>
            </a:r>
            <a:r>
              <a:rPr lang="en-US" dirty="0" smtClean="0"/>
              <a:t> Neighbors: Cell is </a:t>
            </a:r>
            <a:r>
              <a:rPr lang="en-US" b="1" dirty="0" smtClean="0"/>
              <a:t>happy</a:t>
            </a:r>
          </a:p>
          <a:p>
            <a:r>
              <a:rPr lang="en-US" b="1" dirty="0" smtClean="0"/>
              <a:t>4-8</a:t>
            </a:r>
            <a:r>
              <a:rPr lang="en-US" dirty="0" smtClean="0"/>
              <a:t> Neighbors: Cell </a:t>
            </a:r>
            <a:r>
              <a:rPr lang="en-US" b="1" dirty="0" smtClean="0"/>
              <a:t>dies</a:t>
            </a:r>
            <a:r>
              <a:rPr lang="en-US" dirty="0" smtClean="0"/>
              <a:t> of overpopulation</a:t>
            </a:r>
          </a:p>
          <a:p>
            <a:endParaRPr lang="en-US" dirty="0"/>
          </a:p>
          <a:p>
            <a:r>
              <a:rPr lang="en-US" b="1" dirty="0" smtClean="0"/>
              <a:t>3</a:t>
            </a:r>
            <a:r>
              <a:rPr lang="en-US" dirty="0" smtClean="0"/>
              <a:t> Neighbors: Cell is </a:t>
            </a:r>
            <a:r>
              <a:rPr lang="en-US" b="1" dirty="0" smtClean="0"/>
              <a:t>born</a:t>
            </a:r>
            <a:r>
              <a:rPr lang="en-US" dirty="0" smtClean="0"/>
              <a:t> if dead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568</Words>
  <Application>Microsoft Office PowerPoint</Application>
  <PresentationFormat>Bildschirmpräsentation (4:3)</PresentationFormat>
  <Paragraphs>261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Hybrid high-performance computing FORTRAN, OpenMP and MPI</vt:lpstr>
      <vt:lpstr>PowerPoint-Präsentation</vt:lpstr>
      <vt:lpstr>Part 1</vt:lpstr>
      <vt:lpstr>Who</vt:lpstr>
      <vt:lpstr>Why</vt:lpstr>
      <vt:lpstr>How</vt:lpstr>
      <vt:lpstr>What</vt:lpstr>
      <vt:lpstr>Part 2: Conway‘s Game of Life</vt:lpstr>
      <vt:lpstr>Conway‘s Game of Life</vt:lpstr>
      <vt:lpstr>Conway‘s Game of Life</vt:lpstr>
      <vt:lpstr>Conway‘s Game of Life</vt:lpstr>
      <vt:lpstr>Part 3: Implementation</vt:lpstr>
      <vt:lpstr>Outflow borders</vt:lpstr>
      <vt:lpstr>Implementation</vt:lpstr>
      <vt:lpstr>A Note on SIMD</vt:lpstr>
      <vt:lpstr>Multithreading</vt:lpstr>
      <vt:lpstr>Multithreading</vt:lpstr>
      <vt:lpstr>Multithreading</vt:lpstr>
      <vt:lpstr>Implementation</vt:lpstr>
      <vt:lpstr>MPI Implementation</vt:lpstr>
      <vt:lpstr>Implementation</vt:lpstr>
      <vt:lpstr>Implementation</vt:lpstr>
      <vt:lpstr>Hybrid Implementation</vt:lpstr>
      <vt:lpstr>Part 4: Local Evaluation</vt:lpstr>
      <vt:lpstr>Local Evaluation</vt:lpstr>
      <vt:lpstr>Local Evaluation</vt:lpstr>
      <vt:lpstr>Local Evaluation</vt:lpstr>
      <vt:lpstr>Part 5: HPC Evaluation</vt:lpstr>
      <vt:lpstr>HPC Evaluation</vt:lpstr>
      <vt:lpstr>HPC Evaluation</vt:lpstr>
      <vt:lpstr>HPC Evaluation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Honal</dc:creator>
  <cp:lastModifiedBy>Christoph Honal</cp:lastModifiedBy>
  <cp:revision>85</cp:revision>
  <dcterms:created xsi:type="dcterms:W3CDTF">2019-05-06T22:09:39Z</dcterms:created>
  <dcterms:modified xsi:type="dcterms:W3CDTF">2019-05-10T06:34:21Z</dcterms:modified>
</cp:coreProperties>
</file>