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8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41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4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4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5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0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5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31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5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75A1-171B-470F-AF27-2DDA9D14565C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89F2-3CAB-45D7-8431-45003EC8B9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4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Human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wheels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Digitaler Rinderhack präsentiert: Digitaler Abriss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41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should be watched 24/7 for cracks</a:t>
            </a:r>
          </a:p>
          <a:p>
            <a:r>
              <a:rPr lang="en-US" dirty="0" smtClean="0"/>
              <a:t>Only achievable by using the power of machines</a:t>
            </a:r>
          </a:p>
          <a:p>
            <a:endParaRPr lang="en-US" dirty="0" smtClean="0"/>
          </a:p>
          <a:p>
            <a:r>
              <a:rPr lang="en-US" dirty="0" smtClean="0"/>
              <a:t>Artificial intelligence has to be trained</a:t>
            </a:r>
          </a:p>
          <a:p>
            <a:r>
              <a:rPr lang="en-US" dirty="0" smtClean="0"/>
              <a:t>Complex decisions require a lot of training</a:t>
            </a:r>
          </a:p>
          <a:p>
            <a:r>
              <a:rPr lang="en-US" dirty="0" smtClean="0"/>
              <a:t>AI model may be unusable in early stages</a:t>
            </a:r>
          </a:p>
          <a:p>
            <a:r>
              <a:rPr lang="en-US" dirty="0" smtClean="0"/>
              <a:t>Important decisions made by machines?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8243" y="396145"/>
            <a:ext cx="10515600" cy="1325563"/>
          </a:xfrm>
        </p:spPr>
        <p:txBody>
          <a:bodyPr/>
          <a:lstStyle/>
          <a:p>
            <a:r>
              <a:rPr lang="en-US" dirty="0" smtClean="0"/>
              <a:t>Idea: Human in the loop</a:t>
            </a:r>
            <a:endParaRPr lang="en-US" dirty="0"/>
          </a:p>
        </p:txBody>
      </p:sp>
      <p:sp>
        <p:nvSpPr>
          <p:cNvPr id="4" name="L-Form 3"/>
          <p:cNvSpPr/>
          <p:nvPr/>
        </p:nvSpPr>
        <p:spPr>
          <a:xfrm>
            <a:off x="838200" y="1968843"/>
            <a:ext cx="1600200" cy="1491049"/>
          </a:xfrm>
          <a:prstGeom prst="corner">
            <a:avLst>
              <a:gd name="adj1" fmla="val 3397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931375" y="3459892"/>
            <a:ext cx="141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Object with</a:t>
            </a:r>
          </a:p>
          <a:p>
            <a:pPr algn="ctr"/>
            <a:r>
              <a:rPr lang="en-US" sz="1600" dirty="0" smtClean="0"/>
              <a:t>potential crack</a:t>
            </a:r>
            <a:endParaRPr lang="en-US" sz="1600" dirty="0"/>
          </a:p>
        </p:txBody>
      </p:sp>
      <p:sp>
        <p:nvSpPr>
          <p:cNvPr id="6" name="Gewitterblitz 5"/>
          <p:cNvSpPr/>
          <p:nvPr/>
        </p:nvSpPr>
        <p:spPr>
          <a:xfrm>
            <a:off x="1094602" y="2611395"/>
            <a:ext cx="256403" cy="66726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72" y="1970217"/>
            <a:ext cx="1307011" cy="101188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31575" y="3459891"/>
            <a:ext cx="181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Automated, regular</a:t>
            </a:r>
          </a:p>
          <a:p>
            <a:pPr algn="ctr"/>
            <a:r>
              <a:rPr lang="en-US" sz="1600" dirty="0"/>
              <a:t>i</a:t>
            </a:r>
            <a:r>
              <a:rPr lang="en-US" sz="1600" dirty="0" smtClean="0"/>
              <a:t>mage acquiring</a:t>
            </a:r>
            <a:endParaRPr lang="en-US" sz="1600" dirty="0"/>
          </a:p>
        </p:txBody>
      </p:sp>
      <p:sp>
        <p:nvSpPr>
          <p:cNvPr id="14" name="Rechteck 13"/>
          <p:cNvSpPr/>
          <p:nvPr/>
        </p:nvSpPr>
        <p:spPr>
          <a:xfrm>
            <a:off x="6073726" y="2281880"/>
            <a:ext cx="1426680" cy="117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394234" y="268004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Pfeil nach rechts 15"/>
          <p:cNvSpPr/>
          <p:nvPr/>
        </p:nvSpPr>
        <p:spPr>
          <a:xfrm>
            <a:off x="4344122" y="2829696"/>
            <a:ext cx="1342768" cy="23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olkenförmige Legende 16"/>
          <p:cNvSpPr/>
          <p:nvPr/>
        </p:nvSpPr>
        <p:spPr>
          <a:xfrm>
            <a:off x="8977124" y="2275701"/>
            <a:ext cx="1614616" cy="110798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93499" y="2518028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Nach unten gekrümmter Pfeil 18"/>
          <p:cNvSpPr/>
          <p:nvPr/>
        </p:nvSpPr>
        <p:spPr>
          <a:xfrm>
            <a:off x="6749228" y="1592645"/>
            <a:ext cx="3080952" cy="5272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500406" y="1200999"/>
            <a:ext cx="16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updates</a:t>
            </a:r>
            <a:endParaRPr lang="en-US" dirty="0"/>
          </a:p>
        </p:txBody>
      </p:sp>
      <p:sp>
        <p:nvSpPr>
          <p:cNvPr id="21" name="Nach unten gekrümmter Pfeil 20"/>
          <p:cNvSpPr/>
          <p:nvPr/>
        </p:nvSpPr>
        <p:spPr>
          <a:xfrm rot="10800000">
            <a:off x="7101015" y="3621904"/>
            <a:ext cx="2683416" cy="7084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699634" y="4330358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lassifications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9210234" y="2501553"/>
            <a:ext cx="126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Artificial</a:t>
            </a:r>
          </a:p>
          <a:p>
            <a:pPr algn="ctr"/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24" name="Smiley 23"/>
          <p:cNvSpPr/>
          <p:nvPr/>
        </p:nvSpPr>
        <p:spPr>
          <a:xfrm>
            <a:off x="4383624" y="4901514"/>
            <a:ext cx="1059467" cy="97206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353237" y="5873579"/>
            <a:ext cx="1120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Human</a:t>
            </a:r>
          </a:p>
          <a:p>
            <a:pPr algn="ctr"/>
            <a:r>
              <a:rPr lang="en-US" sz="1600" dirty="0" smtClean="0"/>
              <a:t>technicians</a:t>
            </a:r>
            <a:endParaRPr lang="en-US" sz="1600" dirty="0"/>
          </a:p>
        </p:txBody>
      </p:sp>
      <p:sp>
        <p:nvSpPr>
          <p:cNvPr id="26" name="Nach unten gekrümmter Pfeil 25"/>
          <p:cNvSpPr/>
          <p:nvPr/>
        </p:nvSpPr>
        <p:spPr>
          <a:xfrm rot="18725266">
            <a:off x="4095528" y="3729244"/>
            <a:ext cx="2109799" cy="374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Nach unten gekrümmter Pfeil 26"/>
          <p:cNvSpPr/>
          <p:nvPr/>
        </p:nvSpPr>
        <p:spPr>
          <a:xfrm rot="7780506">
            <a:off x="5248278" y="4442275"/>
            <a:ext cx="2109799" cy="374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899455" y="3644558"/>
            <a:ext cx="1135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Accurate</a:t>
            </a:r>
          </a:p>
          <a:p>
            <a:pPr algn="ctr"/>
            <a:r>
              <a:rPr lang="en-US" sz="1600" dirty="0" smtClean="0"/>
              <a:t>evaluations</a:t>
            </a:r>
            <a:endParaRPr lang="en-US" sz="1600" dirty="0"/>
          </a:p>
        </p:txBody>
      </p:sp>
      <p:sp>
        <p:nvSpPr>
          <p:cNvPr id="29" name="Textfeld 28"/>
          <p:cNvSpPr txBox="1"/>
          <p:nvPr/>
        </p:nvSpPr>
        <p:spPr>
          <a:xfrm>
            <a:off x="6237080" y="4887788"/>
            <a:ext cx="1157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Preselected</a:t>
            </a:r>
          </a:p>
          <a:p>
            <a:pPr algn="ctr"/>
            <a:r>
              <a:rPr lang="en-US" sz="1600" dirty="0" smtClean="0"/>
              <a:t>suggestions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393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Advantages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preselects images by estimated importance and confidence</a:t>
            </a:r>
          </a:p>
          <a:p>
            <a:r>
              <a:rPr lang="en-US" dirty="0" smtClean="0"/>
              <a:t>Humans in control of important decisions</a:t>
            </a:r>
          </a:p>
          <a:p>
            <a:endParaRPr lang="en-US" dirty="0" smtClean="0"/>
          </a:p>
          <a:p>
            <a:r>
              <a:rPr lang="en-US" dirty="0" smtClean="0"/>
              <a:t>Steadily improving assistance system</a:t>
            </a:r>
          </a:p>
          <a:p>
            <a:r>
              <a:rPr lang="en-US" dirty="0" smtClean="0"/>
              <a:t>Human workload decreases as system learns</a:t>
            </a:r>
          </a:p>
        </p:txBody>
      </p:sp>
    </p:spTree>
    <p:extLst>
      <p:ext uri="{BB962C8B-B14F-4D97-AF65-F5344CB8AC3E}">
        <p14:creationId xmlns:p14="http://schemas.microsoft.com/office/powerpoint/2010/main" val="315911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matures</a:t>
            </a:r>
            <a:br>
              <a:rPr lang="en-US" dirty="0" smtClean="0"/>
            </a:br>
            <a:r>
              <a:rPr lang="en-US" dirty="0" smtClean="0"/>
              <a:t>over time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90" y="365125"/>
            <a:ext cx="4530811" cy="6352198"/>
          </a:xfrm>
        </p:spPr>
      </p:pic>
    </p:spTree>
    <p:extLst>
      <p:ext uri="{BB962C8B-B14F-4D97-AF65-F5344CB8AC3E}">
        <p14:creationId xmlns:p14="http://schemas.microsoft.com/office/powerpoint/2010/main" val="17886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Advantages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provides assistance from the very beginning</a:t>
            </a:r>
          </a:p>
          <a:p>
            <a:r>
              <a:rPr lang="en-US" dirty="0" smtClean="0"/>
              <a:t>Starts with pre-trained 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Eventually hand over control for high enough confidence classifications</a:t>
            </a:r>
          </a:p>
          <a:p>
            <a:r>
              <a:rPr lang="en-US" dirty="0" smtClean="0"/>
              <a:t>Fluid, flexible assistance system</a:t>
            </a:r>
          </a:p>
        </p:txBody>
      </p:sp>
    </p:spTree>
    <p:extLst>
      <p:ext uri="{BB962C8B-B14F-4D97-AF65-F5344CB8AC3E}">
        <p14:creationId xmlns:p14="http://schemas.microsoft.com/office/powerpoint/2010/main" val="133295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realization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posts image to a messenger (e.g. Slack) channel</a:t>
            </a:r>
          </a:p>
          <a:p>
            <a:r>
              <a:rPr lang="en-US" dirty="0" smtClean="0"/>
              <a:t>Human responds with assessment</a:t>
            </a:r>
            <a:r>
              <a:rPr lang="en-US" dirty="0"/>
              <a:t> </a:t>
            </a:r>
            <a:r>
              <a:rPr lang="en-US" dirty="0" smtClean="0"/>
              <a:t>(yes/no/gradual value)</a:t>
            </a:r>
          </a:p>
          <a:p>
            <a:endParaRPr lang="en-US" dirty="0"/>
          </a:p>
          <a:p>
            <a:r>
              <a:rPr lang="en-US" dirty="0" smtClean="0"/>
              <a:t>AI only posts images with a predicted crack possibility over a certain threshold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67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Human training wheels</vt:lpstr>
      <vt:lpstr>Problem</vt:lpstr>
      <vt:lpstr>Idea: Human in the loop</vt:lpstr>
      <vt:lpstr>Advantages</vt:lpstr>
      <vt:lpstr>AI matures over time</vt:lpstr>
      <vt:lpstr>Advantages</vt:lpstr>
      <vt:lpstr>Technical realization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training wheels</dc:title>
  <dc:creator>Christoph Honal</dc:creator>
  <cp:lastModifiedBy>Christoph Honal</cp:lastModifiedBy>
  <cp:revision>12</cp:revision>
  <dcterms:created xsi:type="dcterms:W3CDTF">2019-11-22T22:26:44Z</dcterms:created>
  <dcterms:modified xsi:type="dcterms:W3CDTF">2019-11-22T23:10:50Z</dcterms:modified>
</cp:coreProperties>
</file>