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05" r:id="rId5"/>
    <p:sldId id="283" r:id="rId6"/>
    <p:sldId id="285" r:id="rId7"/>
    <p:sldId id="292" r:id="rId8"/>
    <p:sldId id="307" r:id="rId9"/>
    <p:sldId id="313" r:id="rId10"/>
    <p:sldId id="294" r:id="rId11"/>
    <p:sldId id="314" r:id="rId12"/>
    <p:sldId id="308" r:id="rId13"/>
    <p:sldId id="315" r:id="rId14"/>
    <p:sldId id="309" r:id="rId15"/>
    <p:sldId id="316" r:id="rId16"/>
    <p:sldId id="310" r:id="rId17"/>
    <p:sldId id="317" r:id="rId18"/>
    <p:sldId id="311" r:id="rId19"/>
    <p:sldId id="318" r:id="rId20"/>
    <p:sldId id="312" r:id="rId21"/>
    <p:sldId id="319" r:id="rId22"/>
    <p:sldId id="296" r:id="rId23"/>
    <p:sldId id="298" r:id="rId24"/>
    <p:sldId id="300" r:id="rId25"/>
    <p:sldId id="301" r:id="rId26"/>
    <p:sldId id="302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2A"/>
    <a:srgbClr val="FAFAFA"/>
    <a:srgbClr val="E94257"/>
    <a:srgbClr val="FF4647"/>
    <a:srgbClr val="FF4744"/>
    <a:srgbClr val="F27127"/>
    <a:srgbClr val="FFFFFF"/>
    <a:srgbClr val="F27125"/>
    <a:srgbClr val="FF4743"/>
    <a:srgbClr val="FF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33"/>
  </p:normalViewPr>
  <p:slideViewPr>
    <p:cSldViewPr snapToGrid="0" snapToObjects="1" showGuides="1">
      <p:cViewPr>
        <p:scale>
          <a:sx n="75" d="100"/>
          <a:sy n="75" d="100"/>
        </p:scale>
        <p:origin x="672" y="14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F7149A-C783-9545-BB2D-C32C3EB50D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BDA04-FA32-F14C-9588-E4E56DE264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23522-B732-C349-8425-C78CC46BD08F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153C-4EF8-184F-A78C-8B80FE8335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8F6C-F787-D54B-8FA5-B3B6DAD815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4DC3-B472-1444-8BE2-9FC77699FA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46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F1815-BB47-1B45-86BF-6EFDA7641315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291C8-0412-C645-B778-6F316880E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6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91C8-0412-C645-B778-6F316880E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5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70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6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7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1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83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20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6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5">
            <a:extLst>
              <a:ext uri="{FF2B5EF4-FFF2-40B4-BE49-F238E27FC236}">
                <a16:creationId xmlns:a16="http://schemas.microsoft.com/office/drawing/2014/main" id="{D4A50170-EE3B-45A1-A3D8-3E86A25CF85E}"/>
              </a:ext>
            </a:extLst>
          </p:cNvPr>
          <p:cNvSpPr/>
          <p:nvPr userDrawn="1"/>
        </p:nvSpPr>
        <p:spPr>
          <a:xfrm>
            <a:off x="226868" y="237331"/>
            <a:ext cx="11738264" cy="6383339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A2AF7-10D1-4725-BFDE-0308A0E5D898}"/>
              </a:ext>
            </a:extLst>
          </p:cNvPr>
          <p:cNvSpPr/>
          <p:nvPr userDrawn="1"/>
        </p:nvSpPr>
        <p:spPr>
          <a:xfrm>
            <a:off x="226868" y="102628"/>
            <a:ext cx="11738264" cy="2624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7DE85-CFAC-4CA7-A0CD-73E93035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100000">
                      <a:schemeClr val="accent2"/>
                    </a:gs>
                    <a:gs pos="0">
                      <a:schemeClr val="accent3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1B62-1A0B-41D8-98B4-EBA74A71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30CE-9DD3-4FF5-B5CC-8EFBA236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A335-73CC-4392-A78D-67717F97EE04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6E04-D59E-4651-A726-8855DDF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6B81-AC16-4FA5-9FEB-E7A52781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411A-A69C-46F0-859B-4EE9C8BD9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1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v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F409-7AC1-4347-85CE-7EB170E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A30B-321E-AF41-ACD8-AC98E0C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26725" cy="365125"/>
          </a:xfrm>
        </p:spPr>
        <p:txBody>
          <a:bodyPr/>
          <a:lstStyle/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8A4624-A608-B841-8037-7DBFD851A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09522"/>
            <a:ext cx="10515600" cy="84296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538062-2A32-824C-9734-26C018B7DDC3}"/>
              </a:ext>
            </a:extLst>
          </p:cNvPr>
          <p:cNvCxnSpPr/>
          <p:nvPr userDrawn="1"/>
        </p:nvCxnSpPr>
        <p:spPr>
          <a:xfrm>
            <a:off x="4873787" y="1183396"/>
            <a:ext cx="244442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D5D9E18D-896E-3140-8C23-8D9CDF29D140}"/>
              </a:ext>
            </a:extLst>
          </p:cNvPr>
          <p:cNvSpPr/>
          <p:nvPr userDrawn="1"/>
        </p:nvSpPr>
        <p:spPr>
          <a:xfrm>
            <a:off x="226868" y="2168525"/>
            <a:ext cx="11738264" cy="4351338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1F3DF-ACBD-B14C-B448-C93B9A8AB560}"/>
              </a:ext>
            </a:extLst>
          </p:cNvPr>
          <p:cNvSpPr/>
          <p:nvPr userDrawn="1"/>
        </p:nvSpPr>
        <p:spPr>
          <a:xfrm>
            <a:off x="226868" y="2163338"/>
            <a:ext cx="11738264" cy="262498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FEA35-0CD5-458E-9F01-915F845D0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425701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3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ded Corner 5">
            <a:extLst>
              <a:ext uri="{FF2B5EF4-FFF2-40B4-BE49-F238E27FC236}">
                <a16:creationId xmlns:a16="http://schemas.microsoft.com/office/drawing/2014/main" id="{2FE9E909-5310-4698-A19D-E5420BB60D3D}"/>
              </a:ext>
            </a:extLst>
          </p:cNvPr>
          <p:cNvSpPr/>
          <p:nvPr userDrawn="1"/>
        </p:nvSpPr>
        <p:spPr>
          <a:xfrm>
            <a:off x="226868" y="237331"/>
            <a:ext cx="11738264" cy="6383339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24633-7E22-4687-A5CA-0287D2CAF045}"/>
              </a:ext>
            </a:extLst>
          </p:cNvPr>
          <p:cNvSpPr/>
          <p:nvPr userDrawn="1"/>
        </p:nvSpPr>
        <p:spPr>
          <a:xfrm>
            <a:off x="226868" y="102628"/>
            <a:ext cx="11738264" cy="2624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7DE85-CFAC-4CA7-A0CD-73E93035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1B62-1A0B-41D8-98B4-EBA74A71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30CE-9DD3-4FF5-B5CC-8EFBA236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A335-73CC-4392-A78D-67717F97EE04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6E04-D59E-4651-A726-8855DDF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6B81-AC16-4FA5-9FEB-E7A52781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411A-A69C-46F0-859B-4EE9C8BD9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v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F409-7AC1-4347-85CE-7EB170E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A30B-321E-AF41-ACD8-AC98E0C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8A4624-A608-B841-8037-7DBFD851A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09522"/>
            <a:ext cx="10515600" cy="84296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538062-2A32-824C-9734-26C018B7DDC3}"/>
              </a:ext>
            </a:extLst>
          </p:cNvPr>
          <p:cNvCxnSpPr/>
          <p:nvPr userDrawn="1"/>
        </p:nvCxnSpPr>
        <p:spPr>
          <a:xfrm>
            <a:off x="4873787" y="1183396"/>
            <a:ext cx="244442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D5D9E18D-896E-3140-8C23-8D9CDF29D140}"/>
              </a:ext>
            </a:extLst>
          </p:cNvPr>
          <p:cNvSpPr/>
          <p:nvPr userDrawn="1"/>
        </p:nvSpPr>
        <p:spPr>
          <a:xfrm>
            <a:off x="226868" y="2168525"/>
            <a:ext cx="11738264" cy="4351338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1F3DF-ACBD-B14C-B448-C93B9A8AB560}"/>
              </a:ext>
            </a:extLst>
          </p:cNvPr>
          <p:cNvSpPr/>
          <p:nvPr userDrawn="1"/>
        </p:nvSpPr>
        <p:spPr>
          <a:xfrm>
            <a:off x="226868" y="2163338"/>
            <a:ext cx="11738264" cy="26249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29941F0-83AD-4DB2-A0FB-AF5FD7478A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425701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83998-782D-6448-8B7A-EDBD9DC2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7F969-EF4F-134E-890D-87B53007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3026-5B9C-3C46-ACA9-6E8EAF74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2EB3-AABA-8A4C-B355-F1700B3A1085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9DA2-072C-024F-8CCA-B8838D7BC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5A74-1380-514E-A1F6-86F04854B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  <p:sldLayoutId id="2147483672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258D96-47D6-E16B-D226-6EBE3BE9A562}"/>
              </a:ext>
            </a:extLst>
          </p:cNvPr>
          <p:cNvGrpSpPr/>
          <p:nvPr/>
        </p:nvGrpSpPr>
        <p:grpSpPr>
          <a:xfrm>
            <a:off x="4164948" y="3916421"/>
            <a:ext cx="6922152" cy="522160"/>
            <a:chOff x="315468" y="1348914"/>
            <a:chExt cx="4626864" cy="522160"/>
          </a:xfrm>
          <a:solidFill>
            <a:srgbClr val="F27128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E1A380-BE4D-B074-FBBC-D9BFCA140FBE}"/>
                </a:ext>
              </a:extLst>
            </p:cNvPr>
            <p:cNvSpPr/>
            <p:nvPr/>
          </p:nvSpPr>
          <p:spPr>
            <a:xfrm>
              <a:off x="315468" y="1348914"/>
              <a:ext cx="4626864" cy="522160"/>
            </a:xfrm>
            <a:prstGeom prst="rect">
              <a:avLst/>
            </a:prstGeom>
            <a:grp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06262A-3D2E-EDCA-69A2-485D3DCCD6A4}"/>
                </a:ext>
              </a:extLst>
            </p:cNvPr>
            <p:cNvSpPr txBox="1"/>
            <p:nvPr/>
          </p:nvSpPr>
          <p:spPr>
            <a:xfrm>
              <a:off x="315468" y="1348914"/>
              <a:ext cx="4626864" cy="5221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0" tIns="101600" rIns="101600" bIns="1016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endParaRPr lang="en-US" sz="2000" b="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C0E3C7-21F1-4FD2-1EF7-CC729AAFA08E}"/>
              </a:ext>
            </a:extLst>
          </p:cNvPr>
          <p:cNvGrpSpPr/>
          <p:nvPr/>
        </p:nvGrpSpPr>
        <p:grpSpPr>
          <a:xfrm>
            <a:off x="4164948" y="2903362"/>
            <a:ext cx="6922152" cy="1013060"/>
            <a:chOff x="315468" y="559799"/>
            <a:chExt cx="4626864" cy="789115"/>
          </a:xfrm>
          <a:solidFill>
            <a:srgbClr val="F27121">
              <a:alpha val="30196"/>
            </a:srgb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60ADDE-CB1F-4557-CD5A-B7AED1958A67}"/>
                </a:ext>
              </a:extLst>
            </p:cNvPr>
            <p:cNvSpPr/>
            <p:nvPr/>
          </p:nvSpPr>
          <p:spPr>
            <a:xfrm>
              <a:off x="315468" y="559799"/>
              <a:ext cx="4626864" cy="789115"/>
            </a:xfrm>
            <a:prstGeom prst="rect">
              <a:avLst/>
            </a:prstGeom>
            <a:grpFill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7795FA-3F68-2787-6DEF-246AAB66E706}"/>
                </a:ext>
              </a:extLst>
            </p:cNvPr>
            <p:cNvSpPr txBox="1"/>
            <p:nvPr/>
          </p:nvSpPr>
          <p:spPr>
            <a:xfrm>
              <a:off x="315468" y="559799"/>
              <a:ext cx="4626864" cy="7891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1925" tIns="161925" rIns="161925" bIns="161925" numCol="1" spcCol="1270" anchor="ctr" anchorCtr="0">
              <a:no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Version No: 1.0</a:t>
              </a:r>
              <a:b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Updated By: Lj Vincent Tudtud</a:t>
              </a:r>
            </a:p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Approved By:</a:t>
              </a:r>
            </a:p>
          </p:txBody>
        </p:sp>
      </p:grpSp>
      <p:pic>
        <p:nvPicPr>
          <p:cNvPr id="19" name="Picture 18" descr="Alliance Software, Inc. - YouTube">
            <a:extLst>
              <a:ext uri="{FF2B5EF4-FFF2-40B4-BE49-F238E27FC236}">
                <a16:creationId xmlns:a16="http://schemas.microsoft.com/office/drawing/2014/main" id="{69C940DC-D0C8-E47A-BFC0-CA4A348DD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15" y="1741592"/>
            <a:ext cx="2691076" cy="2743200"/>
          </a:xfrm>
          <a:custGeom>
            <a:avLst/>
            <a:gdLst>
              <a:gd name="connsiteX0" fmla="*/ 424851 w 5977924"/>
              <a:gd name="connsiteY0" fmla="*/ 0 h 5977924"/>
              <a:gd name="connsiteX1" fmla="*/ 5553073 w 5977924"/>
              <a:gd name="connsiteY1" fmla="*/ 0 h 5977924"/>
              <a:gd name="connsiteX2" fmla="*/ 5977924 w 5977924"/>
              <a:gd name="connsiteY2" fmla="*/ 424851 h 5977924"/>
              <a:gd name="connsiteX3" fmla="*/ 5977924 w 5977924"/>
              <a:gd name="connsiteY3" fmla="*/ 5553073 h 5977924"/>
              <a:gd name="connsiteX4" fmla="*/ 5553073 w 5977924"/>
              <a:gd name="connsiteY4" fmla="*/ 5977924 h 5977924"/>
              <a:gd name="connsiteX5" fmla="*/ 424851 w 5977924"/>
              <a:gd name="connsiteY5" fmla="*/ 5977924 h 5977924"/>
              <a:gd name="connsiteX6" fmla="*/ 0 w 5977924"/>
              <a:gd name="connsiteY6" fmla="*/ 5553073 h 5977924"/>
              <a:gd name="connsiteX7" fmla="*/ 0 w 5977924"/>
              <a:gd name="connsiteY7" fmla="*/ 424851 h 5977924"/>
              <a:gd name="connsiteX8" fmla="*/ 424851 w 5977924"/>
              <a:gd name="connsiteY8" fmla="*/ 0 h 597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7924" h="5977924">
                <a:moveTo>
                  <a:pt x="424851" y="0"/>
                </a:moveTo>
                <a:lnTo>
                  <a:pt x="5553073" y="0"/>
                </a:lnTo>
                <a:cubicBezTo>
                  <a:pt x="5787712" y="0"/>
                  <a:pt x="5977924" y="190212"/>
                  <a:pt x="5977924" y="424851"/>
                </a:cubicBezTo>
                <a:lnTo>
                  <a:pt x="5977924" y="5553073"/>
                </a:lnTo>
                <a:cubicBezTo>
                  <a:pt x="5977924" y="5787712"/>
                  <a:pt x="5787712" y="5977924"/>
                  <a:pt x="5553073" y="5977924"/>
                </a:cubicBezTo>
                <a:lnTo>
                  <a:pt x="424851" y="5977924"/>
                </a:lnTo>
                <a:cubicBezTo>
                  <a:pt x="190212" y="5977924"/>
                  <a:pt x="0" y="5787712"/>
                  <a:pt x="0" y="5553073"/>
                </a:cubicBezTo>
                <a:lnTo>
                  <a:pt x="0" y="424851"/>
                </a:lnTo>
                <a:cubicBezTo>
                  <a:pt x="0" y="190212"/>
                  <a:pt x="190212" y="0"/>
                  <a:pt x="424851" y="0"/>
                </a:cubicBezTo>
                <a:close/>
              </a:path>
            </a:pathLst>
          </a:custGeom>
          <a:noFill/>
          <a:ln>
            <a:solidFill>
              <a:srgbClr val="F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E71CB1F-1C57-3F35-0E4F-261930DD964C}"/>
              </a:ext>
            </a:extLst>
          </p:cNvPr>
          <p:cNvSpPr txBox="1">
            <a:spLocks/>
          </p:cNvSpPr>
          <p:nvPr/>
        </p:nvSpPr>
        <p:spPr>
          <a:xfrm>
            <a:off x="4164948" y="1642439"/>
            <a:ext cx="6922152" cy="6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100000">
                      <a:schemeClr val="accent2"/>
                    </a:gs>
                    <a:gs pos="0">
                      <a:schemeClr val="accent3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2702A"/>
                </a:solidFill>
              </a:rPr>
              <a:t>High-Level Design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839B8B3-8125-D5C8-FAC9-510630F19A70}"/>
              </a:ext>
            </a:extLst>
          </p:cNvPr>
          <p:cNvSpPr txBox="1">
            <a:spLocks/>
          </p:cNvSpPr>
          <p:nvPr/>
        </p:nvSpPr>
        <p:spPr>
          <a:xfrm>
            <a:off x="4164949" y="2333211"/>
            <a:ext cx="6922152" cy="57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100000">
                      <a:schemeClr val="accent2"/>
                    </a:gs>
                    <a:gs pos="0">
                      <a:schemeClr val="accent3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solidFill>
                  <a:schemeClr val="tx1"/>
                </a:solidFill>
              </a:rPr>
              <a:t>Team 7- Service Charge App</a:t>
            </a:r>
          </a:p>
        </p:txBody>
      </p:sp>
    </p:spTree>
    <p:extLst>
      <p:ext uri="{BB962C8B-B14F-4D97-AF65-F5344CB8AC3E}">
        <p14:creationId xmlns:p14="http://schemas.microsoft.com/office/powerpoint/2010/main" val="85645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1.2 </a:t>
            </a:r>
            <a:r>
              <a:rPr lang="en-US" dirty="0"/>
              <a:t>Forgot Password 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58605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531985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42354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591568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69048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07197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1473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ITEMS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REQUIRED?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DATA 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FORMAT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6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OTP 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255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4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New Password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255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Confirm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dirty="0" smtClean="0"/>
                        <a:t>Password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255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9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Send 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Button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3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Login instead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Textlink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9033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LOGIC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1765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1.0 When</a:t>
                      </a:r>
                      <a:r>
                        <a:rPr lang="en-GB" sz="1100" baseline="0" dirty="0" smtClean="0"/>
                        <a:t> the “Send Code” button is clicked, it will go.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9104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2.0 When the</a:t>
                      </a:r>
                      <a:r>
                        <a:rPr lang="en-GB" sz="1100" baseline="0" dirty="0" smtClean="0"/>
                        <a:t> “Forgot Password” link is clicked, it will go to the Forgot Password page.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22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0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2.0</a:t>
            </a:r>
            <a:r>
              <a:rPr lang="en-US" b="1" dirty="0" smtClean="0"/>
              <a:t> Dashboard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608381"/>
            <a:ext cx="9604375" cy="46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3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.0 </a:t>
            </a:r>
            <a:r>
              <a:rPr lang="en-US" dirty="0"/>
              <a:t>Dashboard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079330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531985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42354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591568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69048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07197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1473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ITEMS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REQUIRED?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DATA 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FORMAT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6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Pending Tickets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Button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4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High</a:t>
                      </a:r>
                      <a:r>
                        <a:rPr lang="en-GB" sz="1100" baseline="0" dirty="0" smtClean="0"/>
                        <a:t> Priority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Button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Medium</a:t>
                      </a:r>
                      <a:r>
                        <a:rPr lang="en-GB" sz="1100" baseline="0" dirty="0" smtClean="0"/>
                        <a:t> Priority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Button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9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Low</a:t>
                      </a:r>
                      <a:r>
                        <a:rPr lang="en-GB" sz="1100" baseline="0" dirty="0" smtClean="0"/>
                        <a:t> Priority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Button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3484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LOGIC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1765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1.0 When</a:t>
                      </a:r>
                      <a:r>
                        <a:rPr lang="en-GB" sz="1100" baseline="0" dirty="0" smtClean="0"/>
                        <a:t> the “Pending Tickets” button is clicked, the table will display all the pending tickets.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9104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2.0 When</a:t>
                      </a:r>
                      <a:r>
                        <a:rPr lang="en-GB" sz="1100" baseline="0" dirty="0" smtClean="0"/>
                        <a:t> the “High Priority” button is clicked, the table will display all the high priority tickets.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2243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3.0 When</a:t>
                      </a:r>
                      <a:r>
                        <a:rPr lang="en-GB" sz="1100" baseline="0" dirty="0" smtClean="0"/>
                        <a:t> the “Medium Priority” button is clicked, the table will display all the medium priority tickets.</a:t>
                      </a: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2724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4.0 When</a:t>
                      </a:r>
                      <a:r>
                        <a:rPr lang="en-GB" sz="1100" baseline="0" dirty="0" smtClean="0"/>
                        <a:t> the “Low Priority” button is clicked, the table will display all the low priority tickets.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5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48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1.4 Create Ticket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656998"/>
            <a:ext cx="6248400" cy="47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.0 </a:t>
            </a:r>
            <a:r>
              <a:rPr lang="en-US" dirty="0" smtClean="0"/>
              <a:t>Create Ticket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661555"/>
              </p:ext>
            </p:extLst>
          </p:nvPr>
        </p:nvGraphicFramePr>
        <p:xfrm>
          <a:off x="838200" y="1508125"/>
          <a:ext cx="10515600" cy="46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531985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42354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591568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69048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07197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1473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ITEMS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REQUIRED?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DATA 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FORMAT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6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Priority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Dropdown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255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4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User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Dropdown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255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Subject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255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9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500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3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Conforme</a:t>
                      </a:r>
                      <a:r>
                        <a:rPr lang="en-GB" sz="1100" baseline="0" dirty="0" smtClean="0"/>
                        <a:t> Slip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File Upload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String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1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Proof of Payment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File Upload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String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6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Scanned Official Receipt Slip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File Upload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String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3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Submit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Button</a:t>
                      </a:r>
                      <a:r>
                        <a:rPr lang="en-GB" sz="1100" baseline="0" dirty="0" smtClean="0"/>
                        <a:t> 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5828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LOGIC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1765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1.0 Fill in the Create Ticket</a:t>
                      </a:r>
                      <a:r>
                        <a:rPr lang="en-GB" sz="1100" baseline="0" dirty="0" smtClean="0"/>
                        <a:t> form</a:t>
                      </a:r>
                    </a:p>
                    <a:p>
                      <a:r>
                        <a:rPr lang="en-GB" sz="1100" baseline="0" dirty="0" smtClean="0"/>
                        <a:t>      1.1 If one of the required fields is empty, an error message displays.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5285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2.0</a:t>
                      </a:r>
                      <a:r>
                        <a:rPr lang="en-GB" sz="1100" baseline="0" dirty="0" smtClean="0"/>
                        <a:t> When the “Submit” button, a confirmation will display and the ticket will be added to the table.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1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07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1.5 </a:t>
            </a:r>
            <a:r>
              <a:rPr lang="en-US" dirty="0" smtClean="0"/>
              <a:t>Generate </a:t>
            </a:r>
            <a:r>
              <a:rPr lang="en-US" dirty="0" err="1"/>
              <a:t>Conforme</a:t>
            </a:r>
            <a:r>
              <a:rPr lang="en-US" dirty="0"/>
              <a:t> Slip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13" y="1562859"/>
            <a:ext cx="7945974" cy="49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.0 </a:t>
            </a:r>
            <a:r>
              <a:rPr lang="en-US" dirty="0"/>
              <a:t>Generate </a:t>
            </a:r>
            <a:r>
              <a:rPr lang="en-US" dirty="0" err="1"/>
              <a:t>Conforme</a:t>
            </a:r>
            <a:r>
              <a:rPr lang="en-US" dirty="0"/>
              <a:t> Slip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619175"/>
              </p:ext>
            </p:extLst>
          </p:nvPr>
        </p:nvGraphicFramePr>
        <p:xfrm>
          <a:off x="838200" y="15081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531985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42354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591568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69048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07197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1473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ITEMS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REQUIRED?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DATA 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FORMAT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6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Amount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int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4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Ticket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Dropdown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255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Generate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Button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7202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LOGIC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1765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1.0 After adding a value in</a:t>
                      </a:r>
                      <a:r>
                        <a:rPr lang="en-GB" sz="1100" baseline="0" dirty="0" smtClean="0"/>
                        <a:t> the “Amount” field, it will display in the Generate </a:t>
                      </a:r>
                      <a:r>
                        <a:rPr lang="en-GB" sz="1100" baseline="0" dirty="0" err="1" smtClean="0"/>
                        <a:t>Conforme</a:t>
                      </a:r>
                      <a:r>
                        <a:rPr lang="en-GB" sz="1100" baseline="0" dirty="0" smtClean="0"/>
                        <a:t> Slip form.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5285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2.0</a:t>
                      </a:r>
                      <a:r>
                        <a:rPr lang="en-GB" sz="1100" baseline="0" dirty="0" smtClean="0"/>
                        <a:t> When a value is selected in the “Ticket” dropdown, the details will be displayed in the Generate </a:t>
                      </a:r>
                      <a:r>
                        <a:rPr lang="en-GB" sz="1100" baseline="0" dirty="0" err="1" smtClean="0"/>
                        <a:t>Conforme</a:t>
                      </a:r>
                      <a:r>
                        <a:rPr lang="en-GB" sz="1100" baseline="0" dirty="0" smtClean="0"/>
                        <a:t> Slip form.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111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3.0 When</a:t>
                      </a:r>
                      <a:r>
                        <a:rPr lang="en-GB" sz="1100" baseline="0" dirty="0" smtClean="0"/>
                        <a:t> the “</a:t>
                      </a:r>
                      <a:r>
                        <a:rPr lang="en-GB" sz="1100" dirty="0" smtClean="0"/>
                        <a:t>Generate</a:t>
                      </a:r>
                      <a:r>
                        <a:rPr lang="en-GB" sz="1100" baseline="0" dirty="0" smtClean="0"/>
                        <a:t>” button is clicked, an image will be generated and downloaded.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9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203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51462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1.5 </a:t>
            </a:r>
            <a:r>
              <a:rPr lang="en-US" dirty="0" smtClean="0"/>
              <a:t>Update Ticket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13" y="1562859"/>
            <a:ext cx="7972498" cy="448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.0 </a:t>
            </a:r>
            <a:r>
              <a:rPr lang="en-US" dirty="0"/>
              <a:t>Update Ticket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269262"/>
              </p:ext>
            </p:extLst>
          </p:nvPr>
        </p:nvGraphicFramePr>
        <p:xfrm>
          <a:off x="838200" y="1419225"/>
          <a:ext cx="10515600" cy="524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531985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42354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591568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69048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07197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1473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ITEMS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REQUIRED?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DATA 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FORMAT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6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Priority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int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4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Dropdown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255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Subject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255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7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500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8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Conforme</a:t>
                      </a:r>
                      <a:r>
                        <a:rPr lang="en-GB" sz="1100" baseline="0" dirty="0" smtClean="0"/>
                        <a:t> Slip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File Upload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String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1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Proof of Payment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File Upload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String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5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Scanned Official Receipt Slip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File Upload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String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Save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Button</a:t>
                      </a:r>
                      <a:r>
                        <a:rPr lang="en-GB" sz="1100" baseline="0" dirty="0" smtClean="0"/>
                        <a:t> 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Cancel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Button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7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Delete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Button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4016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LOGIC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8316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1.0 When the</a:t>
                      </a:r>
                      <a:r>
                        <a:rPr lang="en-GB" sz="1100" baseline="0" dirty="0" smtClean="0"/>
                        <a:t> “Save” button is clicked, the value/s will be updated and a confirmation will display.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4776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2.0 When the</a:t>
                      </a:r>
                      <a:r>
                        <a:rPr lang="en-GB" sz="1100" baseline="0" dirty="0" smtClean="0"/>
                        <a:t> “Delete” button is clicked, the data will be deleted and a confirmation will display.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82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72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1.1 Register Logic</a:t>
            </a:r>
          </a:p>
        </p:txBody>
      </p:sp>
    </p:spTree>
    <p:extLst>
      <p:ext uri="{BB962C8B-B14F-4D97-AF65-F5344CB8AC3E}">
        <p14:creationId xmlns:p14="http://schemas.microsoft.com/office/powerpoint/2010/main" val="374006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FD7F6C-6D73-0094-0D3F-6785DB5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9C97443-5F5B-F2F0-EB11-8A89C88AB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21229"/>
              </p:ext>
            </p:extLst>
          </p:nvPr>
        </p:nvGraphicFramePr>
        <p:xfrm>
          <a:off x="228600" y="1358900"/>
          <a:ext cx="11747500" cy="52705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7516">
                  <a:extLst>
                    <a:ext uri="{9D8B030D-6E8A-4147-A177-3AD203B41FA5}">
                      <a16:colId xmlns:a16="http://schemas.microsoft.com/office/drawing/2014/main" val="3888674891"/>
                    </a:ext>
                  </a:extLst>
                </a:gridCol>
                <a:gridCol w="1478525">
                  <a:extLst>
                    <a:ext uri="{9D8B030D-6E8A-4147-A177-3AD203B41FA5}">
                      <a16:colId xmlns:a16="http://schemas.microsoft.com/office/drawing/2014/main" val="1359335965"/>
                    </a:ext>
                  </a:extLst>
                </a:gridCol>
                <a:gridCol w="1932459">
                  <a:extLst>
                    <a:ext uri="{9D8B030D-6E8A-4147-A177-3AD203B41FA5}">
                      <a16:colId xmlns:a16="http://schemas.microsoft.com/office/drawing/2014/main" val="1966544837"/>
                    </a:ext>
                  </a:extLst>
                </a:gridCol>
                <a:gridCol w="1595250">
                  <a:extLst>
                    <a:ext uri="{9D8B030D-6E8A-4147-A177-3AD203B41FA5}">
                      <a16:colId xmlns:a16="http://schemas.microsoft.com/office/drawing/2014/main" val="3382223686"/>
                    </a:ext>
                  </a:extLst>
                </a:gridCol>
                <a:gridCol w="1543372">
                  <a:extLst>
                    <a:ext uri="{9D8B030D-6E8A-4147-A177-3AD203B41FA5}">
                      <a16:colId xmlns:a16="http://schemas.microsoft.com/office/drawing/2014/main" val="3147960274"/>
                    </a:ext>
                  </a:extLst>
                </a:gridCol>
                <a:gridCol w="1393502">
                  <a:extLst>
                    <a:ext uri="{9D8B030D-6E8A-4147-A177-3AD203B41FA5}">
                      <a16:colId xmlns:a16="http://schemas.microsoft.com/office/drawing/2014/main" val="3282728838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2425047883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1786089413"/>
                    </a:ext>
                  </a:extLst>
                </a:gridCol>
              </a:tblGrid>
              <a:tr h="6999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MODIFIED 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MODIFIED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PRELIMINARY REVIEW AND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REVIEWED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REVIEW AND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APPROVED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813367"/>
                  </a:ext>
                </a:extLst>
              </a:tr>
              <a:tr h="107683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Tudtud, Lj Vincent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2023/02/04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Name, First Name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yyyy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/mm/dd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Name, First Name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yyyy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/mm/dd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26179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6206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009783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00135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93058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20371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601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98852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35836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Revision </a:t>
            </a:r>
            <a:r>
              <a:rPr lang="en-US" b="1" dirty="0">
                <a:solidFill>
                  <a:schemeClr val="tx1"/>
                </a:solidFill>
              </a:rPr>
              <a:t>History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16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1.2 Forgot Password Logic</a:t>
            </a:r>
          </a:p>
        </p:txBody>
      </p:sp>
    </p:spTree>
    <p:extLst>
      <p:ext uri="{BB962C8B-B14F-4D97-AF65-F5344CB8AC3E}">
        <p14:creationId xmlns:p14="http://schemas.microsoft.com/office/powerpoint/2010/main" val="470332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1.2.1 Reset Password </a:t>
            </a:r>
            <a:r>
              <a:rPr lang="en-US" b="1" dirty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97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1.3 Main</a:t>
            </a:r>
            <a:r>
              <a:rPr lang="en-US" dirty="0"/>
              <a:t> </a:t>
            </a:r>
            <a:r>
              <a:rPr lang="en-US" b="1" dirty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50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1.3 Main Page </a:t>
            </a:r>
            <a:r>
              <a:rPr lang="en-US" b="1" dirty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8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1.4 </a:t>
            </a:r>
            <a:r>
              <a:rPr lang="en-US" dirty="0">
                <a:solidFill>
                  <a:schemeClr val="tx1"/>
                </a:solidFill>
              </a:rPr>
              <a:t>Profile </a:t>
            </a:r>
            <a:r>
              <a:rPr lang="en-US" b="1" dirty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5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37F4989-8CC0-7A51-C151-F2B12B4D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326"/>
            <a:ext cx="10515600" cy="2898774"/>
          </a:xfrm>
        </p:spPr>
        <p:txBody>
          <a:bodyPr>
            <a:noAutofit/>
          </a:bodyPr>
          <a:lstStyle/>
          <a:p>
            <a:r>
              <a:rPr lang="en-US" sz="6000" b="1" dirty="0"/>
              <a:t>Screen</a:t>
            </a:r>
            <a:r>
              <a:rPr lang="en-US" sz="6000" dirty="0"/>
              <a:t> </a:t>
            </a:r>
            <a:r>
              <a:rPr lang="en-US" sz="6000" b="1" dirty="0"/>
              <a:t>Details</a:t>
            </a:r>
            <a:endParaRPr lang="en-US" sz="6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- </a:t>
            </a:r>
            <a:r>
              <a:rPr lang="en-US" b="1" dirty="0"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8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46FA351-16D7-C60E-4391-61749A1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Screen List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6AF586-27D0-D30E-E522-602F19AA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80897"/>
              </p:ext>
            </p:extLst>
          </p:nvPr>
        </p:nvGraphicFramePr>
        <p:xfrm>
          <a:off x="679622" y="1336486"/>
          <a:ext cx="10095058" cy="42937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9124">
                  <a:extLst>
                    <a:ext uri="{9D8B030D-6E8A-4147-A177-3AD203B41FA5}">
                      <a16:colId xmlns:a16="http://schemas.microsoft.com/office/drawing/2014/main" val="2930917210"/>
                    </a:ext>
                  </a:extLst>
                </a:gridCol>
                <a:gridCol w="4213654">
                  <a:extLst>
                    <a:ext uri="{9D8B030D-6E8A-4147-A177-3AD203B41FA5}">
                      <a16:colId xmlns:a16="http://schemas.microsoft.com/office/drawing/2014/main" val="2607264011"/>
                    </a:ext>
                  </a:extLst>
                </a:gridCol>
                <a:gridCol w="3002280">
                  <a:extLst>
                    <a:ext uri="{9D8B030D-6E8A-4147-A177-3AD203B41FA5}">
                      <a16:colId xmlns:a16="http://schemas.microsoft.com/office/drawing/2014/main" val="3698714922"/>
                    </a:ext>
                  </a:extLst>
                </a:gridCol>
              </a:tblGrid>
              <a:tr h="3569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55933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Landing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Page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83971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In Page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488940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Password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2460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141222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Ticket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497021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Conforme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Slip</a:t>
                      </a:r>
                    </a:p>
                    <a:p>
                      <a:pPr algn="l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82843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GB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Ticket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886888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93227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846502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675426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45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78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1.0 </a:t>
            </a:r>
            <a:r>
              <a:rPr lang="en-US" b="1" dirty="0" smtClean="0"/>
              <a:t>Landing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26" y="1268413"/>
            <a:ext cx="4459542" cy="52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1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1.0 Landing Page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242589"/>
              </p:ext>
            </p:extLst>
          </p:nvPr>
        </p:nvGraphicFramePr>
        <p:xfrm>
          <a:off x="838200" y="1825625"/>
          <a:ext cx="10515600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531985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42354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591568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69048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07197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1473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ITEMS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REQUIRED?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DATA 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FORMAT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6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Sign 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Button</a:t>
                      </a:r>
                      <a:r>
                        <a:rPr lang="en-GB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4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Subject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255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500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9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Submit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Button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3484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LOGIC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1765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1.0 When</a:t>
                      </a:r>
                      <a:r>
                        <a:rPr lang="en-GB" sz="1100" baseline="0" dirty="0" smtClean="0"/>
                        <a:t> the “Sign In” button is clicked, it will directly open a modal for Sign In.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9104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2.0 Fill</a:t>
                      </a:r>
                      <a:r>
                        <a:rPr lang="en-GB" sz="1100" baseline="0" dirty="0" smtClean="0"/>
                        <a:t> up the “Submit a Ticket” form</a:t>
                      </a:r>
                    </a:p>
                    <a:p>
                      <a:r>
                        <a:rPr lang="en-GB" sz="1100" baseline="0" dirty="0" smtClean="0"/>
                        <a:t>       2.1 When ‘Submit” button is clicked, it will be directed to a Sign in since the user will need to sign in first.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22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8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1.1 </a:t>
            </a:r>
            <a:r>
              <a:rPr lang="en-US" b="1" dirty="0"/>
              <a:t>Sign In</a:t>
            </a:r>
            <a:r>
              <a:rPr lang="en-US" dirty="0"/>
              <a:t> </a:t>
            </a:r>
            <a:r>
              <a:rPr lang="en-US" b="1" dirty="0"/>
              <a:t>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62" y="1219200"/>
            <a:ext cx="9125876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1.1 Login Page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65893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531985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42354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591568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69048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07197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1473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ITEMS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REQUIRED?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DATA 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SIZE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FORMAT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6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Email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255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4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Password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Textbox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varchar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255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Text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Forgot Password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Text</a:t>
                      </a:r>
                      <a:r>
                        <a:rPr lang="en-GB" sz="1100" baseline="0" dirty="0" err="1" smtClean="0"/>
                        <a:t>link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9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Sign 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Button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3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Cancel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Button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9033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LOGIC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1765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1.0 When</a:t>
                      </a:r>
                      <a:r>
                        <a:rPr lang="en-GB" sz="1100" baseline="0" dirty="0" smtClean="0"/>
                        <a:t> the “Sign In” button is clicked, it will go to the Dashboard page.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9104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GB" sz="1100" dirty="0" smtClean="0"/>
                        <a:t>2.0 When the</a:t>
                      </a:r>
                      <a:r>
                        <a:rPr lang="en-GB" sz="1100" baseline="0" dirty="0" smtClean="0"/>
                        <a:t> “Forgot Password” link is clicked, it will go to the Forgot Password page.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22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8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C36BF44-FB06-3E48-C17D-81F1B60281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1.2 Forgot Password 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62" y="1219200"/>
            <a:ext cx="9125876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62" y="1219200"/>
            <a:ext cx="9125876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0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o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2387"/>
      </a:accent1>
      <a:accent2>
        <a:srgbClr val="E94057"/>
      </a:accent2>
      <a:accent3>
        <a:srgbClr val="F27120"/>
      </a:accent3>
      <a:accent4>
        <a:srgbClr val="FFC000"/>
      </a:accent4>
      <a:accent5>
        <a:srgbClr val="F9C7CE"/>
      </a:accent5>
      <a:accent6>
        <a:srgbClr val="F2CEF1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6_AE_MO - v5" id="{F1D9F28E-3572-41E0-A15B-747FE2A1B81E}" vid="{E63A1E93-5892-407B-B93E-8A36443B3E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A21650-0A48-421D-B899-A4DF6701D5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6A527C-6602-4796-B40B-26E0B5D4CDC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A4DB83B-F2B1-420B-8400-4B877ED68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product roadmap</Template>
  <TotalTime>497</TotalTime>
  <Words>847</Words>
  <Application>Microsoft Office PowerPoint</Application>
  <PresentationFormat>Widescreen</PresentationFormat>
  <Paragraphs>364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Rockwell</vt:lpstr>
      <vt:lpstr>Tw Cen MT</vt:lpstr>
      <vt:lpstr>Office Theme</vt:lpstr>
      <vt:lpstr>PowerPoint Presentation</vt:lpstr>
      <vt:lpstr>Revision History</vt:lpstr>
      <vt:lpstr>Screen Details</vt:lpstr>
      <vt:lpstr>Screen List</vt:lpstr>
      <vt:lpstr>PowerPoint Presentation</vt:lpstr>
      <vt:lpstr>1.0 Landing Page</vt:lpstr>
      <vt:lpstr>PowerPoint Presentation</vt:lpstr>
      <vt:lpstr>1.1 Login Page</vt:lpstr>
      <vt:lpstr>PowerPoint Presentation</vt:lpstr>
      <vt:lpstr>1.2 Forgot Password </vt:lpstr>
      <vt:lpstr>PowerPoint Presentation</vt:lpstr>
      <vt:lpstr>2.0 Dashboard</vt:lpstr>
      <vt:lpstr>PowerPoint Presentation</vt:lpstr>
      <vt:lpstr>2.0 Create Ticket</vt:lpstr>
      <vt:lpstr>PowerPoint Presentation</vt:lpstr>
      <vt:lpstr>2.0 Generate Conforme Slip</vt:lpstr>
      <vt:lpstr>PowerPoint Presentation</vt:lpstr>
      <vt:lpstr>2.0 Update Ticket</vt:lpstr>
      <vt:lpstr>1.1 Register Logic</vt:lpstr>
      <vt:lpstr>1.2 Forgot Password Logic</vt:lpstr>
      <vt:lpstr>1.2.1 Reset Password Logic</vt:lpstr>
      <vt:lpstr>PowerPoint Presentation</vt:lpstr>
      <vt:lpstr>1.3 Main Page Logic</vt:lpstr>
      <vt:lpstr>1.4 Profile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LJ Vincent Tudtud</dc:creator>
  <cp:lastModifiedBy>db2</cp:lastModifiedBy>
  <cp:revision>41</cp:revision>
  <dcterms:created xsi:type="dcterms:W3CDTF">2023-02-04T09:15:13Z</dcterms:created>
  <dcterms:modified xsi:type="dcterms:W3CDTF">2023-04-15T07:44:14Z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