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5" r:id="rId5"/>
    <p:sldId id="283" r:id="rId6"/>
    <p:sldId id="285" r:id="rId7"/>
    <p:sldId id="292" r:id="rId8"/>
    <p:sldId id="294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2A"/>
    <a:srgbClr val="FAFAFA"/>
    <a:srgbClr val="E94257"/>
    <a:srgbClr val="FF4647"/>
    <a:srgbClr val="FF4744"/>
    <a:srgbClr val="F27127"/>
    <a:srgbClr val="FFFFFF"/>
    <a:srgbClr val="F27125"/>
    <a:srgbClr val="FF4743"/>
    <a:srgbClr val="FF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3"/>
  </p:normalViewPr>
  <p:slideViewPr>
    <p:cSldViewPr snapToGrid="0" snapToObjects="1" showGuides="1">
      <p:cViewPr varScale="1">
        <p:scale>
          <a:sx n="78" d="100"/>
          <a:sy n="78" d="100"/>
        </p:scale>
        <p:origin x="456" y="10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F7149A-C783-9545-BB2D-C32C3EB50D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BDA04-FA32-F14C-9588-E4E56DE264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23522-B732-C349-8425-C78CC46BD08F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153C-4EF8-184F-A78C-8B80FE8335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8F6C-F787-D54B-8FA5-B3B6DAD815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4DC3-B472-1444-8BE2-9FC77699FA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46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F1815-BB47-1B45-86BF-6EFDA7641315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291C8-0412-C645-B778-6F316880E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6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91C8-0412-C645-B778-6F316880E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5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7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6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7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7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1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8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20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6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5">
            <a:extLst>
              <a:ext uri="{FF2B5EF4-FFF2-40B4-BE49-F238E27FC236}">
                <a16:creationId xmlns:a16="http://schemas.microsoft.com/office/drawing/2014/main" id="{D4A50170-EE3B-45A1-A3D8-3E86A25CF85E}"/>
              </a:ext>
            </a:extLst>
          </p:cNvPr>
          <p:cNvSpPr/>
          <p:nvPr userDrawn="1"/>
        </p:nvSpPr>
        <p:spPr>
          <a:xfrm>
            <a:off x="226868" y="237331"/>
            <a:ext cx="11738264" cy="6383339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2AF7-10D1-4725-BFDE-0308A0E5D898}"/>
              </a:ext>
            </a:extLst>
          </p:cNvPr>
          <p:cNvSpPr/>
          <p:nvPr userDrawn="1"/>
        </p:nvSpPr>
        <p:spPr>
          <a:xfrm>
            <a:off x="226868" y="102628"/>
            <a:ext cx="11738264" cy="2624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DE85-CFAC-4CA7-A0CD-73E93035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100000">
                      <a:schemeClr val="accent2"/>
                    </a:gs>
                    <a:gs pos="0">
                      <a:schemeClr val="accent3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1B62-1A0B-41D8-98B4-EBA74A7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30CE-9DD3-4FF5-B5CC-8EFBA23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A335-73CC-4392-A78D-67717F97EE04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E04-D59E-4651-A726-8855DDF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6B81-AC16-4FA5-9FEB-E7A52781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411A-A69C-46F0-859B-4EE9C8BD9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409-7AC1-4347-85CE-7EB170E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A30B-321E-AF41-ACD8-AC98E0C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26725" cy="365125"/>
          </a:xfrm>
        </p:spPr>
        <p:txBody>
          <a:bodyPr/>
          <a:lstStyle/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A4624-A608-B841-8037-7DBFD851A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09522"/>
            <a:ext cx="10515600" cy="84296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538062-2A32-824C-9734-26C018B7DDC3}"/>
              </a:ext>
            </a:extLst>
          </p:cNvPr>
          <p:cNvCxnSpPr/>
          <p:nvPr userDrawn="1"/>
        </p:nvCxnSpPr>
        <p:spPr>
          <a:xfrm>
            <a:off x="4873787" y="1183396"/>
            <a:ext cx="244442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D5D9E18D-896E-3140-8C23-8D9CDF29D140}"/>
              </a:ext>
            </a:extLst>
          </p:cNvPr>
          <p:cNvSpPr/>
          <p:nvPr userDrawn="1"/>
        </p:nvSpPr>
        <p:spPr>
          <a:xfrm>
            <a:off x="226868" y="2168525"/>
            <a:ext cx="11738264" cy="4351338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1F3DF-ACBD-B14C-B448-C93B9A8AB560}"/>
              </a:ext>
            </a:extLst>
          </p:cNvPr>
          <p:cNvSpPr/>
          <p:nvPr userDrawn="1"/>
        </p:nvSpPr>
        <p:spPr>
          <a:xfrm>
            <a:off x="226868" y="2163338"/>
            <a:ext cx="11738264" cy="262498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FEA35-0CD5-458E-9F01-915F845D0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425701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ded Corner 5">
            <a:extLst>
              <a:ext uri="{FF2B5EF4-FFF2-40B4-BE49-F238E27FC236}">
                <a16:creationId xmlns:a16="http://schemas.microsoft.com/office/drawing/2014/main" id="{2FE9E909-5310-4698-A19D-E5420BB60D3D}"/>
              </a:ext>
            </a:extLst>
          </p:cNvPr>
          <p:cNvSpPr/>
          <p:nvPr userDrawn="1"/>
        </p:nvSpPr>
        <p:spPr>
          <a:xfrm>
            <a:off x="226868" y="237331"/>
            <a:ext cx="11738264" cy="6383339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24633-7E22-4687-A5CA-0287D2CAF045}"/>
              </a:ext>
            </a:extLst>
          </p:cNvPr>
          <p:cNvSpPr/>
          <p:nvPr userDrawn="1"/>
        </p:nvSpPr>
        <p:spPr>
          <a:xfrm>
            <a:off x="226868" y="102628"/>
            <a:ext cx="11738264" cy="2624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DE85-CFAC-4CA7-A0CD-73E93035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1B62-1A0B-41D8-98B4-EBA74A7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30CE-9DD3-4FF5-B5CC-8EFBA23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A335-73CC-4392-A78D-67717F97EE04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E04-D59E-4651-A726-8855DDF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6B81-AC16-4FA5-9FEB-E7A52781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411A-A69C-46F0-859B-4EE9C8BD9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409-7AC1-4347-85CE-7EB170E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A30B-321E-AF41-ACD8-AC98E0C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A4624-A608-B841-8037-7DBFD851A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09522"/>
            <a:ext cx="10515600" cy="84296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538062-2A32-824C-9734-26C018B7DDC3}"/>
              </a:ext>
            </a:extLst>
          </p:cNvPr>
          <p:cNvCxnSpPr/>
          <p:nvPr userDrawn="1"/>
        </p:nvCxnSpPr>
        <p:spPr>
          <a:xfrm>
            <a:off x="4873787" y="1183396"/>
            <a:ext cx="244442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D5D9E18D-896E-3140-8C23-8D9CDF29D140}"/>
              </a:ext>
            </a:extLst>
          </p:cNvPr>
          <p:cNvSpPr/>
          <p:nvPr userDrawn="1"/>
        </p:nvSpPr>
        <p:spPr>
          <a:xfrm>
            <a:off x="226868" y="2168525"/>
            <a:ext cx="11738264" cy="4351338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1F3DF-ACBD-B14C-B448-C93B9A8AB560}"/>
              </a:ext>
            </a:extLst>
          </p:cNvPr>
          <p:cNvSpPr/>
          <p:nvPr userDrawn="1"/>
        </p:nvSpPr>
        <p:spPr>
          <a:xfrm>
            <a:off x="226868" y="2163338"/>
            <a:ext cx="11738264" cy="26249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29941F0-83AD-4DB2-A0FB-AF5FD7478A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425701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83998-782D-6448-8B7A-EDBD9DC2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F969-EF4F-134E-890D-87B53007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3026-5B9C-3C46-ACA9-6E8EAF74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2EB3-AABA-8A4C-B355-F1700B3A1085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9DA2-072C-024F-8CCA-B8838D7BC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5A74-1380-514E-A1F6-86F04854B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72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258D96-47D6-E16B-D226-6EBE3BE9A562}"/>
              </a:ext>
            </a:extLst>
          </p:cNvPr>
          <p:cNvGrpSpPr/>
          <p:nvPr/>
        </p:nvGrpSpPr>
        <p:grpSpPr>
          <a:xfrm>
            <a:off x="4164948" y="3916421"/>
            <a:ext cx="6922152" cy="522160"/>
            <a:chOff x="315468" y="1348914"/>
            <a:chExt cx="4626864" cy="522160"/>
          </a:xfrm>
          <a:solidFill>
            <a:srgbClr val="F27128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E1A380-BE4D-B074-FBBC-D9BFCA140FBE}"/>
                </a:ext>
              </a:extLst>
            </p:cNvPr>
            <p:cNvSpPr/>
            <p:nvPr/>
          </p:nvSpPr>
          <p:spPr>
            <a:xfrm>
              <a:off x="315468" y="1348914"/>
              <a:ext cx="4626864" cy="522160"/>
            </a:xfrm>
            <a:prstGeom prst="rect">
              <a:avLst/>
            </a:prstGeom>
            <a:grp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06262A-3D2E-EDCA-69A2-485D3DCCD6A4}"/>
                </a:ext>
              </a:extLst>
            </p:cNvPr>
            <p:cNvSpPr txBox="1"/>
            <p:nvPr/>
          </p:nvSpPr>
          <p:spPr>
            <a:xfrm>
              <a:off x="315468" y="1348914"/>
              <a:ext cx="4626864" cy="5221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101600" rIns="101600" bIns="1016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endParaRPr lang="en-US" sz="2000" b="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C0E3C7-21F1-4FD2-1EF7-CC729AAFA08E}"/>
              </a:ext>
            </a:extLst>
          </p:cNvPr>
          <p:cNvGrpSpPr/>
          <p:nvPr/>
        </p:nvGrpSpPr>
        <p:grpSpPr>
          <a:xfrm>
            <a:off x="4164948" y="2903362"/>
            <a:ext cx="6922152" cy="1013060"/>
            <a:chOff x="315468" y="559799"/>
            <a:chExt cx="4626864" cy="789115"/>
          </a:xfrm>
          <a:solidFill>
            <a:srgbClr val="F27121">
              <a:alpha val="30196"/>
            </a:srgb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60ADDE-CB1F-4557-CD5A-B7AED1958A67}"/>
                </a:ext>
              </a:extLst>
            </p:cNvPr>
            <p:cNvSpPr/>
            <p:nvPr/>
          </p:nvSpPr>
          <p:spPr>
            <a:xfrm>
              <a:off x="315468" y="559799"/>
              <a:ext cx="4626864" cy="789115"/>
            </a:xfrm>
            <a:prstGeom prst="rect">
              <a:avLst/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7795FA-3F68-2787-6DEF-246AAB66E706}"/>
                </a:ext>
              </a:extLst>
            </p:cNvPr>
            <p:cNvSpPr txBox="1"/>
            <p:nvPr/>
          </p:nvSpPr>
          <p:spPr>
            <a:xfrm>
              <a:off x="315468" y="559799"/>
              <a:ext cx="4626864" cy="7891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1925" tIns="161925" rIns="161925" bIns="161925" numCol="1" spcCol="1270" anchor="ctr" anchorCtr="0">
              <a:no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Version No: 1.0</a:t>
              </a:r>
              <a:b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Updated By: Lj Vincent Tudtud</a:t>
              </a:r>
            </a:p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Approved By:</a:t>
              </a:r>
            </a:p>
          </p:txBody>
        </p:sp>
      </p:grpSp>
      <p:pic>
        <p:nvPicPr>
          <p:cNvPr id="19" name="Picture 18" descr="Alliance Software, Inc. - YouTube">
            <a:extLst>
              <a:ext uri="{FF2B5EF4-FFF2-40B4-BE49-F238E27FC236}">
                <a16:creationId xmlns:a16="http://schemas.microsoft.com/office/drawing/2014/main" id="{69C940DC-D0C8-E47A-BFC0-CA4A348D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15" y="1741592"/>
            <a:ext cx="2691076" cy="2743200"/>
          </a:xfrm>
          <a:custGeom>
            <a:avLst/>
            <a:gdLst>
              <a:gd name="connsiteX0" fmla="*/ 424851 w 5977924"/>
              <a:gd name="connsiteY0" fmla="*/ 0 h 5977924"/>
              <a:gd name="connsiteX1" fmla="*/ 5553073 w 5977924"/>
              <a:gd name="connsiteY1" fmla="*/ 0 h 5977924"/>
              <a:gd name="connsiteX2" fmla="*/ 5977924 w 5977924"/>
              <a:gd name="connsiteY2" fmla="*/ 424851 h 5977924"/>
              <a:gd name="connsiteX3" fmla="*/ 5977924 w 5977924"/>
              <a:gd name="connsiteY3" fmla="*/ 5553073 h 5977924"/>
              <a:gd name="connsiteX4" fmla="*/ 5553073 w 5977924"/>
              <a:gd name="connsiteY4" fmla="*/ 5977924 h 5977924"/>
              <a:gd name="connsiteX5" fmla="*/ 424851 w 5977924"/>
              <a:gd name="connsiteY5" fmla="*/ 5977924 h 5977924"/>
              <a:gd name="connsiteX6" fmla="*/ 0 w 5977924"/>
              <a:gd name="connsiteY6" fmla="*/ 5553073 h 5977924"/>
              <a:gd name="connsiteX7" fmla="*/ 0 w 5977924"/>
              <a:gd name="connsiteY7" fmla="*/ 424851 h 5977924"/>
              <a:gd name="connsiteX8" fmla="*/ 424851 w 5977924"/>
              <a:gd name="connsiteY8" fmla="*/ 0 h 597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7924" h="5977924">
                <a:moveTo>
                  <a:pt x="424851" y="0"/>
                </a:moveTo>
                <a:lnTo>
                  <a:pt x="5553073" y="0"/>
                </a:lnTo>
                <a:cubicBezTo>
                  <a:pt x="5787712" y="0"/>
                  <a:pt x="5977924" y="190212"/>
                  <a:pt x="5977924" y="424851"/>
                </a:cubicBezTo>
                <a:lnTo>
                  <a:pt x="5977924" y="5553073"/>
                </a:lnTo>
                <a:cubicBezTo>
                  <a:pt x="5977924" y="5787712"/>
                  <a:pt x="5787712" y="5977924"/>
                  <a:pt x="5553073" y="5977924"/>
                </a:cubicBezTo>
                <a:lnTo>
                  <a:pt x="424851" y="5977924"/>
                </a:lnTo>
                <a:cubicBezTo>
                  <a:pt x="190212" y="5977924"/>
                  <a:pt x="0" y="5787712"/>
                  <a:pt x="0" y="5553073"/>
                </a:cubicBezTo>
                <a:lnTo>
                  <a:pt x="0" y="424851"/>
                </a:lnTo>
                <a:cubicBezTo>
                  <a:pt x="0" y="190212"/>
                  <a:pt x="190212" y="0"/>
                  <a:pt x="424851" y="0"/>
                </a:cubicBezTo>
                <a:close/>
              </a:path>
            </a:pathLst>
          </a:cu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E71CB1F-1C57-3F35-0E4F-261930DD964C}"/>
              </a:ext>
            </a:extLst>
          </p:cNvPr>
          <p:cNvSpPr txBox="1">
            <a:spLocks/>
          </p:cNvSpPr>
          <p:nvPr/>
        </p:nvSpPr>
        <p:spPr>
          <a:xfrm>
            <a:off x="4164948" y="1642439"/>
            <a:ext cx="6922152" cy="6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100000">
                      <a:schemeClr val="accent2"/>
                    </a:gs>
                    <a:gs pos="0">
                      <a:schemeClr val="accent3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2702A"/>
                </a:solidFill>
              </a:rPr>
              <a:t>High-Level Design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839B8B3-8125-D5C8-FAC9-510630F19A70}"/>
              </a:ext>
            </a:extLst>
          </p:cNvPr>
          <p:cNvSpPr txBox="1">
            <a:spLocks/>
          </p:cNvSpPr>
          <p:nvPr/>
        </p:nvSpPr>
        <p:spPr>
          <a:xfrm>
            <a:off x="4164949" y="2333211"/>
            <a:ext cx="6922152" cy="57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100000">
                      <a:schemeClr val="accent2"/>
                    </a:gs>
                    <a:gs pos="0">
                      <a:schemeClr val="accent3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solidFill>
                  <a:schemeClr val="tx1"/>
                </a:solidFill>
              </a:rPr>
              <a:t>Team 7- Service Charge App</a:t>
            </a:r>
          </a:p>
        </p:txBody>
      </p:sp>
    </p:spTree>
    <p:extLst>
      <p:ext uri="{BB962C8B-B14F-4D97-AF65-F5344CB8AC3E}">
        <p14:creationId xmlns:p14="http://schemas.microsoft.com/office/powerpoint/2010/main" val="85645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1.2 Forgot Password Logic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C7EAC-1FE6-ED32-255A-CD303E987926}"/>
              </a:ext>
            </a:extLst>
          </p:cNvPr>
          <p:cNvSpPr txBox="1"/>
          <p:nvPr/>
        </p:nvSpPr>
        <p:spPr>
          <a:xfrm>
            <a:off x="673100" y="1374335"/>
            <a:ext cx="9296399" cy="2960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Forgot Password: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email of the user that he/she wants to retrieve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Send Code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On Click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email is already in registered account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send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code to email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navigates to Reset Password page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display “&lt;username&gt; doesn’t exists”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C20A5-1161-8A39-765B-8923010EB645}"/>
              </a:ext>
            </a:extLst>
          </p:cNvPr>
          <p:cNvSpPr/>
          <p:nvPr/>
        </p:nvSpPr>
        <p:spPr>
          <a:xfrm>
            <a:off x="7129848" y="2174789"/>
            <a:ext cx="2656703" cy="1853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UPDATE TO TABLE</a:t>
            </a:r>
          </a:p>
        </p:txBody>
      </p:sp>
    </p:spTree>
    <p:extLst>
      <p:ext uri="{BB962C8B-B14F-4D97-AF65-F5344CB8AC3E}">
        <p14:creationId xmlns:p14="http://schemas.microsoft.com/office/powerpoint/2010/main" val="47033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1.2.1 Reset Password</a:t>
            </a:r>
            <a:r>
              <a:rPr lang="en-US" dirty="0"/>
              <a:t> </a:t>
            </a:r>
            <a:r>
              <a:rPr lang="en-US" b="1" dirty="0"/>
              <a:t>Page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3FCBFB-349F-C311-8D88-8CF3443A2648}"/>
              </a:ext>
            </a:extLst>
          </p:cNvPr>
          <p:cNvGrpSpPr/>
          <p:nvPr/>
        </p:nvGrpSpPr>
        <p:grpSpPr>
          <a:xfrm>
            <a:off x="2275974" y="1616032"/>
            <a:ext cx="7640053" cy="4572000"/>
            <a:chOff x="2275974" y="1616032"/>
            <a:chExt cx="7640053" cy="4572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3B7C09-68D8-5407-B13B-682ACE45A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0" t="2494" r="1688" b="2991"/>
            <a:stretch/>
          </p:blipFill>
          <p:spPr>
            <a:xfrm>
              <a:off x="2275974" y="1616032"/>
              <a:ext cx="7640053" cy="4572000"/>
            </a:xfrm>
            <a:prstGeom prst="rect">
              <a:avLst/>
            </a:prstGeom>
            <a:ln w="38100">
              <a:solidFill>
                <a:srgbClr val="F2702A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DE086A-48E2-FB37-56C8-4BC7C8743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771" t="2494" r="1688" b="2991"/>
            <a:stretch/>
          </p:blipFill>
          <p:spPr>
            <a:xfrm>
              <a:off x="6096000" y="1616032"/>
              <a:ext cx="3820026" cy="4572000"/>
            </a:xfrm>
            <a:prstGeom prst="rect">
              <a:avLst/>
            </a:prstGeom>
            <a:ln w="38100">
              <a:solidFill>
                <a:srgbClr val="FF4647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7358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1.2.1 Reset Password </a:t>
            </a:r>
            <a:r>
              <a:rPr lang="en-US" b="1" dirty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C7EAC-1FE6-ED32-255A-CD303E987926}"/>
              </a:ext>
            </a:extLst>
          </p:cNvPr>
          <p:cNvSpPr txBox="1"/>
          <p:nvPr/>
        </p:nvSpPr>
        <p:spPr>
          <a:xfrm>
            <a:off x="673100" y="1374335"/>
            <a:ext cx="9296399" cy="4253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Rest Password: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code needed for resetting the users password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 Password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the new password of the user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Confirm Password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this the confirmed password of the user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On Click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not correct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display “&lt;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 is incorrect”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password does not match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display “password doesn’t match”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resets the users password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navigates to Login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0015E-572A-9C5B-03A1-25FCB004AC81}"/>
              </a:ext>
            </a:extLst>
          </p:cNvPr>
          <p:cNvSpPr/>
          <p:nvPr/>
        </p:nvSpPr>
        <p:spPr>
          <a:xfrm>
            <a:off x="7129848" y="2174789"/>
            <a:ext cx="2656703" cy="1853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UPDATE TO TABLE</a:t>
            </a:r>
          </a:p>
        </p:txBody>
      </p:sp>
    </p:spTree>
    <p:extLst>
      <p:ext uri="{BB962C8B-B14F-4D97-AF65-F5344CB8AC3E}">
        <p14:creationId xmlns:p14="http://schemas.microsoft.com/office/powerpoint/2010/main" val="171609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1.3 Main</a:t>
            </a:r>
            <a:r>
              <a:rPr lang="en-US" dirty="0"/>
              <a:t> </a:t>
            </a:r>
            <a:r>
              <a:rPr lang="en-US" b="1" dirty="0"/>
              <a:t>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2D40E-0744-0085-ECE8-D547C9888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" t="2658" r="1795" b="3671"/>
          <a:stretch/>
        </p:blipFill>
        <p:spPr>
          <a:xfrm>
            <a:off x="2637612" y="1616032"/>
            <a:ext cx="6916774" cy="4572000"/>
          </a:xfrm>
          <a:prstGeom prst="rect">
            <a:avLst/>
          </a:prstGeom>
          <a:ln w="38100">
            <a:solidFill>
              <a:srgbClr val="E94257"/>
            </a:solidFill>
          </a:ln>
        </p:spPr>
      </p:pic>
    </p:spTree>
    <p:extLst>
      <p:ext uri="{BB962C8B-B14F-4D97-AF65-F5344CB8AC3E}">
        <p14:creationId xmlns:p14="http://schemas.microsoft.com/office/powerpoint/2010/main" val="197875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1.3 Main Page </a:t>
            </a:r>
            <a:r>
              <a:rPr lang="en-US" b="1" dirty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C7EAC-1FE6-ED32-255A-CD303E987926}"/>
              </a:ext>
            </a:extLst>
          </p:cNvPr>
          <p:cNvSpPr txBox="1"/>
          <p:nvPr/>
        </p:nvSpPr>
        <p:spPr>
          <a:xfrm>
            <a:off x="673100" y="1374335"/>
            <a:ext cx="9296399" cy="39303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Home: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History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data history of user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On Click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navigates to Profile page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On Click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prompt the user if he/she wants to logout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if yes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logout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Add New Ticket</a:t>
            </a:r>
          </a:p>
          <a:p>
            <a:pPr lvl="4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Navigates to Add New Ticket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591999-5B29-F9B4-B38F-1E0247ABFED0}"/>
              </a:ext>
            </a:extLst>
          </p:cNvPr>
          <p:cNvSpPr/>
          <p:nvPr/>
        </p:nvSpPr>
        <p:spPr>
          <a:xfrm>
            <a:off x="7129848" y="2174789"/>
            <a:ext cx="2656703" cy="1853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UPDATE TO TABLE</a:t>
            </a:r>
          </a:p>
        </p:txBody>
      </p:sp>
    </p:spTree>
    <p:extLst>
      <p:ext uri="{BB962C8B-B14F-4D97-AF65-F5344CB8AC3E}">
        <p14:creationId xmlns:p14="http://schemas.microsoft.com/office/powerpoint/2010/main" val="79748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1.4 Profile</a:t>
            </a:r>
            <a:r>
              <a:rPr lang="en-US" dirty="0"/>
              <a:t> </a:t>
            </a:r>
            <a:r>
              <a:rPr lang="en-US" b="1" dirty="0"/>
              <a:t>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D4806-4443-9B39-DE01-7A9A046AC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" t="3757" r="1465" b="2855"/>
          <a:stretch/>
        </p:blipFill>
        <p:spPr>
          <a:xfrm>
            <a:off x="2644913" y="1616032"/>
            <a:ext cx="6902174" cy="4572000"/>
          </a:xfrm>
          <a:prstGeom prst="rect">
            <a:avLst/>
          </a:prstGeom>
          <a:ln w="38100">
            <a:solidFill>
              <a:srgbClr val="E94257"/>
            </a:solidFill>
          </a:ln>
        </p:spPr>
      </p:pic>
    </p:spTree>
    <p:extLst>
      <p:ext uri="{BB962C8B-B14F-4D97-AF65-F5344CB8AC3E}">
        <p14:creationId xmlns:p14="http://schemas.microsoft.com/office/powerpoint/2010/main" val="81632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1.4 </a:t>
            </a:r>
            <a:r>
              <a:rPr lang="en-US" dirty="0">
                <a:solidFill>
                  <a:schemeClr val="tx1"/>
                </a:solidFill>
              </a:rPr>
              <a:t>Profile </a:t>
            </a:r>
            <a:r>
              <a:rPr lang="en-US" b="1" dirty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C7EAC-1FE6-ED32-255A-CD303E987926}"/>
              </a:ext>
            </a:extLst>
          </p:cNvPr>
          <p:cNvSpPr txBox="1"/>
          <p:nvPr/>
        </p:nvSpPr>
        <p:spPr>
          <a:xfrm>
            <a:off x="673100" y="1374335"/>
            <a:ext cx="9296399" cy="48998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Profile: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First Name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first name of the user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Last Name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last name of the user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this the password of the user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On Click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navigates to Main page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On Click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prompt the user if he/she wants to logout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if yes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logout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On Click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save new changes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4AEA4-91EA-09E3-CF7B-0505DB534BE8}"/>
              </a:ext>
            </a:extLst>
          </p:cNvPr>
          <p:cNvSpPr/>
          <p:nvPr/>
        </p:nvSpPr>
        <p:spPr>
          <a:xfrm>
            <a:off x="7129848" y="2174789"/>
            <a:ext cx="2656703" cy="1853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UPDATE TO TABLE</a:t>
            </a:r>
          </a:p>
        </p:txBody>
      </p:sp>
    </p:spTree>
    <p:extLst>
      <p:ext uri="{BB962C8B-B14F-4D97-AF65-F5344CB8AC3E}">
        <p14:creationId xmlns:p14="http://schemas.microsoft.com/office/powerpoint/2010/main" val="210805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FD7F6C-6D73-0094-0D3F-6785DB5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9C97443-5F5B-F2F0-EB11-8A89C88AB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21229"/>
              </p:ext>
            </p:extLst>
          </p:nvPr>
        </p:nvGraphicFramePr>
        <p:xfrm>
          <a:off x="228600" y="1358900"/>
          <a:ext cx="11747500" cy="52705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7516">
                  <a:extLst>
                    <a:ext uri="{9D8B030D-6E8A-4147-A177-3AD203B41FA5}">
                      <a16:colId xmlns:a16="http://schemas.microsoft.com/office/drawing/2014/main" val="3888674891"/>
                    </a:ext>
                  </a:extLst>
                </a:gridCol>
                <a:gridCol w="1478525">
                  <a:extLst>
                    <a:ext uri="{9D8B030D-6E8A-4147-A177-3AD203B41FA5}">
                      <a16:colId xmlns:a16="http://schemas.microsoft.com/office/drawing/2014/main" val="1359335965"/>
                    </a:ext>
                  </a:extLst>
                </a:gridCol>
                <a:gridCol w="1932459">
                  <a:extLst>
                    <a:ext uri="{9D8B030D-6E8A-4147-A177-3AD203B41FA5}">
                      <a16:colId xmlns:a16="http://schemas.microsoft.com/office/drawing/2014/main" val="1966544837"/>
                    </a:ext>
                  </a:extLst>
                </a:gridCol>
                <a:gridCol w="1595250">
                  <a:extLst>
                    <a:ext uri="{9D8B030D-6E8A-4147-A177-3AD203B41FA5}">
                      <a16:colId xmlns:a16="http://schemas.microsoft.com/office/drawing/2014/main" val="3382223686"/>
                    </a:ext>
                  </a:extLst>
                </a:gridCol>
                <a:gridCol w="1543372">
                  <a:extLst>
                    <a:ext uri="{9D8B030D-6E8A-4147-A177-3AD203B41FA5}">
                      <a16:colId xmlns:a16="http://schemas.microsoft.com/office/drawing/2014/main" val="3147960274"/>
                    </a:ext>
                  </a:extLst>
                </a:gridCol>
                <a:gridCol w="1393502">
                  <a:extLst>
                    <a:ext uri="{9D8B030D-6E8A-4147-A177-3AD203B41FA5}">
                      <a16:colId xmlns:a16="http://schemas.microsoft.com/office/drawing/2014/main" val="3282728838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2425047883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1786089413"/>
                    </a:ext>
                  </a:extLst>
                </a:gridCol>
              </a:tblGrid>
              <a:tr h="6999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MODIFIED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MODIFIED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PRELIMINARY REVIEW AND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REVIEWED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REVIEW AND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APPROVED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813367"/>
                  </a:ext>
                </a:extLst>
              </a:tr>
              <a:tr h="107683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Tudtud, Lj Vincent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2023/02/04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Name, First Name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yyyy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/mm/dd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Name, First Name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yyyy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/mm/dd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26179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6206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09783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00135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93058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20371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601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98852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35836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Revision </a:t>
            </a:r>
            <a:r>
              <a:rPr lang="en-US" b="1" dirty="0">
                <a:solidFill>
                  <a:schemeClr val="tx1"/>
                </a:solidFill>
              </a:rPr>
              <a:t>History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1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37F4989-8CC0-7A51-C151-F2B12B4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326"/>
            <a:ext cx="10515600" cy="2898774"/>
          </a:xfrm>
        </p:spPr>
        <p:txBody>
          <a:bodyPr>
            <a:noAutofit/>
          </a:bodyPr>
          <a:lstStyle/>
          <a:p>
            <a:r>
              <a:rPr lang="en-US" sz="6000" b="1" dirty="0"/>
              <a:t>Screen</a:t>
            </a:r>
            <a:r>
              <a:rPr lang="en-US" sz="6000" dirty="0"/>
              <a:t> </a:t>
            </a:r>
            <a:r>
              <a:rPr lang="en-US" sz="6000" b="1" dirty="0"/>
              <a:t>Details</a:t>
            </a:r>
            <a:endParaRPr lang="en-US" sz="6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- </a:t>
            </a:r>
            <a:r>
              <a:rPr lang="en-US" b="1" dirty="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8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Screen List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6AF586-27D0-D30E-E522-602F19A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71752"/>
              </p:ext>
            </p:extLst>
          </p:nvPr>
        </p:nvGraphicFramePr>
        <p:xfrm>
          <a:off x="679622" y="1336486"/>
          <a:ext cx="10095058" cy="42180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9124">
                  <a:extLst>
                    <a:ext uri="{9D8B030D-6E8A-4147-A177-3AD203B41FA5}">
                      <a16:colId xmlns:a16="http://schemas.microsoft.com/office/drawing/2014/main" val="2930917210"/>
                    </a:ext>
                  </a:extLst>
                </a:gridCol>
                <a:gridCol w="4213654">
                  <a:extLst>
                    <a:ext uri="{9D8B030D-6E8A-4147-A177-3AD203B41FA5}">
                      <a16:colId xmlns:a16="http://schemas.microsoft.com/office/drawing/2014/main" val="2607264011"/>
                    </a:ext>
                  </a:extLst>
                </a:gridCol>
                <a:gridCol w="3002280">
                  <a:extLst>
                    <a:ext uri="{9D8B030D-6E8A-4147-A177-3AD203B41FA5}">
                      <a16:colId xmlns:a16="http://schemas.microsoft.com/office/drawing/2014/main" val="3698714922"/>
                    </a:ext>
                  </a:extLst>
                </a:gridCol>
              </a:tblGrid>
              <a:tr h="3569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55933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 Page 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will login 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83971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Up Page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will register 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488940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Password Page 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will send an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otp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his email through this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2460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Reset Password Page 1.2.1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will reset his password through this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141222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 Page 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is the users main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97021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Page 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is the users profile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82843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886888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93227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846502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675426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45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78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1.0 Sign In</a:t>
            </a:r>
            <a:r>
              <a:rPr lang="en-US" dirty="0"/>
              <a:t> </a:t>
            </a:r>
            <a:r>
              <a:rPr lang="en-US" b="1" dirty="0"/>
              <a:t>Page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3CFC57-EF19-170C-8CEC-3735FAABBE67}"/>
              </a:ext>
            </a:extLst>
          </p:cNvPr>
          <p:cNvGrpSpPr/>
          <p:nvPr/>
        </p:nvGrpSpPr>
        <p:grpSpPr>
          <a:xfrm>
            <a:off x="2287102" y="1674340"/>
            <a:ext cx="7617798" cy="4548660"/>
            <a:chOff x="2287102" y="1674340"/>
            <a:chExt cx="7617798" cy="45486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0E4DBC-4DE8-47AA-873C-1CD6B7ECF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11"/>
            <a:stretch/>
          </p:blipFill>
          <p:spPr>
            <a:xfrm>
              <a:off x="2287102" y="1674340"/>
              <a:ext cx="7617798" cy="4548660"/>
            </a:xfrm>
            <a:prstGeom prst="rect">
              <a:avLst/>
            </a:prstGeom>
            <a:ln w="38100" cap="sq">
              <a:solidFill>
                <a:srgbClr val="F2702B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A58FF3-723C-0377-AE64-E928BFADC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875" b="511"/>
            <a:stretch/>
          </p:blipFill>
          <p:spPr>
            <a:xfrm>
              <a:off x="6162675" y="1674340"/>
              <a:ext cx="3742223" cy="4548660"/>
            </a:xfrm>
            <a:prstGeom prst="rect">
              <a:avLst/>
            </a:prstGeom>
            <a:ln w="38100" cap="sq">
              <a:solidFill>
                <a:srgbClr val="E94057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0885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1.0 Sign In </a:t>
            </a:r>
            <a:r>
              <a:rPr lang="en-US" b="1" dirty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C7EAC-1FE6-ED32-255A-CD303E987926}"/>
              </a:ext>
            </a:extLst>
          </p:cNvPr>
          <p:cNvSpPr txBox="1"/>
          <p:nvPr/>
        </p:nvSpPr>
        <p:spPr>
          <a:xfrm>
            <a:off x="673100" y="1374335"/>
            <a:ext cx="9296399" cy="48998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Login: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Username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username of the user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password of the user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Sign In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On Click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fields are empty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display “fields must not be empty”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email is not in registered account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display “no account for &lt;username&gt;”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credentials are correct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redirect to main page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Forgot your password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On Click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redirect to Forgot Password page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C0B41-FA0D-1761-F459-315D14BBA813}"/>
              </a:ext>
            </a:extLst>
          </p:cNvPr>
          <p:cNvSpPr/>
          <p:nvPr/>
        </p:nvSpPr>
        <p:spPr>
          <a:xfrm>
            <a:off x="7129848" y="2174789"/>
            <a:ext cx="2656703" cy="1853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UPDATE TO TABLE</a:t>
            </a:r>
          </a:p>
        </p:txBody>
      </p:sp>
    </p:spTree>
    <p:extLst>
      <p:ext uri="{BB962C8B-B14F-4D97-AF65-F5344CB8AC3E}">
        <p14:creationId xmlns:p14="http://schemas.microsoft.com/office/powerpoint/2010/main" val="243391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1.1 Register</a:t>
            </a:r>
            <a:r>
              <a:rPr lang="en-US" dirty="0"/>
              <a:t> </a:t>
            </a:r>
            <a:r>
              <a:rPr lang="en-US" b="1" dirty="0"/>
              <a:t>Page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D89EB4-F1C4-6E33-456A-45F489CBB3CB}"/>
              </a:ext>
            </a:extLst>
          </p:cNvPr>
          <p:cNvGrpSpPr/>
          <p:nvPr/>
        </p:nvGrpSpPr>
        <p:grpSpPr>
          <a:xfrm>
            <a:off x="2278015" y="1649628"/>
            <a:ext cx="7635970" cy="4547972"/>
            <a:chOff x="2278015" y="1649628"/>
            <a:chExt cx="7635970" cy="454797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1370CD-39A4-B1CD-79F2-5B58B091B5CF}"/>
                </a:ext>
              </a:extLst>
            </p:cNvPr>
            <p:cNvGrpSpPr/>
            <p:nvPr/>
          </p:nvGrpSpPr>
          <p:grpSpPr>
            <a:xfrm>
              <a:off x="2278015" y="1649628"/>
              <a:ext cx="7635970" cy="4547972"/>
              <a:chOff x="2278015" y="1649628"/>
              <a:chExt cx="7635970" cy="454797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35A308A-096B-BC70-6D1E-C5D67EE81F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1" b="525"/>
              <a:stretch/>
            </p:blipFill>
            <p:spPr>
              <a:xfrm>
                <a:off x="2278015" y="1649628"/>
                <a:ext cx="7635970" cy="4547972"/>
              </a:xfrm>
              <a:prstGeom prst="rect">
                <a:avLst/>
              </a:prstGeom>
              <a:ln w="38100" cap="sq">
                <a:solidFill>
                  <a:srgbClr val="F2702C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50FCFF8-3905-206D-F2A6-462DC4E94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000" t="151" b="525"/>
              <a:stretch/>
            </p:blipFill>
            <p:spPr>
              <a:xfrm>
                <a:off x="6095999" y="1649628"/>
                <a:ext cx="3817985" cy="4547972"/>
              </a:xfrm>
              <a:prstGeom prst="rect">
                <a:avLst/>
              </a:prstGeom>
              <a:ln w="38100" cap="sq">
                <a:solidFill>
                  <a:srgbClr val="FF4743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8D9BCC-D7BD-0B05-327B-741B0B82C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51" t="14985" r="54607" b="21636"/>
            <a:stretch/>
          </p:blipFill>
          <p:spPr>
            <a:xfrm>
              <a:off x="2573009" y="2379294"/>
              <a:ext cx="3212757" cy="2897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8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1.1 Register Logic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C7EAC-1FE6-ED32-255A-CD303E987926}"/>
              </a:ext>
            </a:extLst>
          </p:cNvPr>
          <p:cNvSpPr txBox="1"/>
          <p:nvPr/>
        </p:nvSpPr>
        <p:spPr>
          <a:xfrm>
            <a:off x="673100" y="1374335"/>
            <a:ext cx="9296399" cy="45767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Login: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First Name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first name of the user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Last Name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last name of the user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email of the user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password of the user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Sex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the sex of the user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On Click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fields are empty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display “fields must not be empty”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email is already in registered account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display “&lt;username&gt; is already registered”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all input are valid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navigates to main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192729-563B-BD64-A2DE-383C967D5728}"/>
              </a:ext>
            </a:extLst>
          </p:cNvPr>
          <p:cNvSpPr/>
          <p:nvPr/>
        </p:nvSpPr>
        <p:spPr>
          <a:xfrm>
            <a:off x="7129848" y="2174789"/>
            <a:ext cx="2656703" cy="1853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UPDATE TO TABLE</a:t>
            </a:r>
          </a:p>
        </p:txBody>
      </p:sp>
    </p:spTree>
    <p:extLst>
      <p:ext uri="{BB962C8B-B14F-4D97-AF65-F5344CB8AC3E}">
        <p14:creationId xmlns:p14="http://schemas.microsoft.com/office/powerpoint/2010/main" val="374006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1.2 Forgot Password</a:t>
            </a:r>
            <a:r>
              <a:rPr lang="en-US" dirty="0"/>
              <a:t> </a:t>
            </a:r>
            <a:r>
              <a:rPr lang="en-US" b="1" dirty="0"/>
              <a:t>Page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81A04D-6E49-376A-0B96-0C0AD12B0C5D}"/>
              </a:ext>
            </a:extLst>
          </p:cNvPr>
          <p:cNvGrpSpPr/>
          <p:nvPr/>
        </p:nvGrpSpPr>
        <p:grpSpPr>
          <a:xfrm>
            <a:off x="2264271" y="1616032"/>
            <a:ext cx="7663458" cy="4572000"/>
            <a:chOff x="2264271" y="1616032"/>
            <a:chExt cx="7663458" cy="4572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601C005-FD00-321C-33D0-FD17F7EA2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3" t="2359" r="1175" b="2251"/>
            <a:stretch/>
          </p:blipFill>
          <p:spPr>
            <a:xfrm>
              <a:off x="2264271" y="1616032"/>
              <a:ext cx="7663458" cy="4572000"/>
            </a:xfrm>
            <a:prstGeom prst="rect">
              <a:avLst/>
            </a:prstGeom>
            <a:ln w="38100">
              <a:solidFill>
                <a:srgbClr val="F27125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46BB9E-84D9-4F81-455D-F38BA6C79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957" t="2359" r="1175" b="2251"/>
            <a:stretch/>
          </p:blipFill>
          <p:spPr>
            <a:xfrm>
              <a:off x="6100119" y="1616032"/>
              <a:ext cx="3827610" cy="4572000"/>
            </a:xfrm>
            <a:prstGeom prst="rect">
              <a:avLst/>
            </a:prstGeom>
            <a:ln w="38100">
              <a:solidFill>
                <a:srgbClr val="FF4647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5705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2387"/>
      </a:accent1>
      <a:accent2>
        <a:srgbClr val="E94057"/>
      </a:accent2>
      <a:accent3>
        <a:srgbClr val="F27120"/>
      </a:accent3>
      <a:accent4>
        <a:srgbClr val="FFC000"/>
      </a:accent4>
      <a:accent5>
        <a:srgbClr val="F9C7CE"/>
      </a:accent5>
      <a:accent6>
        <a:srgbClr val="F2CEF1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6_AE_MO - v5" id="{F1D9F28E-3572-41E0-A15B-747FE2A1B81E}" vid="{E63A1E93-5892-407B-B93E-8A36443B3E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A527C-6602-4796-B40B-26E0B5D4CDC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6A21650-0A48-421D-B899-A4DF6701D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DB83B-F2B1-420B-8400-4B877ED68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product roadmap</Template>
  <TotalTime>347</TotalTime>
  <Words>683</Words>
  <Application>Microsoft Office PowerPoint</Application>
  <PresentationFormat>Widescreen</PresentationFormat>
  <Paragraphs>136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Rockwell</vt:lpstr>
      <vt:lpstr>Tw Cen MT</vt:lpstr>
      <vt:lpstr>Office Theme</vt:lpstr>
      <vt:lpstr>PowerPoint Presentation</vt:lpstr>
      <vt:lpstr>Revision History</vt:lpstr>
      <vt:lpstr>Screen Details</vt:lpstr>
      <vt:lpstr>Screen List</vt:lpstr>
      <vt:lpstr>PowerPoint Presentation</vt:lpstr>
      <vt:lpstr>1.0 Sign In Logic</vt:lpstr>
      <vt:lpstr>PowerPoint Presentation</vt:lpstr>
      <vt:lpstr>1.1 Register Logic</vt:lpstr>
      <vt:lpstr>PowerPoint Presentation</vt:lpstr>
      <vt:lpstr>1.2 Forgot Password Logic</vt:lpstr>
      <vt:lpstr>PowerPoint Presentation</vt:lpstr>
      <vt:lpstr>1.2.1 Reset Password Logic</vt:lpstr>
      <vt:lpstr>PowerPoint Presentation</vt:lpstr>
      <vt:lpstr>1.3 Main Page Logic</vt:lpstr>
      <vt:lpstr>PowerPoint Presentation</vt:lpstr>
      <vt:lpstr>1.4 Profile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LJ Vincent Tudtud</dc:creator>
  <cp:lastModifiedBy>LJ Vincent Tudtud</cp:lastModifiedBy>
  <cp:revision>27</cp:revision>
  <dcterms:created xsi:type="dcterms:W3CDTF">2023-02-04T09:15:13Z</dcterms:created>
  <dcterms:modified xsi:type="dcterms:W3CDTF">2023-02-11T07:39:31Z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