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9" r:id="rId5"/>
    <p:sldId id="282" r:id="rId6"/>
    <p:sldId id="285" r:id="rId7"/>
    <p:sldId id="284" r:id="rId8"/>
    <p:sldId id="294" r:id="rId9"/>
    <p:sldId id="286" r:id="rId10"/>
    <p:sldId id="295" r:id="rId11"/>
    <p:sldId id="287" r:id="rId12"/>
    <p:sldId id="288" r:id="rId13"/>
    <p:sldId id="293" r:id="rId14"/>
    <p:sldId id="296" r:id="rId15"/>
    <p:sldId id="291" r:id="rId16"/>
    <p:sldId id="292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 Vincent Tudtud" initials="LVT" lastIdx="1" clrIdx="0">
    <p:extLst>
      <p:ext uri="{19B8F6BF-5375-455C-9EA6-DF929625EA0E}">
        <p15:presenceInfo xmlns:p15="http://schemas.microsoft.com/office/powerpoint/2012/main" userId="S::tudtud.l@sprobe.com::46260643-2368-4f54-b93a-49ed50e5c7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121"/>
    <a:srgbClr val="FAFAFA"/>
    <a:srgbClr val="F27128"/>
    <a:srgbClr val="F5F5F5"/>
    <a:srgbClr val="FFFFFF"/>
    <a:srgbClr val="ED5453"/>
    <a:srgbClr val="EB4956"/>
    <a:srgbClr val="E9E9E9"/>
    <a:srgbClr val="EA4557"/>
    <a:srgbClr val="E94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33"/>
  </p:normalViewPr>
  <p:slideViewPr>
    <p:cSldViewPr snapToGrid="0" snapToObjects="1" showGuides="1">
      <p:cViewPr varScale="1">
        <p:scale>
          <a:sx n="78" d="100"/>
          <a:sy n="78" d="100"/>
        </p:scale>
        <p:origin x="378" y="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7149A-C783-9545-BB2D-C32C3EB50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DA04-FA32-F14C-9588-E4E56DE26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3522-B732-C349-8425-C78CC46BD08F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153C-4EF8-184F-A78C-8B80FE833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8F6C-F787-D54B-8FA5-B3B6DAD815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DC3-B472-1444-8BE2-9FC77699F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1815-BB47-1B45-86BF-6EFDA764131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91C8-0412-C645-B778-6F31688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7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9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7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5">
            <a:extLst>
              <a:ext uri="{FF2B5EF4-FFF2-40B4-BE49-F238E27FC236}">
                <a16:creationId xmlns:a16="http://schemas.microsoft.com/office/drawing/2014/main" id="{D4A50170-EE3B-45A1-A3D8-3E86A25CF85E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2AF7-10D1-4725-BFDE-0308A0E5D898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725" cy="365125"/>
          </a:xfrm>
        </p:spPr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A35-0CD5-458E-9F01-915F845D0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5">
            <a:extLst>
              <a:ext uri="{FF2B5EF4-FFF2-40B4-BE49-F238E27FC236}">
                <a16:creationId xmlns:a16="http://schemas.microsoft.com/office/drawing/2014/main" id="{2FE9E909-5310-4698-A19D-E5420BB60D3D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4633-7E22-4687-A5CA-0287D2CAF045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9941F0-83AD-4DB2-A0FB-AF5FD7478A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998-782D-6448-8B7A-EDBD9DC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F969-EF4F-134E-890D-87B53007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026-5B9C-3C46-ACA9-6E8EAF74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EB3-AABA-8A4C-B355-F1700B3A1085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9DA2-072C-024F-8CCA-B8838D7BC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A74-1380-514E-A1F6-86F04854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2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9CA-3B43-46C2-99D7-CA9D4D26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76" y="1491665"/>
            <a:ext cx="7102324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27121"/>
                </a:solidFill>
              </a:rPr>
              <a:t>Team 7 – </a:t>
            </a:r>
            <a:r>
              <a:rPr lang="en-US" dirty="0">
                <a:solidFill>
                  <a:schemeClr val="tx1"/>
                </a:solidFill>
              </a:rPr>
              <a:t>Service Charge App</a:t>
            </a:r>
            <a:br>
              <a:rPr lang="en-US" dirty="0">
                <a:solidFill>
                  <a:srgbClr val="F27121"/>
                </a:solidFill>
              </a:rPr>
            </a:br>
            <a:r>
              <a:rPr lang="en-US" dirty="0">
                <a:solidFill>
                  <a:srgbClr val="F27121"/>
                </a:solidFill>
              </a:rPr>
              <a:t>Project Plan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7D43A6-5C3A-D56B-EB93-72C1008CD18F}"/>
              </a:ext>
            </a:extLst>
          </p:cNvPr>
          <p:cNvGrpSpPr/>
          <p:nvPr/>
        </p:nvGrpSpPr>
        <p:grpSpPr>
          <a:xfrm>
            <a:off x="4164948" y="3982717"/>
            <a:ext cx="6922152" cy="522160"/>
            <a:chOff x="315468" y="1348914"/>
            <a:chExt cx="4626864" cy="522160"/>
          </a:xfrm>
          <a:solidFill>
            <a:srgbClr val="F27128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29CADA-A924-B0CC-C78B-2813EF0A6E3C}"/>
                </a:ext>
              </a:extLst>
            </p:cNvPr>
            <p:cNvSpPr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2BDC59-24EF-4BFE-8429-F33F415AA5E6}"/>
                </a:ext>
              </a:extLst>
            </p:cNvPr>
            <p:cNvSpPr txBox="1"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en-US" sz="2000" b="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4014D7-FCED-3174-BA92-C6F9F29C9EE6}"/>
              </a:ext>
            </a:extLst>
          </p:cNvPr>
          <p:cNvGrpSpPr/>
          <p:nvPr/>
        </p:nvGrpSpPr>
        <p:grpSpPr>
          <a:xfrm>
            <a:off x="4164948" y="2969658"/>
            <a:ext cx="6922152" cy="1013060"/>
            <a:chOff x="315468" y="559799"/>
            <a:chExt cx="4626864" cy="789115"/>
          </a:xfrm>
          <a:solidFill>
            <a:srgbClr val="F27121">
              <a:alpha val="30196"/>
            </a:srgb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317F2F-0CB2-D395-4274-3307B2253810}"/>
                </a:ext>
              </a:extLst>
            </p:cNvPr>
            <p:cNvSpPr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42684D-CE98-4AD7-4038-B9EDE17FD0DA}"/>
                </a:ext>
              </a:extLst>
            </p:cNvPr>
            <p:cNvSpPr txBox="1"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1925" tIns="161925" rIns="161925" bIns="161925" numCol="1" spcCol="1270" anchor="ctr" anchorCtr="0">
              <a:no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Version No: 1.0</a:t>
              </a:r>
              <a:b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Updated By: Lj Vincent Tudtud</a:t>
              </a:r>
            </a:p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Approved By:</a:t>
              </a:r>
            </a:p>
          </p:txBody>
        </p:sp>
      </p:grpSp>
      <p:pic>
        <p:nvPicPr>
          <p:cNvPr id="17" name="Picture 16" descr="Alliance Software, Inc. - YouTube">
            <a:extLst>
              <a:ext uri="{FF2B5EF4-FFF2-40B4-BE49-F238E27FC236}">
                <a16:creationId xmlns:a16="http://schemas.microsoft.com/office/drawing/2014/main" id="{3BDBC4DC-9CDA-5F9E-469F-70829CA4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5" y="1741592"/>
            <a:ext cx="2691076" cy="2743200"/>
          </a:xfrm>
          <a:custGeom>
            <a:avLst/>
            <a:gdLst>
              <a:gd name="connsiteX0" fmla="*/ 424851 w 5977924"/>
              <a:gd name="connsiteY0" fmla="*/ 0 h 5977924"/>
              <a:gd name="connsiteX1" fmla="*/ 5553073 w 5977924"/>
              <a:gd name="connsiteY1" fmla="*/ 0 h 5977924"/>
              <a:gd name="connsiteX2" fmla="*/ 5977924 w 5977924"/>
              <a:gd name="connsiteY2" fmla="*/ 424851 h 5977924"/>
              <a:gd name="connsiteX3" fmla="*/ 5977924 w 5977924"/>
              <a:gd name="connsiteY3" fmla="*/ 5553073 h 5977924"/>
              <a:gd name="connsiteX4" fmla="*/ 5553073 w 5977924"/>
              <a:gd name="connsiteY4" fmla="*/ 5977924 h 5977924"/>
              <a:gd name="connsiteX5" fmla="*/ 424851 w 5977924"/>
              <a:gd name="connsiteY5" fmla="*/ 5977924 h 5977924"/>
              <a:gd name="connsiteX6" fmla="*/ 0 w 5977924"/>
              <a:gd name="connsiteY6" fmla="*/ 5553073 h 5977924"/>
              <a:gd name="connsiteX7" fmla="*/ 0 w 5977924"/>
              <a:gd name="connsiteY7" fmla="*/ 424851 h 5977924"/>
              <a:gd name="connsiteX8" fmla="*/ 424851 w 5977924"/>
              <a:gd name="connsiteY8" fmla="*/ 0 h 59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7924" h="5977924">
                <a:moveTo>
                  <a:pt x="424851" y="0"/>
                </a:moveTo>
                <a:lnTo>
                  <a:pt x="5553073" y="0"/>
                </a:lnTo>
                <a:cubicBezTo>
                  <a:pt x="5787712" y="0"/>
                  <a:pt x="5977924" y="190212"/>
                  <a:pt x="5977924" y="424851"/>
                </a:cubicBezTo>
                <a:lnTo>
                  <a:pt x="5977924" y="5553073"/>
                </a:lnTo>
                <a:cubicBezTo>
                  <a:pt x="5977924" y="5787712"/>
                  <a:pt x="5787712" y="5977924"/>
                  <a:pt x="5553073" y="5977924"/>
                </a:cubicBezTo>
                <a:lnTo>
                  <a:pt x="424851" y="5977924"/>
                </a:lnTo>
                <a:cubicBezTo>
                  <a:pt x="190212" y="5977924"/>
                  <a:pt x="0" y="5787712"/>
                  <a:pt x="0" y="5553073"/>
                </a:cubicBezTo>
                <a:lnTo>
                  <a:pt x="0" y="424851"/>
                </a:lnTo>
                <a:cubicBezTo>
                  <a:pt x="0" y="190212"/>
                  <a:pt x="190212" y="0"/>
                  <a:pt x="424851" y="0"/>
                </a:cubicBezTo>
                <a:close/>
              </a:path>
            </a:pathLst>
          </a:cu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2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Risk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6AF586-27D0-D30E-E522-602F19A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06912"/>
              </p:ext>
            </p:extLst>
          </p:nvPr>
        </p:nvGraphicFramePr>
        <p:xfrm>
          <a:off x="568410" y="1645250"/>
          <a:ext cx="10379675" cy="3001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6832">
                  <a:extLst>
                    <a:ext uri="{9D8B030D-6E8A-4147-A177-3AD203B41FA5}">
                      <a16:colId xmlns:a16="http://schemas.microsoft.com/office/drawing/2014/main" val="2930917210"/>
                    </a:ext>
                  </a:extLst>
                </a:gridCol>
                <a:gridCol w="1855038">
                  <a:extLst>
                    <a:ext uri="{9D8B030D-6E8A-4147-A177-3AD203B41FA5}">
                      <a16:colId xmlns:a16="http://schemas.microsoft.com/office/drawing/2014/main" val="260726401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1120836579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792827676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3102919750"/>
                    </a:ext>
                  </a:extLst>
                </a:gridCol>
              </a:tblGrid>
              <a:tr h="38008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55933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proficiency with the programming language to be used and its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the programmer will have a difficult time creating the functionalities, the project will take longer.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 more about the programming language and the IDE that will be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will be fewer problems because the programmer is accustomed to the IDE and the programming language.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3971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Conflict of time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would take longer since the developers would find it harder to prioritize capstone project, OJT, and the present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developers would have to give up their leisure time to finish the project because it is necessary to meet the application's stated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submission deadline will be met by developers.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88940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communication between the professor and team members would always result in incorrect outputs as well as conflicts.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order to determine whether the given task has been understood, a clear explanation and confirmation of the task are required.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Clarifying some points is crucial if the team and the professor are to comprehend one other's assignments clearly.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4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2E4217-C013-258E-C028-C6D3C59F8FDC}"/>
              </a:ext>
            </a:extLst>
          </p:cNvPr>
          <p:cNvSpPr txBox="1"/>
          <p:nvPr/>
        </p:nvSpPr>
        <p:spPr>
          <a:xfrm>
            <a:off x="9528087" y="2161953"/>
            <a:ext cx="124391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F9DC5-0E29-B2C8-05EB-4E2F6277571A}"/>
              </a:ext>
            </a:extLst>
          </p:cNvPr>
          <p:cNvSpPr txBox="1"/>
          <p:nvPr/>
        </p:nvSpPr>
        <p:spPr>
          <a:xfrm>
            <a:off x="9244909" y="4019396"/>
            <a:ext cx="170317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 TO URGENT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9AE20-D592-E80B-3919-29CA1FC6E810}"/>
              </a:ext>
            </a:extLst>
          </p:cNvPr>
          <p:cNvSpPr txBox="1"/>
          <p:nvPr/>
        </p:nvSpPr>
        <p:spPr>
          <a:xfrm>
            <a:off x="9383924" y="3086650"/>
            <a:ext cx="124391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9F7D7-84F8-DB4D-B506-B032EF9BF426}"/>
              </a:ext>
            </a:extLst>
          </p:cNvPr>
          <p:cNvSpPr txBox="1"/>
          <p:nvPr/>
        </p:nvSpPr>
        <p:spPr>
          <a:xfrm>
            <a:off x="9516758" y="834942"/>
            <a:ext cx="26752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MITIGATION, AN ACTION AFTER IT HAPPEN</a:t>
            </a:r>
          </a:p>
        </p:txBody>
      </p:sp>
    </p:spTree>
    <p:extLst>
      <p:ext uri="{BB962C8B-B14F-4D97-AF65-F5344CB8AC3E}">
        <p14:creationId xmlns:p14="http://schemas.microsoft.com/office/powerpoint/2010/main" val="137012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Control</a:t>
            </a:r>
            <a:r>
              <a:rPr lang="en-US" sz="6000" dirty="0"/>
              <a:t>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&amp;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Monitoring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4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sz="3600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6AF586-27D0-D30E-E522-602F19A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85746"/>
              </p:ext>
            </p:extLst>
          </p:nvPr>
        </p:nvGraphicFramePr>
        <p:xfrm>
          <a:off x="992865" y="1645247"/>
          <a:ext cx="10206270" cy="3409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8735">
                  <a:extLst>
                    <a:ext uri="{9D8B030D-6E8A-4147-A177-3AD203B41FA5}">
                      <a16:colId xmlns:a16="http://schemas.microsoft.com/office/drawing/2014/main" val="2930917210"/>
                    </a:ext>
                  </a:extLst>
                </a:gridCol>
                <a:gridCol w="5067535">
                  <a:extLst>
                    <a:ext uri="{9D8B030D-6E8A-4147-A177-3AD203B41FA5}">
                      <a16:colId xmlns:a16="http://schemas.microsoft.com/office/drawing/2014/main" val="2607264011"/>
                    </a:ext>
                  </a:extLst>
                </a:gridCol>
              </a:tblGrid>
              <a:tr h="380085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Tools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55933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Management Tool / Project Tracker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063106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3971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Tracking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488940"/>
                  </a:ext>
                </a:extLst>
              </a:tr>
              <a:tr h="757385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sz="3600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6AF586-27D0-D30E-E522-602F19A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48255"/>
              </p:ext>
            </p:extLst>
          </p:nvPr>
        </p:nvGraphicFramePr>
        <p:xfrm>
          <a:off x="679622" y="1336486"/>
          <a:ext cx="10095058" cy="45690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4854">
                  <a:extLst>
                    <a:ext uri="{9D8B030D-6E8A-4147-A177-3AD203B41FA5}">
                      <a16:colId xmlns:a16="http://schemas.microsoft.com/office/drawing/2014/main" val="2930917210"/>
                    </a:ext>
                  </a:extLst>
                </a:gridCol>
                <a:gridCol w="3669956">
                  <a:extLst>
                    <a:ext uri="{9D8B030D-6E8A-4147-A177-3AD203B41FA5}">
                      <a16:colId xmlns:a16="http://schemas.microsoft.com/office/drawing/2014/main" val="2607264011"/>
                    </a:ext>
                  </a:extLst>
                </a:gridCol>
                <a:gridCol w="4040248">
                  <a:extLst>
                    <a:ext uri="{9D8B030D-6E8A-4147-A177-3AD203B41FA5}">
                      <a16:colId xmlns:a16="http://schemas.microsoft.com/office/drawing/2014/main" val="3698714922"/>
                    </a:ext>
                  </a:extLst>
                </a:gridCol>
              </a:tblGrid>
              <a:tr h="356933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Tools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400" dirty="0"/>
                        <a:t>Probability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5593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anchor="ctr">
                    <a:solidFill>
                      <a:srgbClr val="F2712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 (File Name)</a:t>
                      </a:r>
                    </a:p>
                  </a:txBody>
                  <a:tcPr anchor="ctr">
                    <a:solidFill>
                      <a:srgbClr val="F2712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File (Naming Convention)</a:t>
                      </a:r>
                    </a:p>
                  </a:txBody>
                  <a:tcPr anchor="ctr">
                    <a:solidFill>
                      <a:srgbClr val="F27120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63106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397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48894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46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4122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 Review Checklist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9702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8284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Test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886888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3227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Test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84650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Release Checklist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675426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Release Checklist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45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78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w Cen MT" panose="020B0602020104020603"/>
              </a:rPr>
              <a:t>Sched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ule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</a:t>
            </a:r>
            <a:r>
              <a:rPr lang="en-US" dirty="0" err="1">
                <a:solidFill>
                  <a:schemeClr val="tx1"/>
                </a:solidFill>
              </a:rPr>
              <a:t>ect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D7F6C-6D73-0094-0D3F-6785DB5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C97443-5F5B-F2F0-EB11-8A89C88A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83491"/>
              </p:ext>
            </p:extLst>
          </p:nvPr>
        </p:nvGraphicFramePr>
        <p:xfrm>
          <a:off x="228600" y="1358900"/>
          <a:ext cx="11747500" cy="5270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7516">
                  <a:extLst>
                    <a:ext uri="{9D8B030D-6E8A-4147-A177-3AD203B41FA5}">
                      <a16:colId xmlns:a16="http://schemas.microsoft.com/office/drawing/2014/main" val="3888674891"/>
                    </a:ext>
                  </a:extLst>
                </a:gridCol>
                <a:gridCol w="1478525">
                  <a:extLst>
                    <a:ext uri="{9D8B030D-6E8A-4147-A177-3AD203B41FA5}">
                      <a16:colId xmlns:a16="http://schemas.microsoft.com/office/drawing/2014/main" val="1359335965"/>
                    </a:ext>
                  </a:extLst>
                </a:gridCol>
                <a:gridCol w="1932459">
                  <a:extLst>
                    <a:ext uri="{9D8B030D-6E8A-4147-A177-3AD203B41FA5}">
                      <a16:colId xmlns:a16="http://schemas.microsoft.com/office/drawing/2014/main" val="1966544837"/>
                    </a:ext>
                  </a:extLst>
                </a:gridCol>
                <a:gridCol w="1595250">
                  <a:extLst>
                    <a:ext uri="{9D8B030D-6E8A-4147-A177-3AD203B41FA5}">
                      <a16:colId xmlns:a16="http://schemas.microsoft.com/office/drawing/2014/main" val="3382223686"/>
                    </a:ext>
                  </a:extLst>
                </a:gridCol>
                <a:gridCol w="1543372">
                  <a:extLst>
                    <a:ext uri="{9D8B030D-6E8A-4147-A177-3AD203B41FA5}">
                      <a16:colId xmlns:a16="http://schemas.microsoft.com/office/drawing/2014/main" val="3147960274"/>
                    </a:ext>
                  </a:extLst>
                </a:gridCol>
                <a:gridCol w="1393502">
                  <a:extLst>
                    <a:ext uri="{9D8B030D-6E8A-4147-A177-3AD203B41FA5}">
                      <a16:colId xmlns:a16="http://schemas.microsoft.com/office/drawing/2014/main" val="3282728838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425047883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1786089413"/>
                    </a:ext>
                  </a:extLst>
                </a:gridCol>
              </a:tblGrid>
              <a:tr h="6999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REVIEWED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13367"/>
                  </a:ext>
                </a:extLst>
              </a:tr>
              <a:tr h="107683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Tudtud, Lj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179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206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09783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00135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93058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037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60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885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35836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Revision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6000" b="1" dirty="0">
                <a:solidFill>
                  <a:schemeClr val="tx1"/>
                </a:solidFill>
              </a:rPr>
              <a:t>ect</a:t>
            </a:r>
            <a:r>
              <a:rPr lang="en-US" sz="6000" dirty="0"/>
              <a:t> </a:t>
            </a:r>
            <a:r>
              <a:rPr lang="en-US" sz="6000" b="1" dirty="0"/>
              <a:t>Introduction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C97443-5F5B-F2F0-EB11-8A89C88A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23346"/>
              </p:ext>
            </p:extLst>
          </p:nvPr>
        </p:nvGraphicFramePr>
        <p:xfrm>
          <a:off x="228600" y="1358900"/>
          <a:ext cx="11734800" cy="4581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3888674891"/>
                    </a:ext>
                  </a:extLst>
                </a:gridCol>
                <a:gridCol w="8318500">
                  <a:extLst>
                    <a:ext uri="{9D8B030D-6E8A-4147-A177-3AD203B41FA5}">
                      <a16:colId xmlns:a16="http://schemas.microsoft.com/office/drawing/2014/main" val="1359335965"/>
                    </a:ext>
                  </a:extLst>
                </a:gridCol>
              </a:tblGrid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NAME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7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6206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NAME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Charge App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09783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CODE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00135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Alliance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93058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UNIT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20371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 CATEGORY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Project / App Account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601"/>
                  </a:ext>
                </a:extLst>
              </a:tr>
              <a:tr h="3897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TYPES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 Up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98852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PROCESS/ES FOLLOWED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Agile / Iterative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35836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 CALENDAR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Alliance Cebu Holiday Calendar</a:t>
                      </a: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911115"/>
                  </a:ext>
                </a:extLst>
              </a:tr>
              <a:tr h="128434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DESCRIPTION</a:t>
                      </a:r>
                    </a:p>
                  </a:txBody>
                  <a:tcPr anchor="ctr">
                    <a:solidFill>
                      <a:schemeClr val="accent3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271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7083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9426606-347F-A2BF-BD1C-FD7B209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ect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6000" b="1" dirty="0">
                <a:solidFill>
                  <a:schemeClr val="tx1"/>
                </a:solidFill>
              </a:rPr>
              <a:t>ect</a:t>
            </a:r>
            <a:r>
              <a:rPr lang="en-US" sz="6000" dirty="0"/>
              <a:t> </a:t>
            </a:r>
            <a:r>
              <a:rPr lang="en-US" sz="6000" b="1" dirty="0"/>
              <a:t>Development</a:t>
            </a:r>
            <a:br>
              <a:rPr lang="en-US" sz="6000" b="1" dirty="0"/>
            </a:br>
            <a:r>
              <a:rPr lang="en-US" sz="6000" b="1" dirty="0"/>
              <a:t>Environment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4F0EDC-441C-A591-BF9C-7D09572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ect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Ob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</a:t>
            </a:r>
            <a:r>
              <a:rPr lang="en-US" b="1" dirty="0" err="1">
                <a:solidFill>
                  <a:schemeClr val="tx1"/>
                </a:solidFill>
              </a:rPr>
              <a:t>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8E327-6A98-428C-9FC0-207F0B39B9F8}"/>
              </a:ext>
            </a:extLst>
          </p:cNvPr>
          <p:cNvSpPr txBox="1"/>
          <p:nvPr/>
        </p:nvSpPr>
        <p:spPr>
          <a:xfrm>
            <a:off x="673101" y="1569774"/>
            <a:ext cx="2273300" cy="39369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Design Tools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Party Apps/Libraries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Supported Browser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Chrome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Firefox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Safari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Internet Explore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E6CB9-D4F7-9538-52FB-BD3133B65B71}"/>
              </a:ext>
            </a:extLst>
          </p:cNvPr>
          <p:cNvSpPr txBox="1"/>
          <p:nvPr/>
        </p:nvSpPr>
        <p:spPr>
          <a:xfrm>
            <a:off x="6096000" y="1569774"/>
            <a:ext cx="2527300" cy="361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Supported Mobile Platforms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Mobile Responsive?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Screen Resolution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Server Information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Developer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Staging / QA Server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Production Server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Mode of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D1734-620B-5EBA-CA2D-25421AD5B41D}"/>
              </a:ext>
            </a:extLst>
          </p:cNvPr>
          <p:cNvSpPr txBox="1"/>
          <p:nvPr/>
        </p:nvSpPr>
        <p:spPr>
          <a:xfrm>
            <a:off x="3141891" y="1569774"/>
            <a:ext cx="2273300" cy="39369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E941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E941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b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b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941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D410-1BFC-60EC-551F-2C543301C1AE}"/>
              </a:ext>
            </a:extLst>
          </p:cNvPr>
          <p:cNvSpPr txBox="1"/>
          <p:nvPr/>
        </p:nvSpPr>
        <p:spPr>
          <a:xfrm>
            <a:off x="8816975" y="1604411"/>
            <a:ext cx="2273300" cy="36137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EA45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b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b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A45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4063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Resource</a:t>
            </a:r>
            <a:r>
              <a:rPr lang="en-US" sz="6000" dirty="0"/>
              <a:t> </a:t>
            </a:r>
            <a:r>
              <a:rPr lang="en-US" sz="6000" b="1" dirty="0"/>
              <a:t>Capacity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6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4F0EDC-441C-A591-BF9C-7D09572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Team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Composition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8E327-6A98-428C-9FC0-207F0B39B9F8}"/>
              </a:ext>
            </a:extLst>
          </p:cNvPr>
          <p:cNvSpPr txBox="1"/>
          <p:nvPr/>
        </p:nvSpPr>
        <p:spPr>
          <a:xfrm>
            <a:off x="482600" y="1206663"/>
            <a:ext cx="5422899" cy="6177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Project is time &amp; material – indicate monthly billed headcount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Project is project-based – indicate total estimate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DC1D40-6557-6281-1C4E-E703E8E9C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02060"/>
              </p:ext>
            </p:extLst>
          </p:nvPr>
        </p:nvGraphicFramePr>
        <p:xfrm>
          <a:off x="838200" y="2006910"/>
          <a:ext cx="9899821" cy="432523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64492">
                  <a:extLst>
                    <a:ext uri="{9D8B030D-6E8A-4147-A177-3AD203B41FA5}">
                      <a16:colId xmlns:a16="http://schemas.microsoft.com/office/drawing/2014/main" val="2559585433"/>
                    </a:ext>
                  </a:extLst>
                </a:gridCol>
                <a:gridCol w="2706849">
                  <a:extLst>
                    <a:ext uri="{9D8B030D-6E8A-4147-A177-3AD203B41FA5}">
                      <a16:colId xmlns:a16="http://schemas.microsoft.com/office/drawing/2014/main" val="1137988923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3762762856"/>
                    </a:ext>
                  </a:extLst>
                </a:gridCol>
                <a:gridCol w="581418">
                  <a:extLst>
                    <a:ext uri="{9D8B030D-6E8A-4147-A177-3AD203B41FA5}">
                      <a16:colId xmlns:a16="http://schemas.microsoft.com/office/drawing/2014/main" val="799724363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526218263"/>
                    </a:ext>
                  </a:extLst>
                </a:gridCol>
                <a:gridCol w="581418">
                  <a:extLst>
                    <a:ext uri="{9D8B030D-6E8A-4147-A177-3AD203B41FA5}">
                      <a16:colId xmlns:a16="http://schemas.microsoft.com/office/drawing/2014/main" val="2233545368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3900145917"/>
                    </a:ext>
                  </a:extLst>
                </a:gridCol>
                <a:gridCol w="581418">
                  <a:extLst>
                    <a:ext uri="{9D8B030D-6E8A-4147-A177-3AD203B41FA5}">
                      <a16:colId xmlns:a16="http://schemas.microsoft.com/office/drawing/2014/main" val="3459303957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666309873"/>
                    </a:ext>
                  </a:extLst>
                </a:gridCol>
                <a:gridCol w="581418">
                  <a:extLst>
                    <a:ext uri="{9D8B030D-6E8A-4147-A177-3AD203B41FA5}">
                      <a16:colId xmlns:a16="http://schemas.microsoft.com/office/drawing/2014/main" val="1031891488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3940372383"/>
                    </a:ext>
                  </a:extLst>
                </a:gridCol>
                <a:gridCol w="581418">
                  <a:extLst>
                    <a:ext uri="{9D8B030D-6E8A-4147-A177-3AD203B41FA5}">
                      <a16:colId xmlns:a16="http://schemas.microsoft.com/office/drawing/2014/main" val="21374593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Member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FEB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APR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121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8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Project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Lj Vincent Tudtud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997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Technical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Jeorge</a:t>
                      </a:r>
                      <a:r>
                        <a:rPr lang="en-US" sz="1100" u="none" strike="noStrike" dirty="0">
                          <a:effectLst/>
                        </a:rPr>
                        <a:t> Ryan Lou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42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Technical Lead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49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SA / DEV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85886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DEVELOPERS (#)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26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4358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629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8222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216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488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158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2800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QA (#)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Cathleen Rose </a:t>
                      </a:r>
                      <a:r>
                        <a:rPr lang="en-US" sz="1100" u="none" strike="noStrike" dirty="0" err="1">
                          <a:effectLst/>
                        </a:rPr>
                        <a:t>Gadiane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241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1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Count Billed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27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Count Internal Buffer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72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Count 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9804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9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Risk</a:t>
            </a:r>
            <a:r>
              <a:rPr lang="en-US" sz="6000" dirty="0"/>
              <a:t> </a:t>
            </a:r>
            <a:r>
              <a:rPr lang="en-US" sz="6000" b="1" dirty="0"/>
              <a:t>Management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1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2387"/>
      </a:accent1>
      <a:accent2>
        <a:srgbClr val="E94057"/>
      </a:accent2>
      <a:accent3>
        <a:srgbClr val="F27120"/>
      </a:accent3>
      <a:accent4>
        <a:srgbClr val="FFC000"/>
      </a:accent4>
      <a:accent5>
        <a:srgbClr val="F9C7CE"/>
      </a:accent5>
      <a:accent6>
        <a:srgbClr val="F2CEF1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6_AE_MO - v5" id="{F1D9F28E-3572-41E0-A15B-747FE2A1B81E}" vid="{E63A1E93-5892-407B-B93E-8A36443B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5c811-f947-4dec-85db-e98fcdcb86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9DF6FA2E7CA24C8E121130499789D1" ma:contentTypeVersion="11" ma:contentTypeDescription="Create a new document." ma:contentTypeScope="" ma:versionID="b73df347392b034dc7c8d90fe5196e08">
  <xsd:schema xmlns:xsd="http://www.w3.org/2001/XMLSchema" xmlns:xs="http://www.w3.org/2001/XMLSchema" xmlns:p="http://schemas.microsoft.com/office/2006/metadata/properties" xmlns:ns3="b745c811-f947-4dec-85db-e98fcdcb863c" xmlns:ns4="2a384b78-1145-4dbc-8f4c-00fd2c92c4ee" targetNamespace="http://schemas.microsoft.com/office/2006/metadata/properties" ma:root="true" ma:fieldsID="f57c2b328815abe8ad0ae68f62c40844" ns3:_="" ns4:_="">
    <xsd:import namespace="b745c811-f947-4dec-85db-e98fcdcb863c"/>
    <xsd:import namespace="2a384b78-1145-4dbc-8f4c-00fd2c92c4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5c811-f947-4dec-85db-e98fcdcb86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84b78-1145-4dbc-8f4c-00fd2c92c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A527C-6602-4796-B40B-26E0B5D4CDCC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b745c811-f947-4dec-85db-e98fcdcb863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a384b78-1145-4dbc-8f4c-00fd2c92c4ee"/>
  </ds:schemaRefs>
</ds:datastoreItem>
</file>

<file path=customXml/itemProps2.xml><?xml version="1.0" encoding="utf-8"?>
<ds:datastoreItem xmlns:ds="http://schemas.openxmlformats.org/officeDocument/2006/customXml" ds:itemID="{EBD55D3E-7EDD-47BB-BD68-BCAC4FE731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5c811-f947-4dec-85db-e98fcdcb863c"/>
    <ds:schemaRef ds:uri="2a384b78-1145-4dbc-8f4c-00fd2c92c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A21650-0A48-421D-B899-A4DF6701D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product roadmap</Template>
  <TotalTime>486</TotalTime>
  <Words>603</Words>
  <Application>Microsoft Office PowerPoint</Application>
  <PresentationFormat>Widescreen</PresentationFormat>
  <Paragraphs>175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Tw Cen MT</vt:lpstr>
      <vt:lpstr>Office Theme</vt:lpstr>
      <vt:lpstr>Team 7 – Service Charge App Project Plan</vt:lpstr>
      <vt:lpstr>Revision History</vt:lpstr>
      <vt:lpstr>Project Introduction</vt:lpstr>
      <vt:lpstr>Project Overview</vt:lpstr>
      <vt:lpstr>Project Development Environment</vt:lpstr>
      <vt:lpstr>Project Objectives</vt:lpstr>
      <vt:lpstr>Resource Capacity</vt:lpstr>
      <vt:lpstr>Team Composition</vt:lpstr>
      <vt:lpstr>Risk Management</vt:lpstr>
      <vt:lpstr>Risk Analysis</vt:lpstr>
      <vt:lpstr>Control &amp; Monitoring</vt:lpstr>
      <vt:lpstr>Control &amp; Monitoring</vt:lpstr>
      <vt:lpstr>Control &amp; Monitoring</vt:lpstr>
      <vt:lpstr>Schedule</vt:lpstr>
      <vt:lpstr>Project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– Service Charge App Project Plan</dc:title>
  <dc:creator>LJ Vincent Tudtud</dc:creator>
  <cp:lastModifiedBy>LJ Vincent Tudtud</cp:lastModifiedBy>
  <cp:revision>37</cp:revision>
  <dcterms:created xsi:type="dcterms:W3CDTF">2023-02-04T06:36:40Z</dcterms:created>
  <dcterms:modified xsi:type="dcterms:W3CDTF">2023-02-11T07:33:38Z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0x010100BC9DF6FA2E7CA24C8E121130499789D1</vt:lpwstr>
  </property>
</Properties>
</file>