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24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F115-E1A8-494D-B64D-ACE11F5BE219}" type="datetimeFigureOut">
              <a:rPr lang="ru-RU" smtClean="0"/>
              <a:pPr/>
              <a:t>01.05.2022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A0C-171C-4964-9140-0694D917F0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F115-E1A8-494D-B64D-ACE11F5BE219}" type="datetimeFigureOut">
              <a:rPr lang="ru-RU" smtClean="0"/>
              <a:pPr/>
              <a:t>01.05.2022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A0C-171C-4964-9140-0694D917F0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F115-E1A8-494D-B64D-ACE11F5BE219}" type="datetimeFigureOut">
              <a:rPr lang="ru-RU" smtClean="0"/>
              <a:pPr/>
              <a:t>01.05.2022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A0C-171C-4964-9140-0694D917F0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F115-E1A8-494D-B64D-ACE11F5BE219}" type="datetimeFigureOut">
              <a:rPr lang="ru-RU" smtClean="0"/>
              <a:pPr/>
              <a:t>01.05.2022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A0C-171C-4964-9140-0694D917F0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F115-E1A8-494D-B64D-ACE11F5BE219}" type="datetimeFigureOut">
              <a:rPr lang="ru-RU" smtClean="0"/>
              <a:pPr/>
              <a:t>01.05.2022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A0C-171C-4964-9140-0694D917F0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F115-E1A8-494D-B64D-ACE11F5BE219}" type="datetimeFigureOut">
              <a:rPr lang="ru-RU" smtClean="0"/>
              <a:pPr/>
              <a:t>01.05.2022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A0C-171C-4964-9140-0694D917F0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F115-E1A8-494D-B64D-ACE11F5BE219}" type="datetimeFigureOut">
              <a:rPr lang="ru-RU" smtClean="0"/>
              <a:pPr/>
              <a:t>01.05.2022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A0C-171C-4964-9140-0694D917F0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F115-E1A8-494D-B64D-ACE11F5BE219}" type="datetimeFigureOut">
              <a:rPr lang="ru-RU" smtClean="0"/>
              <a:pPr/>
              <a:t>01.05.2022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A0C-171C-4964-9140-0694D917F0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F115-E1A8-494D-B64D-ACE11F5BE219}" type="datetimeFigureOut">
              <a:rPr lang="ru-RU" smtClean="0"/>
              <a:pPr/>
              <a:t>01.05.2022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A0C-171C-4964-9140-0694D917F0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F115-E1A8-494D-B64D-ACE11F5BE219}" type="datetimeFigureOut">
              <a:rPr lang="ru-RU" smtClean="0"/>
              <a:pPr/>
              <a:t>01.05.2022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A0C-171C-4964-9140-0694D917F0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F115-E1A8-494D-B64D-ACE11F5BE219}" type="datetimeFigureOut">
              <a:rPr lang="ru-RU" smtClean="0"/>
              <a:pPr/>
              <a:t>01.05.2022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5EA0C-171C-4964-9140-0694D917F0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F115-E1A8-494D-B64D-ACE11F5BE219}" type="datetimeFigureOut">
              <a:rPr lang="ru-RU" smtClean="0"/>
              <a:pPr/>
              <a:t>01.05.2022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5EA0C-171C-4964-9140-0694D917F01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35896" y="4766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39952" y="4766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4766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48064" y="4766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4766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635896" y="9087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139952" y="9087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644008" y="9087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148064" y="9087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652120" y="9087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27584" y="1484784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Длина сообщения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</a:t>
            </a:r>
            <a:r>
              <a:rPr lang="ru-RU" dirty="0" smtClean="0"/>
              <a:t>=10</a:t>
            </a:r>
            <a:endParaRPr lang="en-US" dirty="0" smtClean="0"/>
          </a:p>
          <a:p>
            <a:pPr marL="342900" indent="-342900"/>
            <a:r>
              <a:rPr lang="en-US" dirty="0" smtClean="0"/>
              <a:t>2</a:t>
            </a:r>
            <a:r>
              <a:rPr lang="ru-RU" dirty="0" smtClean="0"/>
              <a:t>. Объем алфавита </a:t>
            </a:r>
            <a:r>
              <a:rPr lang="en-US" i="1" dirty="0" smtClean="0"/>
              <a:t>m</a:t>
            </a:r>
            <a:r>
              <a:rPr lang="ru-RU" i="1" dirty="0" smtClean="0"/>
              <a:t>=3, алфавит</a:t>
            </a:r>
            <a:r>
              <a:rPr lang="ru-RU" i="1" baseline="-25000" dirty="0" smtClean="0"/>
              <a:t> </a:t>
            </a:r>
            <a:r>
              <a:rPr lang="en-US" i="1" dirty="0" smtClean="0"/>
              <a:t>{A, </a:t>
            </a:r>
            <a:r>
              <a:rPr lang="ru-RU" i="1" dirty="0" smtClean="0"/>
              <a:t>Б,В</a:t>
            </a:r>
            <a:r>
              <a:rPr lang="en-US" i="1" dirty="0" smtClean="0"/>
              <a:t>}</a:t>
            </a:r>
            <a:endParaRPr lang="ru-RU" i="1" baseline="-25000" dirty="0"/>
          </a:p>
          <a:p>
            <a:pPr marL="342900" indent="-342900"/>
            <a:r>
              <a:rPr lang="ru-RU" i="1" dirty="0" smtClean="0"/>
              <a:t>3.</a:t>
            </a:r>
            <a:r>
              <a:rPr lang="ru-RU" dirty="0"/>
              <a:t> Вероятности </a:t>
            </a:r>
            <a:r>
              <a:rPr lang="ru-RU" dirty="0" smtClean="0"/>
              <a:t>появления </a:t>
            </a:r>
            <a:r>
              <a:rPr lang="ru-RU" dirty="0"/>
              <a:t>символов</a:t>
            </a:r>
            <a:endParaRPr lang="ru-RU" i="1" dirty="0" smtClean="0"/>
          </a:p>
          <a:p>
            <a:pPr marL="342900" indent="-342900"/>
            <a:endParaRPr lang="ru-RU" i="1" baseline="-25000" dirty="0" smtClean="0"/>
          </a:p>
          <a:p>
            <a:pPr marL="342900" indent="-342900"/>
            <a:endParaRPr lang="ru-RU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539552" y="2564904"/>
          <a:ext cx="3960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10"/>
                <a:gridCol w="990110"/>
                <a:gridCol w="990110"/>
                <a:gridCol w="9901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i="1" dirty="0" smtClean="0"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lang="en-US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ru-RU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12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1200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ru-RU" sz="1200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p(</a:t>
                      </a:r>
                      <a:r>
                        <a:rPr lang="en-US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ru-RU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J(</a:t>
                      </a:r>
                      <a:r>
                        <a:rPr lang="en-US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ru-RU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1,32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1,74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1,74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ym typeface="Symbol"/>
                        </a:rPr>
                        <a:t>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4,8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4788024" y="2708920"/>
          <a:ext cx="3925887" cy="874713"/>
        </p:xfrm>
        <a:graphic>
          <a:graphicData uri="http://schemas.openxmlformats.org/presentationml/2006/ole">
            <p:oleObj spid="_x0000_s1026" name="Equation" r:id="rId3" imgW="3479760" imgH="68580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71600" y="458112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Общее количество информации в сообщении без учета корреляционных связей между символами:</a:t>
            </a:r>
            <a:endParaRPr lang="ru-RU" dirty="0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2627783" y="5373216"/>
          <a:ext cx="4320481" cy="350902"/>
        </p:xfrm>
        <a:graphic>
          <a:graphicData uri="http://schemas.openxmlformats.org/presentationml/2006/ole">
            <p:oleObj spid="_x0000_s1028" name="Equation" r:id="rId4" imgW="2501640" imgH="20304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452320" y="53732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(1)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0" y="3717032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u="sng" dirty="0" smtClean="0">
                <a:latin typeface="Times New Roman" pitchFamily="18" charset="0"/>
                <a:cs typeface="Times New Roman" pitchFamily="18" charset="0"/>
              </a:rPr>
              <a:t>Вывод</a:t>
            </a:r>
            <a:r>
              <a:rPr lang="en-US" sz="1600" b="1" i="1" u="sng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Как зависит количество информации в символе от вероятности его появления?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5896" y="4766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139952" y="4766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4766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148064" y="4766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4766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635896" y="9087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9087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644008" y="9087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148064" y="9087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652120" y="9087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99592" y="1412776"/>
            <a:ext cx="1862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4. Тип </a:t>
            </a:r>
            <a:r>
              <a:rPr lang="ru-RU" dirty="0"/>
              <a:t>источника </a:t>
            </a: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467544" y="1988840"/>
          <a:ext cx="453650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214"/>
                <a:gridCol w="833962"/>
                <a:gridCol w="864096"/>
                <a:gridCol w="20882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ru-RU" i="1" baseline="-25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n(</a:t>
                      </a:r>
                      <a:r>
                        <a:rPr lang="en-US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lang="en-US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ru-RU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p(</a:t>
                      </a:r>
                      <a:r>
                        <a:rPr lang="en-US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lang="en-US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ru-RU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Times New Roman" pitchFamily="18" charset="0"/>
                          <a:cs typeface="Times New Roman" pitchFamily="18" charset="0"/>
                        </a:rPr>
                        <a:t>p(</a:t>
                      </a:r>
                      <a:r>
                        <a:rPr lang="en-US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)p(</a:t>
                      </a:r>
                      <a:r>
                        <a:rPr lang="en-US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r>
                        <a:rPr lang="en-US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</a:t>
                      </a:r>
                      <a:r>
                        <a:rPr lang="ru-RU" dirty="0" smtClean="0">
                          <a:sym typeface="Symbol"/>
                        </a:rPr>
                        <a:t>0,4=0,16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r>
                        <a:rPr lang="ru-RU" dirty="0" smtClean="0">
                          <a:sym typeface="Symbol"/>
                        </a:rPr>
                        <a:t></a:t>
                      </a:r>
                      <a:r>
                        <a:rPr lang="en-US" dirty="0" smtClean="0">
                          <a:sym typeface="Symbol"/>
                        </a:rPr>
                        <a:t>0.3=0.12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ym typeface="Symbol"/>
                        </a:rPr>
                        <a:t>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5724128" y="2060848"/>
          <a:ext cx="2626174" cy="720080"/>
        </p:xfrm>
        <a:graphic>
          <a:graphicData uri="http://schemas.openxmlformats.org/presentationml/2006/ole">
            <p:oleObj spid="_x0000_s2050" name="Equation" r:id="rId3" imgW="1574640" imgH="43164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04048" y="2564904"/>
            <a:ext cx="4139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Источник </a:t>
            </a:r>
            <a:r>
              <a:rPr lang="ru-RU" b="1" u="sng" dirty="0" err="1" smtClean="0"/>
              <a:t>марковский</a:t>
            </a:r>
            <a:r>
              <a:rPr lang="ru-RU" b="1" u="sng" dirty="0" smtClean="0"/>
              <a:t>  </a:t>
            </a:r>
            <a:r>
              <a:rPr lang="ru-RU" dirty="0" smtClean="0"/>
              <a:t>(в сообщении </a:t>
            </a:r>
          </a:p>
          <a:p>
            <a:r>
              <a:rPr lang="ru-RU" dirty="0" smtClean="0"/>
              <a:t>есть корреляционные связи между </a:t>
            </a:r>
          </a:p>
          <a:p>
            <a:r>
              <a:rPr lang="ru-RU" dirty="0" smtClean="0"/>
              <a:t>Символами, т.е. вероятность появления </a:t>
            </a:r>
          </a:p>
          <a:p>
            <a:r>
              <a:rPr lang="ru-RU" dirty="0" smtClean="0"/>
              <a:t>символа зависит от того какой символ </a:t>
            </a:r>
          </a:p>
          <a:p>
            <a:r>
              <a:rPr lang="ru-RU" dirty="0" smtClean="0"/>
              <a:t>появился ранее)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148064" y="4221088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независимого источника для всех возможных сочетаний символов должно выполняться условие:</a:t>
            </a:r>
            <a:endParaRPr lang="ru-RU" dirty="0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5868144" y="5445224"/>
          <a:ext cx="2328862" cy="403225"/>
        </p:xfrm>
        <a:graphic>
          <a:graphicData uri="http://schemas.openxmlformats.org/presentationml/2006/ole">
            <p:oleObj spid="_x0000_s2051" name="Equation" r:id="rId4" imgW="139680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548680"/>
            <a:ext cx="3217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5. Энтропия источника</a:t>
            </a:r>
          </a:p>
          <a:p>
            <a:r>
              <a:rPr lang="ru-RU" dirty="0"/>
              <a:t> </a:t>
            </a:r>
            <a:r>
              <a:rPr lang="ru-RU" b="1" dirty="0" smtClean="0"/>
              <a:t>для независимого источника</a:t>
            </a:r>
            <a:r>
              <a:rPr lang="ru-RU" dirty="0" smtClean="0"/>
              <a:t>: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684213" y="1268413"/>
          <a:ext cx="2597150" cy="654050"/>
        </p:xfrm>
        <a:graphic>
          <a:graphicData uri="http://schemas.openxmlformats.org/presentationml/2006/ole">
            <p:oleObj spid="_x0000_s3074" name="Equation" r:id="rId3" imgW="1765080" imgH="44424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39952" y="1340768"/>
            <a:ext cx="511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Если умножить на </a:t>
            </a:r>
            <a:r>
              <a:rPr lang="en-US" dirty="0" smtClean="0"/>
              <a:t>L</a:t>
            </a:r>
            <a:r>
              <a:rPr lang="en-US" baseline="-25000" dirty="0" smtClean="0"/>
              <a:t>A</a:t>
            </a:r>
            <a:r>
              <a:rPr lang="ru-RU" dirty="0" smtClean="0"/>
              <a:t>, </a:t>
            </a:r>
            <a:r>
              <a:rPr lang="ru-RU" dirty="0" smtClean="0"/>
              <a:t>то должно получиться тоже </a:t>
            </a:r>
          </a:p>
          <a:p>
            <a:r>
              <a:rPr lang="ru-RU" dirty="0" smtClean="0"/>
              <a:t>самое, что в </a:t>
            </a:r>
            <a:r>
              <a:rPr lang="ru-RU" dirty="0" smtClean="0"/>
              <a:t>п.3 (1)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132856"/>
            <a:ext cx="305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Для </a:t>
            </a:r>
            <a:r>
              <a:rPr lang="ru-RU" b="1" dirty="0" err="1" smtClean="0"/>
              <a:t>марковского</a:t>
            </a:r>
            <a:r>
              <a:rPr lang="ru-RU" b="1" dirty="0" smtClean="0"/>
              <a:t> источника: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1412776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бит/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симв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555776" y="2564904"/>
          <a:ext cx="4486615" cy="654298"/>
        </p:xfrm>
        <a:graphic>
          <a:graphicData uri="http://schemas.openxmlformats.org/presentationml/2006/ole">
            <p:oleObj spid="_x0000_s3076" name="Equation" r:id="rId4" imgW="3047760" imgH="444240" progId="Equation.DSMT4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4114800" y="3328988"/>
          <a:ext cx="914400" cy="198437"/>
        </p:xfrm>
        <a:graphic>
          <a:graphicData uri="http://schemas.openxmlformats.org/presentationml/2006/ole">
            <p:oleObj spid="_x0000_s3077" name="Equation" r:id="rId5" imgW="914400" imgH="198720" progId="Equation.DSMT4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611559" y="3429001"/>
          <a:ext cx="3745331" cy="2981358"/>
        </p:xfrm>
        <a:graphic>
          <a:graphicData uri="http://schemas.openxmlformats.org/presentationml/2006/ole">
            <p:oleObj spid="_x0000_s3078" name="Equation" r:id="rId6" imgW="2552400" imgH="2031840" progId="Equation.DSMT4">
              <p:embed/>
            </p:oleObj>
          </a:graphicData>
        </a:graphic>
      </p:graphicFrame>
      <p:graphicFrame>
        <p:nvGraphicFramePr>
          <p:cNvPr id="3079" name="Object 2"/>
          <p:cNvGraphicFramePr>
            <a:graphicFrameLocks noChangeAspect="1"/>
          </p:cNvGraphicFramePr>
          <p:nvPr/>
        </p:nvGraphicFramePr>
        <p:xfrm>
          <a:off x="4499992" y="2132856"/>
          <a:ext cx="2689225" cy="403225"/>
        </p:xfrm>
        <a:graphic>
          <a:graphicData uri="http://schemas.openxmlformats.org/presentationml/2006/ole">
            <p:oleObj spid="_x0000_s3079" name="Equation" r:id="rId7" imgW="161280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60350" y="836613"/>
          <a:ext cx="8691563" cy="1120775"/>
        </p:xfrm>
        <a:graphic>
          <a:graphicData uri="http://schemas.openxmlformats.org/presentationml/2006/ole">
            <p:oleObj spid="_x0000_s4098" name="Equation" r:id="rId3" imgW="5905440" imgH="761760" progId="Equation.DSMT4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2204864"/>
            <a:ext cx="477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u="sng" dirty="0" smtClean="0">
                <a:latin typeface="Times New Roman" pitchFamily="18" charset="0"/>
                <a:cs typeface="Times New Roman" pitchFamily="18" charset="0"/>
              </a:rPr>
              <a:t>Вывод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Сравнить с (1). Объяснить результат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9" y="263691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6. Минимальное </a:t>
            </a:r>
            <a:r>
              <a:rPr lang="ru-RU" dirty="0"/>
              <a:t>число двоичных символов, необходимых для кодирования данного сообщения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3501008"/>
            <a:ext cx="511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информации в  исходном сообщении: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652119" y="3484193"/>
          <a:ext cx="1025883" cy="376855"/>
        </p:xfrm>
        <a:graphic>
          <a:graphicData uri="http://schemas.openxmlformats.org/presentationml/2006/ole">
            <p:oleObj spid="_x0000_s4099" name="Equation" r:id="rId4" imgW="622080" imgH="2286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552" y="3933056"/>
            <a:ext cx="4433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информации при минимально </a:t>
            </a:r>
          </a:p>
          <a:p>
            <a:r>
              <a:rPr lang="ru-RU" dirty="0" smtClean="0"/>
              <a:t>возможной длине сообщения: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5652120" y="4077072"/>
          <a:ext cx="1631950" cy="377825"/>
        </p:xfrm>
        <a:graphic>
          <a:graphicData uri="http://schemas.openxmlformats.org/presentationml/2006/ole">
            <p:oleObj spid="_x0000_s4100" name="Equation" r:id="rId5" imgW="990360" imgH="228600" progId="Equation.DSMT4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2347913" y="4586288"/>
          <a:ext cx="4437062" cy="1090612"/>
        </p:xfrm>
        <a:graphic>
          <a:graphicData uri="http://schemas.openxmlformats.org/presentationml/2006/ole">
            <p:oleObj spid="_x0000_s4101" name="Equation" r:id="rId6" imgW="2692080" imgH="6602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548680"/>
            <a:ext cx="431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7. Избыточность </a:t>
            </a:r>
            <a:r>
              <a:rPr lang="ru-RU" dirty="0"/>
              <a:t>источника информации </a:t>
            </a:r>
            <a:r>
              <a:rPr lang="en-US" i="1" dirty="0"/>
              <a:t>r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2339752" y="1124744"/>
          <a:ext cx="3983737" cy="648072"/>
        </p:xfrm>
        <a:graphic>
          <a:graphicData uri="http://schemas.openxmlformats.org/presentationml/2006/ole">
            <p:oleObj spid="_x0000_s5122" name="Equation" r:id="rId3" imgW="2654280" imgH="43164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43608" y="1916832"/>
            <a:ext cx="337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8. </a:t>
            </a:r>
            <a:r>
              <a:rPr lang="ru-RU" dirty="0" smtClean="0"/>
              <a:t>Двоичный равномерный код.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403648" y="220486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n(</a:t>
                      </a:r>
                      <a:r>
                        <a:rPr lang="en-US" dirty="0" err="1" smtClean="0"/>
                        <a:t>ai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n(0)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n(1)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2*4=8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1*3=3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1*3=3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ym typeface="Symbol"/>
                        </a:rPr>
                        <a:t>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187624" y="4256348"/>
          <a:ext cx="1440160" cy="1836204"/>
        </p:xfrm>
        <a:graphic>
          <a:graphicData uri="http://schemas.openxmlformats.org/presentationml/2006/ole">
            <p:oleObj spid="_x0000_s5123" name="Equation" r:id="rId4" imgW="1015920" imgH="1295280" progId="Equation.DSMT4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4355976" y="4725144"/>
          <a:ext cx="2840038" cy="704850"/>
        </p:xfrm>
        <a:graphic>
          <a:graphicData uri="http://schemas.openxmlformats.org/presentationml/2006/ole">
            <p:oleObj spid="_x0000_s5124" name="Equation" r:id="rId5" imgW="1892160" imgH="469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620688"/>
            <a:ext cx="322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9. </a:t>
            </a:r>
            <a:r>
              <a:rPr lang="ru-RU" dirty="0"/>
              <a:t>Э</a:t>
            </a:r>
            <a:r>
              <a:rPr lang="ru-RU" dirty="0" smtClean="0"/>
              <a:t>ффективный </a:t>
            </a:r>
            <a:r>
              <a:rPr lang="ru-RU" dirty="0"/>
              <a:t>двоичный код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475656" y="126876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р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ai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n(0)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n(1)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</a:t>
                      </a:r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            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r>
                        <a:rPr lang="en-US" dirty="0" smtClean="0"/>
                        <a:t>*4=</a:t>
                      </a:r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</a:t>
                      </a:r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      </a:t>
                      </a:r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1*3=3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1*3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mtClean="0"/>
                        <a:t>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0.</a:t>
                      </a:r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      </a:t>
                      </a:r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r>
                        <a:rPr lang="en-US" dirty="0" smtClean="0"/>
                        <a:t>*3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ym typeface="Symbol"/>
                        </a:rPr>
                        <a:t>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Прямая соединительная линия 4"/>
          <p:cNvCxnSpPr/>
          <p:nvPr/>
        </p:nvCxnSpPr>
        <p:spPr>
          <a:xfrm>
            <a:off x="3923928" y="1988840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4355976" y="2420888"/>
            <a:ext cx="36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214438" y="3517900"/>
          <a:ext cx="1528762" cy="1800225"/>
        </p:xfrm>
        <a:graphic>
          <a:graphicData uri="http://schemas.openxmlformats.org/presentationml/2006/ole">
            <p:oleObj spid="_x0000_s6146" name="Equation" r:id="rId3" imgW="1079280" imgH="1269720" progId="Equation.DSMT4">
              <p:embed/>
            </p:oleObj>
          </a:graphicData>
        </a:graphic>
      </p:graphicFrame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4427984" y="4005064"/>
          <a:ext cx="2706688" cy="647700"/>
        </p:xfrm>
        <a:graphic>
          <a:graphicData uri="http://schemas.openxmlformats.org/presentationml/2006/ole">
            <p:oleObj spid="_x0000_s6147" name="Equation" r:id="rId4" imgW="1803240" imgH="43164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71600" y="5589240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i="1" u="sng" dirty="0" smtClean="0">
                <a:latin typeface="Times New Roman" pitchFamily="18" charset="0"/>
                <a:cs typeface="Times New Roman" pitchFamily="18" charset="0"/>
              </a:rPr>
              <a:t>Вывод: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</a:rPr>
              <a:t> Сравнить 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p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и избыточности сообщений при равномерном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и эффективном </a:t>
            </a:r>
            <a:r>
              <a:rPr lang="ru-RU" sz="1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кодировании. Объяснить разницу</a:t>
            </a:r>
            <a:endParaRPr lang="ru-RU" sz="1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350</Words>
  <Application>Microsoft Office PowerPoint</Application>
  <PresentationFormat>Экран (4:3)</PresentationFormat>
  <Paragraphs>162</Paragraphs>
  <Slides>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Тема Office</vt:lpstr>
      <vt:lpstr>MathType 6.0 Equation</vt:lpstr>
      <vt:lpstr>Equation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Elaine Ross</dc:creator>
  <cp:lastModifiedBy>Elaine Ross</cp:lastModifiedBy>
  <cp:revision>33</cp:revision>
  <dcterms:created xsi:type="dcterms:W3CDTF">2020-09-11T03:45:04Z</dcterms:created>
  <dcterms:modified xsi:type="dcterms:W3CDTF">2022-05-01T13:25:26Z</dcterms:modified>
</cp:coreProperties>
</file>