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1" r:id="rId2"/>
  </p:sldMasterIdLst>
  <p:notesMasterIdLst>
    <p:notesMasterId r:id="rId33"/>
  </p:notesMasterIdLst>
  <p:sldIdLst>
    <p:sldId id="433" r:id="rId3"/>
    <p:sldId id="403" r:id="rId4"/>
    <p:sldId id="404" r:id="rId5"/>
    <p:sldId id="405" r:id="rId6"/>
    <p:sldId id="471" r:id="rId7"/>
    <p:sldId id="437" r:id="rId8"/>
    <p:sldId id="438" r:id="rId9"/>
    <p:sldId id="439" r:id="rId10"/>
    <p:sldId id="435" r:id="rId11"/>
    <p:sldId id="409" r:id="rId12"/>
    <p:sldId id="441" r:id="rId13"/>
    <p:sldId id="442" r:id="rId14"/>
    <p:sldId id="444" r:id="rId15"/>
    <p:sldId id="445" r:id="rId16"/>
    <p:sldId id="446" r:id="rId17"/>
    <p:sldId id="447" r:id="rId18"/>
    <p:sldId id="448" r:id="rId19"/>
    <p:sldId id="449" r:id="rId20"/>
    <p:sldId id="455" r:id="rId21"/>
    <p:sldId id="457" r:id="rId22"/>
    <p:sldId id="456" r:id="rId23"/>
    <p:sldId id="459" r:id="rId24"/>
    <p:sldId id="461" r:id="rId25"/>
    <p:sldId id="463" r:id="rId26"/>
    <p:sldId id="466" r:id="rId27"/>
    <p:sldId id="467" r:id="rId28"/>
    <p:sldId id="468" r:id="rId29"/>
    <p:sldId id="469" r:id="rId30"/>
    <p:sldId id="472" r:id="rId31"/>
    <p:sldId id="47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FF"/>
    <a:srgbClr val="43BBE1"/>
    <a:srgbClr val="AE2A28"/>
    <a:srgbClr val="FFCC00"/>
    <a:srgbClr val="FF0000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43" autoAdjust="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0ED3-518A-41B9-93AF-DD1A2391BC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0ED3-518A-41B9-93AF-DD1A2391BC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9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35419-7BD9-458E-8445-3FD18F0EDA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04455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0C193-3188-4215-9EC6-6067B22511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2760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39725"/>
            <a:ext cx="2057400" cy="5786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9725"/>
            <a:ext cx="6019800" cy="5786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C24FC-A1F0-49F6-AC78-30DB9FA0B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2998"/>
      </p:ext>
    </p:extLst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67366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31264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7682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91819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25780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54389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38381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157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DE297-E17C-482F-97C3-15ABE2FB4D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6835"/>
      </p:ext>
    </p:extLst>
  </p:cSld>
  <p:clrMapOvr>
    <a:masterClrMapping/>
  </p:clrMapOvr>
  <p:transition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63086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9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90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31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659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49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01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05383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6F5CE-5F3A-4271-A4AE-2DC57F585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904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576FB-F38E-42FA-92DC-AA176C3B6C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5387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E6C0-7100-4789-B183-4CC211E326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1424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DECAD-E9F1-4D8A-9CE8-F6FB39BEB8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3614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0E87C-038B-43E5-A39A-A3AE4D0C0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9062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48E3F-572E-4415-832D-6B64EF9C7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22257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81602-5A36-4435-9EF4-292D25FFC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8197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"/>
          <p:cNvSpPr>
            <a:spLocks noChangeArrowheads="1"/>
          </p:cNvSpPr>
          <p:nvPr userDrawn="1"/>
        </p:nvSpPr>
        <p:spPr bwMode="auto">
          <a:xfrm>
            <a:off x="0" y="0"/>
            <a:ext cx="915352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6300788" cy="3429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2052" name="矩形 6"/>
          <p:cNvSpPr>
            <a:spLocks noChangeArrowheads="1"/>
          </p:cNvSpPr>
          <p:nvPr/>
        </p:nvSpPr>
        <p:spPr bwMode="auto">
          <a:xfrm>
            <a:off x="2124075" y="0"/>
            <a:ext cx="7019925" cy="347663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2053" name="矩形 6"/>
          <p:cNvSpPr>
            <a:spLocks noChangeArrowheads="1"/>
          </p:cNvSpPr>
          <p:nvPr userDrawn="1"/>
        </p:nvSpPr>
        <p:spPr bwMode="auto">
          <a:xfrm>
            <a:off x="0" y="6742113"/>
            <a:ext cx="7380288" cy="11588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205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825625" y="339725"/>
            <a:ext cx="67786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515" tIns="59258" rIns="118515" bIns="5925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515" tIns="59258" rIns="118515" bIns="5925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515" tIns="59258" rIns="118515" bIns="5925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38F454-BA3F-4471-8D01-007AFB3090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rgbClr val="716F7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716F7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716F7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716F7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2EE1BFE8-1668-4AAA-B4E4-F009413923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5352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04D575F1-1782-4BC9-BF40-B91456A018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742113"/>
            <a:ext cx="7380288" cy="11588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956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ransition>
    <p:random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8142;&#25509;&#36164;&#28304;/Unit%201%20activity%202.mp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&#38142;&#25509;&#36164;&#28304;/Unit10-01.avi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../&#35838;&#26412;&#24405;&#38899;/Unit%201%20activity%204.mp3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&#38142;&#25509;&#36164;&#28304;/Unit%201%20activity%206.mp3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../&#35838;&#26412;&#24405;&#38899;/Unit%201%20activity%207.mp3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1223851" y="1395529"/>
            <a:ext cx="1296764" cy="102535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03648" y="1492709"/>
            <a:ext cx="1368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 dirty="0"/>
              <a:t>1</a:t>
            </a:r>
            <a:r>
              <a:rPr lang="en-US" sz="4800" b="1" dirty="0"/>
              <a:t>0</a:t>
            </a:r>
          </a:p>
        </p:txBody>
      </p:sp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3131840" y="1474904"/>
            <a:ext cx="4680520" cy="6225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200" b="1" dirty="0">
                <a:solidFill>
                  <a:srgbClr val="AE2A28"/>
                </a:solidFill>
                <a:latin typeface="Arial"/>
                <a:cs typeface="Arial"/>
              </a:rPr>
              <a:t>The weather</a:t>
            </a:r>
            <a:endParaRPr lang="zh-CN" altLang="en-US" sz="5200" b="1" dirty="0">
              <a:solidFill>
                <a:srgbClr val="AE2A28"/>
              </a:solidFill>
              <a:latin typeface="Arial"/>
              <a:cs typeface="Arial"/>
            </a:endParaRPr>
          </a:p>
        </p:txBody>
      </p:sp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1072133" y="1184392"/>
            <a:ext cx="1600200" cy="533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685404"/>
              </a:avLst>
            </a:prstTxWarp>
          </a:bodyPr>
          <a:lstStyle/>
          <a:p>
            <a:pPr algn="ctr"/>
            <a:r>
              <a:rPr lang="en-US" altLang="zh-CN" sz="3200" b="1" kern="10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endParaRPr lang="zh-CN" altLang="en-US" sz="3200" b="1" kern="10" dirty="0">
              <a:ln w="9525" cmpd="sng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55576" y="3068960"/>
            <a:ext cx="7798221" cy="87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6100"/>
              </a:lnSpc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  <a:latin typeface="Times New Roman" pitchFamily="18" charset="0"/>
              </a:rPr>
              <a:t>Unit 1 It might snow.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25" y="857250"/>
            <a:ext cx="444658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500813" y="3500438"/>
            <a:ext cx="1981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-8~2</a:t>
            </a:r>
            <a:r>
              <a:rPr lang="en-US" sz="36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ºC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928688" y="4214813"/>
            <a:ext cx="71993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200" b="1">
                <a:latin typeface="Times New Roman" pitchFamily="18" charset="0"/>
              </a:rPr>
              <a:t>What’s the weather in Beijing?</a:t>
            </a:r>
          </a:p>
          <a:p>
            <a:pPr eaLnBrk="1" hangingPunct="1"/>
            <a:r>
              <a:rPr lang="en-US" sz="3200" b="1">
                <a:latin typeface="Times New Roman" pitchFamily="18" charset="0"/>
              </a:rPr>
              <a:t>It’s…</a:t>
            </a:r>
          </a:p>
          <a:p>
            <a:pPr eaLnBrk="1" hangingPunct="1"/>
            <a:r>
              <a:rPr lang="en-US" sz="3200" b="1">
                <a:latin typeface="Times New Roman" pitchFamily="18" charset="0"/>
              </a:rPr>
              <a:t>What’s the temperature?</a:t>
            </a:r>
          </a:p>
          <a:p>
            <a:pPr eaLnBrk="1" hangingPunct="1"/>
            <a:r>
              <a:rPr lang="en-US" sz="3200" b="1">
                <a:latin typeface="Times New Roman" pitchFamily="18" charset="0"/>
              </a:rPr>
              <a:t>It’s…</a:t>
            </a:r>
          </a:p>
          <a:p>
            <a:pPr eaLnBrk="1" hangingPunct="1"/>
            <a:endParaRPr lang="en-US" sz="3200" b="1">
              <a:latin typeface="Times New Roman" pitchFamily="18" charset="0"/>
            </a:endParaRPr>
          </a:p>
          <a:p>
            <a:pPr eaLnBrk="1" hangingPunct="1"/>
            <a:endParaRPr lang="en-US" sz="3200" b="1">
              <a:latin typeface="Times New Roman" pitchFamily="18" charset="0"/>
            </a:endParaRPr>
          </a:p>
          <a:p>
            <a:pPr eaLnBrk="1" hangingPunct="1"/>
            <a:endParaRPr lang="en-US" sz="3200" b="1">
              <a:latin typeface="Times New Roman" pitchFamily="18" charset="0"/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500813" y="2928938"/>
            <a:ext cx="18240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cloudy </a:t>
            </a:r>
          </a:p>
        </p:txBody>
      </p:sp>
      <p:pic>
        <p:nvPicPr>
          <p:cNvPr id="13318" name="Picture 8" descr="NA00546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9313" y="1071563"/>
            <a:ext cx="2311400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357188" y="357188"/>
            <a:ext cx="9072562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3399"/>
                </a:solidFill>
              </a:rPr>
              <a:t>2. Listen and check the correct information</a:t>
            </a:r>
          </a:p>
          <a:p>
            <a:pPr eaLnBrk="1" hangingPunct="1"/>
            <a:r>
              <a:rPr lang="en-US" sz="3200" b="1">
                <a:solidFill>
                  <a:srgbClr val="003399"/>
                </a:solidFill>
              </a:rPr>
              <a:t>   in the table.</a:t>
            </a:r>
          </a:p>
        </p:txBody>
      </p:sp>
      <p:pic>
        <p:nvPicPr>
          <p:cNvPr id="14339" name="图片 3" descr="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3038" y="1643063"/>
            <a:ext cx="434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3"/>
          <p:cNvSpPr>
            <a:spLocks noChangeArrowheads="1"/>
          </p:cNvSpPr>
          <p:nvPr/>
        </p:nvSpPr>
        <p:spPr bwMode="auto">
          <a:xfrm flipH="1">
            <a:off x="3725863" y="2286000"/>
            <a:ext cx="43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3657600" y="4859338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42" name="Rectangle 21"/>
          <p:cNvSpPr>
            <a:spLocks noChangeArrowheads="1"/>
          </p:cNvSpPr>
          <p:nvPr/>
        </p:nvSpPr>
        <p:spPr bwMode="auto">
          <a:xfrm>
            <a:off x="3657600" y="5788025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pic>
        <p:nvPicPr>
          <p:cNvPr id="14343" name="Picture 1" descr="0013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6625" y="1071563"/>
            <a:ext cx="9064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13"/>
          <p:cNvSpPr>
            <a:spLocks noChangeArrowheads="1"/>
          </p:cNvSpPr>
          <p:nvPr/>
        </p:nvSpPr>
        <p:spPr bwMode="auto">
          <a:xfrm flipH="1">
            <a:off x="5286375" y="2000250"/>
            <a:ext cx="43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 flipH="1">
            <a:off x="5286375" y="3929063"/>
            <a:ext cx="43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 flipH="1">
            <a:off x="5283200" y="3640138"/>
            <a:ext cx="43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 flipH="1">
            <a:off x="5286375" y="2782888"/>
            <a:ext cx="43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 flipH="1">
            <a:off x="5286375" y="3140075"/>
            <a:ext cx="43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 flipH="1">
            <a:off x="5283200" y="5357813"/>
            <a:ext cx="43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 flipH="1">
            <a:off x="5286375" y="4857750"/>
            <a:ext cx="43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 autoUpdateAnimBg="0"/>
      <p:bldP spid="14344" grpId="0" autoUpdateAnimBg="0"/>
      <p:bldP spid="14345" grpId="0" autoUpdateAnimBg="0"/>
      <p:bldP spid="14346" grpId="0" autoUpdateAnimBg="0"/>
      <p:bldP spid="14347" grpId="0" autoUpdateAnimBg="0"/>
      <p:bldP spid="14348" grpId="0" autoUpdateAnimBg="0"/>
      <p:bldP spid="14349" grpId="0" autoUpdateAnimBg="0"/>
      <p:bldP spid="143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57188" y="357188"/>
            <a:ext cx="9072562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3399"/>
                </a:solidFill>
              </a:rPr>
              <a:t>3. Then correct the wrong information</a:t>
            </a:r>
          </a:p>
          <a:p>
            <a:pPr eaLnBrk="1" hangingPunct="1"/>
            <a:r>
              <a:rPr lang="en-US" sz="3200" b="1">
                <a:solidFill>
                  <a:srgbClr val="003399"/>
                </a:solidFill>
              </a:rPr>
              <a:t>    in the table.</a:t>
            </a:r>
          </a:p>
        </p:txBody>
      </p:sp>
      <p:pic>
        <p:nvPicPr>
          <p:cNvPr id="15363" name="图片 3" descr="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3038" y="1643063"/>
            <a:ext cx="434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3"/>
          <p:cNvSpPr>
            <a:spLocks noChangeArrowheads="1"/>
          </p:cNvSpPr>
          <p:nvPr/>
        </p:nvSpPr>
        <p:spPr bwMode="auto">
          <a:xfrm flipH="1">
            <a:off x="3725863" y="2286000"/>
            <a:ext cx="43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3657600" y="4859338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66" name="Rectangle 21"/>
          <p:cNvSpPr>
            <a:spLocks noChangeArrowheads="1"/>
          </p:cNvSpPr>
          <p:nvPr/>
        </p:nvSpPr>
        <p:spPr bwMode="auto">
          <a:xfrm>
            <a:off x="3657600" y="5788025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 flipH="1">
            <a:off x="5286375" y="2000250"/>
            <a:ext cx="43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 flipH="1">
            <a:off x="5286375" y="3929063"/>
            <a:ext cx="43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 flipH="1">
            <a:off x="5283200" y="3640138"/>
            <a:ext cx="43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 flipH="1">
            <a:off x="5286375" y="2782888"/>
            <a:ext cx="43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 flipH="1">
            <a:off x="5286375" y="3140075"/>
            <a:ext cx="43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 flipH="1">
            <a:off x="5283200" y="5357813"/>
            <a:ext cx="43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 flipH="1">
            <a:off x="5286375" y="4857750"/>
            <a:ext cx="43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374" name="矩形标注 15"/>
          <p:cNvSpPr>
            <a:spLocks noChangeArrowheads="1"/>
          </p:cNvSpPr>
          <p:nvPr/>
        </p:nvSpPr>
        <p:spPr bwMode="auto">
          <a:xfrm>
            <a:off x="6786563" y="2643188"/>
            <a:ext cx="1214437" cy="714375"/>
          </a:xfrm>
          <a:prstGeom prst="wedgeRectCallout">
            <a:avLst>
              <a:gd name="adj1" fmla="val -283333"/>
              <a:gd name="adj2" fmla="val 23282"/>
            </a:avLst>
          </a:prstGeom>
          <a:noFill/>
          <a:ln w="25400" cmpd="sng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Franklin Gothic Medium" pitchFamily="34" charset="0"/>
                <a:ea typeface="微软雅黑" pitchFamily="34" charset="-122"/>
              </a:rPr>
              <a:t>5</a:t>
            </a:r>
            <a:r>
              <a:rPr lang="zh-CN" altLang="en-US">
                <a:latin typeface="Franklin Gothic Medium" pitchFamily="34" charset="0"/>
                <a:ea typeface="微软雅黑" pitchFamily="34" charset="-122"/>
              </a:rPr>
              <a:t>℃～</a:t>
            </a:r>
            <a:r>
              <a:rPr lang="en-US">
                <a:latin typeface="Franklin Gothic Medium" pitchFamily="34" charset="0"/>
                <a:ea typeface="微软雅黑" pitchFamily="34" charset="-122"/>
              </a:rPr>
              <a:t>8</a:t>
            </a:r>
            <a:r>
              <a:rPr lang="zh-CN" altLang="en-US">
                <a:latin typeface="Franklin Gothic Medium" pitchFamily="34" charset="0"/>
                <a:ea typeface="微软雅黑" pitchFamily="34" charset="-122"/>
              </a:rPr>
              <a:t> ℃</a:t>
            </a:r>
          </a:p>
        </p:txBody>
      </p:sp>
      <p:sp>
        <p:nvSpPr>
          <p:cNvPr id="15375" name="矩形标注 28"/>
          <p:cNvSpPr>
            <a:spLocks noChangeArrowheads="1"/>
          </p:cNvSpPr>
          <p:nvPr/>
        </p:nvSpPr>
        <p:spPr bwMode="auto">
          <a:xfrm>
            <a:off x="6715125" y="3571875"/>
            <a:ext cx="1357313" cy="714375"/>
          </a:xfrm>
          <a:prstGeom prst="wedgeRectCallout">
            <a:avLst>
              <a:gd name="adj1" fmla="val -245884"/>
              <a:gd name="adj2" fmla="val 15477"/>
            </a:avLst>
          </a:prstGeom>
          <a:noFill/>
          <a:ln w="25400" cmpd="sng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Franklin Gothic Medium" pitchFamily="34" charset="0"/>
                <a:ea typeface="微软雅黑" pitchFamily="34" charset="-122"/>
              </a:rPr>
              <a:t>--4</a:t>
            </a:r>
            <a:r>
              <a:rPr lang="zh-CN" altLang="en-US">
                <a:latin typeface="Franklin Gothic Medium" pitchFamily="34" charset="0"/>
                <a:ea typeface="微软雅黑" pitchFamily="34" charset="-122"/>
              </a:rPr>
              <a:t>℃～</a:t>
            </a:r>
            <a:r>
              <a:rPr lang="en-US">
                <a:latin typeface="Franklin Gothic Medium" pitchFamily="34" charset="0"/>
                <a:ea typeface="微软雅黑" pitchFamily="34" charset="-122"/>
              </a:rPr>
              <a:t>2</a:t>
            </a:r>
            <a:r>
              <a:rPr lang="zh-CN" altLang="en-US">
                <a:latin typeface="Franklin Gothic Medium" pitchFamily="34" charset="0"/>
                <a:ea typeface="微软雅黑" pitchFamily="34" charset="-122"/>
              </a:rPr>
              <a:t> ℃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nimBg="1" autoUpdateAnimBg="0"/>
      <p:bldP spid="1537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2"/>
          <p:cNvSpPr>
            <a:spLocks noChangeArrowheads="1" noChangeShapeType="1" noTextEdit="1"/>
          </p:cNvSpPr>
          <p:nvPr/>
        </p:nvSpPr>
        <p:spPr bwMode="auto">
          <a:xfrm>
            <a:off x="1403350" y="1228725"/>
            <a:ext cx="5976938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 cmpd="sng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8000"/>
                    </a:srgbClr>
                  </a:outerShdw>
                </a:effectLst>
                <a:latin typeface="Arial Black"/>
              </a:rPr>
              <a:t>4. Watch and read</a:t>
            </a:r>
            <a:endParaRPr lang="zh-CN" altLang="en-US" sz="3600" b="1" kern="10">
              <a:ln w="12700" cmpd="sng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8000"/>
                  </a:srgbClr>
                </a:outerShdw>
              </a:effectLst>
              <a:latin typeface="Arial Black"/>
            </a:endParaRPr>
          </a:p>
        </p:txBody>
      </p:sp>
      <p:pic>
        <p:nvPicPr>
          <p:cNvPr id="16387" name="Picture 3" descr="123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2884488"/>
            <a:ext cx="25209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779838" y="2741613"/>
            <a:ext cx="3744912" cy="5397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5" tIns="59258" rIns="118515" bIns="59258" anchor="ctr"/>
          <a:lstStyle/>
          <a:p>
            <a:pPr algn="ctr" defTabSz="912813"/>
            <a:r>
              <a:rPr lang="en-US" sz="31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Everyday English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708400" y="3244850"/>
            <a:ext cx="4103688" cy="2470150"/>
          </a:xfrm>
          <a:prstGeom prst="flowChartAlternate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lIns="118515" tIns="59258" rIns="118515" bIns="59258"/>
          <a:lstStyle/>
          <a:p>
            <a:pPr>
              <a:lnSpc>
                <a:spcPts val="4000"/>
              </a:lnSpc>
            </a:pPr>
            <a:r>
              <a:rPr lang="en-US" sz="4800" b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you joking?</a:t>
            </a:r>
          </a:p>
          <a:p>
            <a:pPr>
              <a:lnSpc>
                <a:spcPts val="4000"/>
              </a:lnSpc>
            </a:pPr>
            <a:r>
              <a:rPr lang="en-US" sz="4800" b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Sounds great!</a:t>
            </a:r>
          </a:p>
          <a:p>
            <a:pPr>
              <a:lnSpc>
                <a:spcPts val="4000"/>
              </a:lnSpc>
            </a:pPr>
            <a:r>
              <a:rPr lang="en-US" sz="4800" b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 neither.</a:t>
            </a:r>
          </a:p>
          <a:p>
            <a:pPr>
              <a:lnSpc>
                <a:spcPts val="4000"/>
              </a:lnSpc>
            </a:pPr>
            <a:r>
              <a:rPr lang="en-US" sz="4800" b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Come on!</a:t>
            </a:r>
          </a:p>
          <a:p>
            <a:pPr>
              <a:lnSpc>
                <a:spcPts val="4000"/>
              </a:lnSpc>
            </a:pPr>
            <a:endParaRPr lang="en-US" sz="4800" b="1" baseline="-25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4000"/>
              </a:lnSpc>
            </a:pPr>
            <a:endParaRPr lang="en-US" sz="4800" b="1" baseline="-25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7"/>
          <p:cNvSpPr txBox="1">
            <a:spLocks noChangeArrowheads="1"/>
          </p:cNvSpPr>
          <p:nvPr/>
        </p:nvSpPr>
        <p:spPr bwMode="auto">
          <a:xfrm>
            <a:off x="250825" y="620713"/>
            <a:ext cx="8353425" cy="533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99"/>
                </a:solidFill>
              </a:rPr>
              <a:t>Then listen and read.</a:t>
            </a:r>
          </a:p>
          <a:p>
            <a:pPr eaLnBrk="1" hangingPunct="1"/>
            <a:endParaRPr lang="en-US" sz="2800" b="1" dirty="0">
              <a:latin typeface="Times New Roman" pitchFamily="18" charset="0"/>
            </a:endParaRPr>
          </a:p>
          <a:p>
            <a:pPr eaLnBrk="1" hangingPunct="1"/>
            <a:r>
              <a:rPr lang="en-US" sz="2800" b="1" i="1" dirty="0">
                <a:solidFill>
                  <a:schemeClr val="folHlink"/>
                </a:solidFill>
                <a:latin typeface="Times New Roman" pitchFamily="18" charset="0"/>
              </a:rPr>
              <a:t>Betty: </a:t>
            </a:r>
            <a:r>
              <a:rPr lang="en-US" sz="2800" b="1" dirty="0">
                <a:latin typeface="Times New Roman" pitchFamily="18" charset="0"/>
              </a:rPr>
              <a:t>Hey, boys!</a:t>
            </a:r>
          </a:p>
          <a:p>
            <a:pPr eaLnBrk="1" hangingPunct="1"/>
            <a:r>
              <a:rPr lang="en-US" sz="2800" b="1" i="1" dirty="0">
                <a:solidFill>
                  <a:schemeClr val="folHlink"/>
                </a:solidFill>
                <a:latin typeface="Times New Roman" pitchFamily="18" charset="0"/>
              </a:rPr>
              <a:t>Tony: </a:t>
            </a:r>
            <a:r>
              <a:rPr lang="en-US" sz="2800" b="1" dirty="0">
                <a:latin typeface="Times New Roman" pitchFamily="18" charset="0"/>
              </a:rPr>
              <a:t>Hi, Betty. Hi, </a:t>
            </a:r>
            <a:r>
              <a:rPr lang="en-US" sz="2800" b="1" dirty="0" err="1">
                <a:latin typeface="Times New Roman" pitchFamily="18" charset="0"/>
              </a:rPr>
              <a:t>Lingling</a:t>
            </a:r>
            <a:r>
              <a:rPr lang="en-US" sz="2800" b="1" dirty="0">
                <a:latin typeface="Times New Roman" pitchFamily="18" charset="0"/>
              </a:rPr>
              <a:t>. Where are you going?</a:t>
            </a:r>
          </a:p>
          <a:p>
            <a:pPr eaLnBrk="1" hangingPunct="1"/>
            <a:r>
              <a:rPr lang="en-US" sz="2800" b="1" i="1" dirty="0">
                <a:solidFill>
                  <a:schemeClr val="folHlink"/>
                </a:solidFill>
                <a:latin typeface="Times New Roman" pitchFamily="18" charset="0"/>
              </a:rPr>
              <a:t>Betty: </a:t>
            </a:r>
            <a:r>
              <a:rPr lang="en-US" sz="2800" b="1" dirty="0">
                <a:latin typeface="Times New Roman" pitchFamily="18" charset="0"/>
              </a:rPr>
              <a:t>We’re going to the park to skate. There’s thick</a:t>
            </a: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           ice on the lake. Are you coming with us?</a:t>
            </a:r>
          </a:p>
          <a:p>
            <a:pPr eaLnBrk="1" hangingPunct="1"/>
            <a:r>
              <a:rPr lang="en-US" sz="2800" b="1" i="1" dirty="0">
                <a:solidFill>
                  <a:schemeClr val="folHlink"/>
                </a:solidFill>
                <a:latin typeface="Times New Roman" pitchFamily="18" charset="0"/>
              </a:rPr>
              <a:t>Tony: </a:t>
            </a:r>
            <a:r>
              <a:rPr lang="en-US" sz="2800" b="1" dirty="0">
                <a:latin typeface="Times New Roman" pitchFamily="18" charset="0"/>
              </a:rPr>
              <a:t>Are you joking? It’s really cold today.</a:t>
            </a:r>
          </a:p>
          <a:p>
            <a:pPr eaLnBrk="1" hangingPunct="1"/>
            <a:r>
              <a:rPr lang="en-US" sz="2800" b="1" i="1" dirty="0" err="1">
                <a:solidFill>
                  <a:schemeClr val="folHlink"/>
                </a:solidFill>
                <a:latin typeface="Times New Roman" pitchFamily="18" charset="0"/>
              </a:rPr>
              <a:t>Daming</a:t>
            </a:r>
            <a:r>
              <a:rPr lang="en-US" sz="2800" b="1" i="1" dirty="0">
                <a:solidFill>
                  <a:schemeClr val="folHlink"/>
                </a:solidFill>
                <a:latin typeface="Times New Roman" pitchFamily="18" charset="0"/>
              </a:rPr>
              <a:t>: </a:t>
            </a:r>
            <a:r>
              <a:rPr lang="en-US" sz="2800" b="1" dirty="0">
                <a:latin typeface="Times New Roman" pitchFamily="18" charset="0"/>
              </a:rPr>
              <a:t>And it’s cloudy too, so it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might</a:t>
            </a:r>
            <a:r>
              <a:rPr lang="en-US" sz="2800" b="1" dirty="0">
                <a:latin typeface="Times New Roman" pitchFamily="18" charset="0"/>
              </a:rPr>
              <a:t> snow.</a:t>
            </a:r>
          </a:p>
          <a:p>
            <a:pPr eaLnBrk="1" hangingPunct="1"/>
            <a:r>
              <a:rPr lang="en-US" sz="2800" b="1" i="1" dirty="0" err="1">
                <a:solidFill>
                  <a:schemeClr val="folHlink"/>
                </a:solidFill>
                <a:latin typeface="Times New Roman" pitchFamily="18" charset="0"/>
              </a:rPr>
              <a:t>Lingling</a:t>
            </a:r>
            <a:r>
              <a:rPr lang="en-US" sz="2800" b="1" i="1" dirty="0">
                <a:solidFill>
                  <a:schemeClr val="folHlink"/>
                </a:solidFill>
                <a:latin typeface="Times New Roman" pitchFamily="18" charset="0"/>
              </a:rPr>
              <a:t>: </a:t>
            </a:r>
            <a:r>
              <a:rPr lang="en-US" sz="2800" b="1" dirty="0">
                <a:latin typeface="Times New Roman" pitchFamily="18" charset="0"/>
              </a:rPr>
              <a:t>What’s the temperature?</a:t>
            </a:r>
          </a:p>
          <a:p>
            <a:pPr eaLnBrk="1" hangingPunct="1"/>
            <a:r>
              <a:rPr lang="en-US" sz="2800" b="1" i="1" dirty="0" err="1">
                <a:solidFill>
                  <a:schemeClr val="folHlink"/>
                </a:solidFill>
                <a:latin typeface="Times New Roman" pitchFamily="18" charset="0"/>
              </a:rPr>
              <a:t>Tony:</a:t>
            </a:r>
            <a:r>
              <a:rPr lang="en-US" sz="2800" b="1" dirty="0" err="1">
                <a:latin typeface="Times New Roman" pitchFamily="18" charset="0"/>
              </a:rPr>
              <a:t>It’s</a:t>
            </a:r>
            <a:r>
              <a:rPr lang="en-US" sz="2800" b="1" dirty="0">
                <a:latin typeface="Times New Roman" pitchFamily="18" charset="0"/>
              </a:rPr>
              <a:t> between minus eight and minus two </a:t>
            </a: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          degrees! Winter is colder here than in England.</a:t>
            </a:r>
          </a:p>
          <a:p>
            <a:pPr eaLnBrk="1" hangingPunct="1"/>
            <a:r>
              <a:rPr lang="en-US" sz="2800" b="1" i="1" dirty="0" err="1">
                <a:solidFill>
                  <a:schemeClr val="folHlink"/>
                </a:solidFill>
                <a:latin typeface="Times New Roman" pitchFamily="18" charset="0"/>
              </a:rPr>
              <a:t>Daming</a:t>
            </a:r>
            <a:r>
              <a:rPr lang="en-US" sz="2800" b="1" i="1" dirty="0">
                <a:solidFill>
                  <a:schemeClr val="folHlink"/>
                </a:solidFill>
                <a:latin typeface="Times New Roman" pitchFamily="18" charset="0"/>
              </a:rPr>
              <a:t>: </a:t>
            </a:r>
            <a:r>
              <a:rPr lang="en-US" sz="2800" b="1" dirty="0">
                <a:latin typeface="Times New Roman" pitchFamily="18" charset="0"/>
              </a:rPr>
              <a:t>Is it snowy in England in December?</a:t>
            </a:r>
          </a:p>
        </p:txBody>
      </p:sp>
      <p:pic>
        <p:nvPicPr>
          <p:cNvPr id="17411" name="Picture 1" descr="0013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9925" y="476250"/>
            <a:ext cx="11430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65175"/>
            <a:ext cx="8518525" cy="6092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 i="1">
                <a:solidFill>
                  <a:schemeClr val="folHlink"/>
                </a:solidFill>
                <a:latin typeface="Times New Roman" pitchFamily="18" charset="0"/>
              </a:rPr>
              <a:t>Tony: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Not usually, although this year it snowed quite      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a lot. Most Decembers are wet and rainy.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 i="1">
                <a:solidFill>
                  <a:schemeClr val="folHlink"/>
                </a:solidFill>
                <a:latin typeface="Times New Roman" pitchFamily="18" charset="0"/>
              </a:rPr>
              <a:t>Daming: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What’s the weather like in America in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     winter, Betty?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 i="1">
                <a:solidFill>
                  <a:schemeClr val="folHlink"/>
                </a:solidFill>
                <a:latin typeface="Times New Roman" pitchFamily="18" charset="0"/>
              </a:rPr>
              <a:t>Betty: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We have cold winters and hot summers. It’s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 snowy in New York in winter.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 i="1">
                <a:solidFill>
                  <a:schemeClr val="folHlink"/>
                </a:solidFill>
                <a:latin typeface="Times New Roman" pitchFamily="18" charset="0"/>
              </a:rPr>
              <a:t>Tony:</a:t>
            </a:r>
            <a:r>
              <a:rPr lang="en-US" i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Sounds great! I like sunny weather, and I like.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snow </a:t>
            </a:r>
            <a:r>
              <a:rPr lang="en-US" b="1" u="sng">
                <a:solidFill>
                  <a:schemeClr val="tx1"/>
                </a:solidFill>
                <a:latin typeface="Times New Roman" pitchFamily="18" charset="0"/>
              </a:rPr>
              <a:t>as well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. But I don’t like showers or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windy weather.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 i="1">
                <a:solidFill>
                  <a:schemeClr val="folHlink"/>
                </a:solidFill>
                <a:latin typeface="Times New Roman" pitchFamily="18" charset="0"/>
              </a:rPr>
              <a:t>Betty: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Me neither. Rainy weather is terrible! I wish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I were in Australia now. It’s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probably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sunny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and hot there.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线形标注 1 2"/>
          <p:cNvSpPr>
            <a:spLocks/>
          </p:cNvSpPr>
          <p:nvPr/>
        </p:nvSpPr>
        <p:spPr bwMode="auto">
          <a:xfrm>
            <a:off x="3857625" y="5715000"/>
            <a:ext cx="4357688" cy="571500"/>
          </a:xfrm>
          <a:prstGeom prst="borderCallout1">
            <a:avLst>
              <a:gd name="adj1" fmla="val 18750"/>
              <a:gd name="adj2" fmla="val -8333"/>
              <a:gd name="adj3" fmla="val -278653"/>
              <a:gd name="adj4" fmla="val -27338"/>
            </a:avLst>
          </a:prstGeom>
          <a:noFill/>
          <a:ln w="25400" cmpd="sng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Franklin Gothic Medium" pitchFamily="34" charset="0"/>
                <a:ea typeface="微软雅黑" pitchFamily="34" charset="-122"/>
              </a:rPr>
              <a:t>as well,</a:t>
            </a:r>
            <a:r>
              <a:rPr lang="zh-CN" altLang="en-US">
                <a:solidFill>
                  <a:srgbClr val="FF0000"/>
                </a:solidFill>
                <a:latin typeface="Franklin Gothic Medium" pitchFamily="34" charset="0"/>
                <a:ea typeface="微软雅黑" pitchFamily="34" charset="-122"/>
              </a:rPr>
              <a:t>是固定搭配，意思是</a:t>
            </a:r>
            <a:r>
              <a:rPr lang="en-US">
                <a:solidFill>
                  <a:srgbClr val="FF0000"/>
                </a:solidFill>
                <a:latin typeface="Franklin Gothic Medium" pitchFamily="34" charset="0"/>
                <a:ea typeface="微软雅黑" pitchFamily="34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Franklin Gothic Medium" pitchFamily="34" charset="0"/>
                <a:ea typeface="微软雅黑" pitchFamily="34" charset="-122"/>
              </a:rPr>
              <a:t>也</a:t>
            </a:r>
            <a:r>
              <a:rPr lang="en-US">
                <a:solidFill>
                  <a:srgbClr val="FF0000"/>
                </a:solidFill>
                <a:latin typeface="Franklin Gothic Medium" pitchFamily="34" charset="0"/>
                <a:ea typeface="微软雅黑" pitchFamily="34" charset="-122"/>
              </a:rPr>
              <a:t>”</a:t>
            </a:r>
            <a:r>
              <a:rPr lang="zh-CN" altLang="en-US">
                <a:solidFill>
                  <a:srgbClr val="FF0000"/>
                </a:solidFill>
                <a:latin typeface="Franklin Gothic Medium" pitchFamily="34" charset="0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773238"/>
            <a:ext cx="8229600" cy="3960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i="1">
                <a:solidFill>
                  <a:schemeClr val="folHlink"/>
                </a:solidFill>
                <a:latin typeface="Times New Roman" pitchFamily="18" charset="0"/>
              </a:rPr>
              <a:t>Lingling: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You can go to Hainan Island</a:t>
            </a:r>
          </a:p>
          <a:p>
            <a:pPr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       if you like  sunny weather.</a:t>
            </a:r>
          </a:p>
          <a:p>
            <a:pPr>
              <a:buFont typeface="Arial" pitchFamily="34" charset="0"/>
              <a:buNone/>
            </a:pPr>
            <a:r>
              <a:rPr lang="en-US" b="1" i="1">
                <a:solidFill>
                  <a:schemeClr val="folHlink"/>
                </a:solidFill>
                <a:latin typeface="Times New Roman" pitchFamily="18" charset="0"/>
              </a:rPr>
              <a:t>Betty:     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One day I will.</a:t>
            </a:r>
          </a:p>
          <a:p>
            <a:pPr>
              <a:buFont typeface="Arial" pitchFamily="34" charset="0"/>
              <a:buNone/>
            </a:pPr>
            <a:r>
              <a:rPr lang="en-US" b="1" i="1">
                <a:solidFill>
                  <a:schemeClr val="folHlink"/>
                </a:solidFill>
                <a:latin typeface="Times New Roman" pitchFamily="18" charset="0"/>
              </a:rPr>
              <a:t>Lingling: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Come on, better get going! We can skate in</a:t>
            </a:r>
            <a:endParaRPr lang="zh-CN" altLang="en-US" b="1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               the park and get warm. </a:t>
            </a:r>
          </a:p>
          <a:p>
            <a:pPr>
              <a:buFont typeface="Arial" pitchFamily="34" charset="0"/>
              <a:buNone/>
            </a:pPr>
            <a:endParaRPr lang="en-US" b="1">
              <a:solidFill>
                <a:schemeClr val="tx1"/>
              </a:solidFill>
              <a:latin typeface="Times New Roman" pitchFamily="18" charset="0"/>
            </a:endParaRPr>
          </a:p>
          <a:p>
            <a:endParaRPr lang="zh-CN" altLang="en-US" b="1">
              <a:solidFill>
                <a:schemeClr val="tx1"/>
              </a:solidFill>
              <a:latin typeface="Times New Roman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214438"/>
            <a:ext cx="70564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3200" b="1" dirty="0">
                <a:solidFill>
                  <a:srgbClr val="003399"/>
                </a:solidFill>
              </a:rPr>
              <a:t>Now check (√) the true sentences.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1 Tony and </a:t>
            </a:r>
            <a:r>
              <a:rPr lang="en-US" b="1" dirty="0" err="1">
                <a:solidFill>
                  <a:schemeClr val="tx1"/>
                </a:solidFill>
              </a:rPr>
              <a:t>Daming</a:t>
            </a:r>
            <a:r>
              <a:rPr lang="en-US" b="1" dirty="0">
                <a:solidFill>
                  <a:schemeClr val="tx1"/>
                </a:solidFill>
              </a:rPr>
              <a:t> are going to skate.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2 Winter is colder in Beijing than in England.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3 It sometimes snows in England in winter.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4 It usually snows in New York in winter.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5 It is not hot in the USA in Summer.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6 Tony does not like windy weather.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308850" y="1628775"/>
            <a:ext cx="6111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×</a:t>
            </a:r>
            <a:endParaRPr lang="zh-CN" altLang="en-US" b="1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7740650" y="2276475"/>
            <a:ext cx="57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7643813" y="28575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854825" y="385762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7000875" y="3357563"/>
            <a:ext cx="36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×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6877050" y="435768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4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圆角矩形 3"/>
          <p:cNvSpPr>
            <a:spLocks noChangeArrowheads="1"/>
          </p:cNvSpPr>
          <p:nvPr/>
        </p:nvSpPr>
        <p:spPr bwMode="auto">
          <a:xfrm>
            <a:off x="184150" y="1952625"/>
            <a:ext cx="8531225" cy="5397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矩形 1"/>
          <p:cNvSpPr>
            <a:spLocks noChangeArrowheads="1"/>
          </p:cNvSpPr>
          <p:nvPr/>
        </p:nvSpPr>
        <p:spPr bwMode="auto">
          <a:xfrm>
            <a:off x="287338" y="714375"/>
            <a:ext cx="88566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3399"/>
                </a:solidFill>
              </a:rPr>
              <a:t>5 Complete the passage with the   </a:t>
            </a:r>
          </a:p>
          <a:p>
            <a:r>
              <a:rPr lang="en-US" sz="3200" b="1">
                <a:solidFill>
                  <a:srgbClr val="003399"/>
                </a:solidFill>
              </a:rPr>
              <a:t>   correct form of the words from the box.</a:t>
            </a:r>
          </a:p>
        </p:txBody>
      </p:sp>
      <p:sp>
        <p:nvSpPr>
          <p:cNvPr id="21508" name="矩形 2"/>
          <p:cNvSpPr>
            <a:spLocks noChangeArrowheads="1"/>
          </p:cNvSpPr>
          <p:nvPr/>
        </p:nvSpPr>
        <p:spPr bwMode="auto">
          <a:xfrm>
            <a:off x="292100" y="1971675"/>
            <a:ext cx="841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dangerous degree  joke  may  minus   skate  temperature</a:t>
            </a:r>
          </a:p>
        </p:txBody>
      </p:sp>
      <p:sp>
        <p:nvSpPr>
          <p:cNvPr id="21509" name="矩形 4"/>
          <p:cNvSpPr>
            <a:spLocks noChangeArrowheads="1"/>
          </p:cNvSpPr>
          <p:nvPr/>
        </p:nvSpPr>
        <p:spPr bwMode="auto">
          <a:xfrm>
            <a:off x="539750" y="2871788"/>
            <a:ext cx="83185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  When it’s very cold it might be safe to (1)_______</a:t>
            </a:r>
          </a:p>
          <a:p>
            <a:r>
              <a:rPr lang="en-US" sz="2800" b="1">
                <a:latin typeface="Times New Roman" pitchFamily="18" charset="0"/>
              </a:rPr>
              <a:t> on lakes, but be very careful! Although it</a:t>
            </a:r>
          </a:p>
          <a:p>
            <a:r>
              <a:rPr lang="en-US" sz="2800" b="1">
                <a:latin typeface="Times New Roman" pitchFamily="18" charset="0"/>
              </a:rPr>
              <a:t> (2) _______feel cold, it might not be safe. The </a:t>
            </a:r>
          </a:p>
          <a:p>
            <a:r>
              <a:rPr lang="en-US" sz="2800" b="1">
                <a:latin typeface="Times New Roman" pitchFamily="18" charset="0"/>
              </a:rPr>
              <a:t>(3) ___________ has to be at least (4) _______</a:t>
            </a:r>
            <a:r>
              <a:rPr lang="en-US" sz="2800" b="1" u="sng">
                <a:latin typeface="Times New Roman" pitchFamily="18" charset="0"/>
              </a:rPr>
              <a:t> </a:t>
            </a:r>
            <a:r>
              <a:rPr lang="en-US" sz="2800" b="1">
                <a:latin typeface="Times New Roman" pitchFamily="18" charset="0"/>
              </a:rPr>
              <a:t>one or two (5) _______  or even colder for several weeks. Falling through the ice is(6) _________.I am not </a:t>
            </a:r>
          </a:p>
          <a:p>
            <a:r>
              <a:rPr lang="en-US" sz="2800" b="1">
                <a:latin typeface="Times New Roman" pitchFamily="18" charset="0"/>
              </a:rPr>
              <a:t>(7) _______</a:t>
            </a:r>
            <a:r>
              <a:rPr lang="en-US" sz="2800" b="1" u="sng">
                <a:latin typeface="Times New Roman" pitchFamily="18" charset="0"/>
              </a:rPr>
              <a:t> </a:t>
            </a:r>
            <a:r>
              <a:rPr lang="en-US" sz="2800" b="1">
                <a:latin typeface="Times New Roman" pitchFamily="18" charset="0"/>
              </a:rPr>
              <a:t>!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6286500" y="4143375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minus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TextBox 5"/>
          <p:cNvSpPr txBox="1">
            <a:spLocks noChangeArrowheads="1"/>
          </p:cNvSpPr>
          <p:nvPr/>
        </p:nvSpPr>
        <p:spPr bwMode="auto">
          <a:xfrm>
            <a:off x="1195388" y="37147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2" name="TextBox 5"/>
          <p:cNvSpPr txBox="1">
            <a:spLocks noChangeArrowheads="1"/>
          </p:cNvSpPr>
          <p:nvPr/>
        </p:nvSpPr>
        <p:spPr bwMode="auto">
          <a:xfrm>
            <a:off x="1143000" y="4143375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3" name="TextBox 5"/>
          <p:cNvSpPr txBox="1">
            <a:spLocks noChangeArrowheads="1"/>
          </p:cNvSpPr>
          <p:nvPr/>
        </p:nvSpPr>
        <p:spPr bwMode="auto">
          <a:xfrm>
            <a:off x="7000875" y="2857500"/>
            <a:ext cx="2376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skate</a:t>
            </a:r>
          </a:p>
          <a:p>
            <a:pPr eaLnBrk="1" hangingPunct="1"/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4" name="TextBox 5"/>
          <p:cNvSpPr txBox="1">
            <a:spLocks noChangeArrowheads="1"/>
          </p:cNvSpPr>
          <p:nvPr/>
        </p:nvSpPr>
        <p:spPr bwMode="auto">
          <a:xfrm>
            <a:off x="1785938" y="4572000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degrees</a:t>
            </a:r>
          </a:p>
        </p:txBody>
      </p:sp>
      <p:sp>
        <p:nvSpPr>
          <p:cNvPr id="21515" name="TextBox 5"/>
          <p:cNvSpPr txBox="1">
            <a:spLocks noChangeArrowheads="1"/>
          </p:cNvSpPr>
          <p:nvPr/>
        </p:nvSpPr>
        <p:spPr bwMode="auto">
          <a:xfrm>
            <a:off x="4910138" y="500062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dangerous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6" name="TextBox 5"/>
          <p:cNvSpPr txBox="1">
            <a:spLocks noChangeArrowheads="1"/>
          </p:cNvSpPr>
          <p:nvPr/>
        </p:nvSpPr>
        <p:spPr bwMode="auto">
          <a:xfrm>
            <a:off x="1052513" y="54292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joking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500063" y="1714500"/>
            <a:ext cx="81438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en-US" sz="3400" b="1" dirty="0">
                <a:latin typeface="Times New Roman" pitchFamily="18" charset="0"/>
              </a:rPr>
              <a:t>1. come on,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</a:rPr>
              <a:t>better get going</a:t>
            </a:r>
          </a:p>
          <a:p>
            <a:pPr eaLnBrk="1" hangingPunct="1">
              <a:lnSpc>
                <a:spcPts val="4500"/>
              </a:lnSpc>
            </a:pP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</a:rPr>
              <a:t>better get going</a:t>
            </a:r>
            <a:r>
              <a:rPr lang="en-US" sz="3400" b="1" dirty="0">
                <a:latin typeface="Times New Roman" pitchFamily="18" charset="0"/>
              </a:rPr>
              <a:t> =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</a:rPr>
              <a:t>had better go</a:t>
            </a:r>
          </a:p>
          <a:p>
            <a:pPr eaLnBrk="1" hangingPunct="1">
              <a:lnSpc>
                <a:spcPts val="4500"/>
              </a:lnSpc>
            </a:pPr>
            <a:r>
              <a:rPr lang="zh-CN" altLang="en-US" sz="3400" b="1" dirty="0">
                <a:latin typeface="Times New Roman" pitchFamily="18" charset="0"/>
              </a:rPr>
              <a:t>最好现在走 </a:t>
            </a:r>
            <a:r>
              <a:rPr lang="en-US" sz="3400" b="1" dirty="0">
                <a:latin typeface="Times New Roman" pitchFamily="18" charset="0"/>
              </a:rPr>
              <a:t>/ </a:t>
            </a:r>
            <a:r>
              <a:rPr lang="zh-CN" altLang="en-US" sz="3400" b="1" dirty="0">
                <a:latin typeface="Times New Roman" pitchFamily="18" charset="0"/>
              </a:rPr>
              <a:t>去</a:t>
            </a:r>
            <a:endParaRPr lang="en-US" sz="3400" b="1" dirty="0">
              <a:latin typeface="Times New Roman" pitchFamily="18" charset="0"/>
            </a:endParaRPr>
          </a:p>
          <a:p>
            <a:pPr eaLnBrk="1" hangingPunct="1">
              <a:lnSpc>
                <a:spcPts val="4500"/>
              </a:lnSpc>
            </a:pPr>
            <a:r>
              <a:rPr lang="zh-CN" altLang="en-US" sz="3400" b="1" dirty="0">
                <a:latin typeface="Times New Roman" pitchFamily="18" charset="0"/>
              </a:rPr>
              <a:t>如： </a:t>
            </a:r>
            <a:r>
              <a:rPr lang="en-US" sz="3400" b="1" dirty="0">
                <a:latin typeface="Times New Roman" pitchFamily="18" charset="0"/>
              </a:rPr>
              <a:t>We’d better get going</a:t>
            </a:r>
          </a:p>
          <a:p>
            <a:pPr eaLnBrk="1" hangingPunct="1">
              <a:lnSpc>
                <a:spcPts val="4500"/>
              </a:lnSpc>
            </a:pPr>
            <a:r>
              <a:rPr lang="en-US" sz="3400" b="1" dirty="0">
                <a:latin typeface="Times New Roman" pitchFamily="18" charset="0"/>
              </a:rPr>
              <a:t>        (=we’d better go now),or we’ll be late.</a:t>
            </a:r>
          </a:p>
          <a:p>
            <a:pPr eaLnBrk="1" hangingPunct="1">
              <a:lnSpc>
                <a:spcPts val="4500"/>
              </a:lnSpc>
            </a:pPr>
            <a:r>
              <a:rPr lang="zh-CN" altLang="en-US" sz="3400" b="1" dirty="0">
                <a:latin typeface="Times New Roman" pitchFamily="18" charset="0"/>
              </a:rPr>
              <a:t>我们做好现在就走，不然要迟到了。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042988" y="2155825"/>
            <a:ext cx="6408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2071688" y="428625"/>
            <a:ext cx="506253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4700" b="1" dirty="0">
                <a:solidFill>
                  <a:srgbClr val="000099"/>
                </a:solidFill>
              </a:rPr>
              <a:t>Language points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 flipV="1">
            <a:off x="3948113" y="2978150"/>
            <a:ext cx="527050" cy="7381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8515" tIns="59258" rIns="118515" bIns="59258"/>
          <a:lstStyle/>
          <a:p>
            <a:endParaRPr lang="zh-CN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2413" y="333375"/>
            <a:ext cx="453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1550" y="476250"/>
            <a:ext cx="39846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700" b="1">
                <a:solidFill>
                  <a:srgbClr val="003399"/>
                </a:solidFill>
              </a:rPr>
              <a:t>Warming-up 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2363788" y="3159125"/>
            <a:ext cx="1727200" cy="1150938"/>
          </a:xfrm>
          <a:prstGeom prst="ellipse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118515" tIns="59258" rIns="118515" bIns="59258" anchor="ctr"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1692275" y="3698875"/>
            <a:ext cx="6477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8515" tIns="59258" rIns="118515" bIns="59258"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1787525" y="2708275"/>
            <a:ext cx="857250" cy="6223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8515" tIns="59258" rIns="118515" bIns="59258"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611563" y="4238625"/>
            <a:ext cx="193675" cy="6318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8515" tIns="59258" rIns="118515" bIns="59258"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324225" y="2528888"/>
            <a:ext cx="95250" cy="6302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8515" tIns="59258" rIns="118515" bIns="59258"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2219325" y="4221163"/>
            <a:ext cx="43180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8515" tIns="59258" rIns="118515" bIns="59258"/>
          <a:lstStyle/>
          <a:p>
            <a:endParaRPr lang="zh-CN" altLang="en-US"/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922338" y="2058988"/>
            <a:ext cx="1081087" cy="793750"/>
          </a:xfrm>
          <a:prstGeom prst="ellipse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118515" tIns="59258" rIns="118515" bIns="59258" anchor="ctr"/>
          <a:lstStyle/>
          <a:p>
            <a:endParaRPr lang="zh-CN" altLang="en-US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2651125" y="1809750"/>
            <a:ext cx="1295400" cy="863600"/>
          </a:xfrm>
          <a:prstGeom prst="ellipse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118515" tIns="59258" rIns="118515" bIns="59258" anchor="ctr"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349250" y="3248025"/>
            <a:ext cx="1296988" cy="936625"/>
          </a:xfrm>
          <a:prstGeom prst="ellipse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118515" tIns="59258" rIns="118515" bIns="59258" anchor="ctr"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 rot="1389851">
            <a:off x="4187825" y="2259013"/>
            <a:ext cx="1346200" cy="862012"/>
          </a:xfrm>
          <a:prstGeom prst="ellipse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118515" tIns="59258" rIns="118515" bIns="59258" anchor="ctr"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1212850" y="4508500"/>
            <a:ext cx="1225550" cy="1081088"/>
          </a:xfrm>
          <a:prstGeom prst="ellipse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118515" tIns="59258" rIns="118515" bIns="59258" anchor="ctr"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324225" y="4868863"/>
            <a:ext cx="1295400" cy="1009650"/>
          </a:xfrm>
          <a:prstGeom prst="ellipse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118515" tIns="59258" rIns="118515" bIns="59258" anchor="ctr"/>
          <a:lstStyle/>
          <a:p>
            <a:endParaRPr lang="zh-CN" altLang="en-US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2363788" y="3429000"/>
            <a:ext cx="18002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>
                <a:latin typeface="Times New Roman" pitchFamily="18" charset="0"/>
              </a:rPr>
              <a:t>Weather 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925513" y="2168525"/>
            <a:ext cx="1081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 i="1">
                <a:solidFill>
                  <a:srgbClr val="FF0000"/>
                </a:solidFill>
                <a:latin typeface="Times New Roman" pitchFamily="18" charset="0"/>
              </a:rPr>
              <a:t>snow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2844800" y="1989138"/>
            <a:ext cx="9572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 i="1">
                <a:solidFill>
                  <a:srgbClr val="FF0000"/>
                </a:solidFill>
                <a:latin typeface="Times New Roman" pitchFamily="18" charset="0"/>
              </a:rPr>
              <a:t>rain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47663" y="3500438"/>
            <a:ext cx="151288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 i="1">
                <a:solidFill>
                  <a:srgbClr val="FF0000"/>
                </a:solidFill>
                <a:latin typeface="Times New Roman" pitchFamily="18" charset="0"/>
              </a:rPr>
              <a:t>shower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 rot="1280211">
            <a:off x="4379913" y="2425700"/>
            <a:ext cx="11525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 i="1">
                <a:solidFill>
                  <a:srgbClr val="FF0000"/>
                </a:solidFill>
                <a:latin typeface="Times New Roman" pitchFamily="18" charset="0"/>
              </a:rPr>
              <a:t>wind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308100" y="4778375"/>
            <a:ext cx="11509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 i="1">
                <a:solidFill>
                  <a:srgbClr val="FF0000"/>
                </a:solidFill>
                <a:latin typeface="Times New Roman" pitchFamily="18" charset="0"/>
              </a:rPr>
              <a:t>cloud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3516313" y="5048250"/>
            <a:ext cx="11525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 i="1">
                <a:solidFill>
                  <a:srgbClr val="FF0000"/>
                </a:solidFill>
                <a:latin typeface="Times New Roman" pitchFamily="18" charset="0"/>
              </a:rPr>
              <a:t>storm</a:t>
            </a:r>
          </a:p>
        </p:txBody>
      </p:sp>
      <p:pic>
        <p:nvPicPr>
          <p:cNvPr id="5144" name="Picture 24" descr="q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8225" y="1231900"/>
            <a:ext cx="80010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25" descr="nanfe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646257">
            <a:off x="7559675" y="1179513"/>
            <a:ext cx="798513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26" descr="dadaobaox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9950" y="4681538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Picture 27" descr="n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5675" y="3014663"/>
            <a:ext cx="1079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28" descr="day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9063" y="297815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5927725" y="2168525"/>
            <a:ext cx="1511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sunny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7559675" y="2168525"/>
            <a:ext cx="13319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windy</a:t>
            </a:r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5916613" y="3968750"/>
            <a:ext cx="1657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cloudy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7548563" y="3968750"/>
            <a:ext cx="1343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rainy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5916613" y="5499100"/>
            <a:ext cx="1631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snowy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utoUpdateAnimBg="0"/>
      <p:bldP spid="5141" grpId="0" autoUpdateAnimBg="0"/>
      <p:bldP spid="5143" grpId="0" autoUpdateAnimBg="0"/>
      <p:bldP spid="5149" grpId="0" autoUpdateAnimBg="0"/>
      <p:bldP spid="5150" grpId="0" autoUpdateAnimBg="0"/>
      <p:bldP spid="5151" grpId="0" autoUpdateAnimBg="0"/>
      <p:bldP spid="5152" grpId="0" autoUpdateAnimBg="0"/>
      <p:bldP spid="515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4"/>
          <p:cNvSpPr txBox="1">
            <a:spLocks noChangeArrowheads="1"/>
          </p:cNvSpPr>
          <p:nvPr/>
        </p:nvSpPr>
        <p:spPr bwMode="auto">
          <a:xfrm>
            <a:off x="714375" y="1857375"/>
            <a:ext cx="55673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3400" b="1" dirty="0">
                <a:latin typeface="Times New Roman" pitchFamily="18" charset="0"/>
              </a:rPr>
              <a:t>1. You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</a:rPr>
              <a:t>must</a:t>
            </a:r>
            <a:r>
              <a:rPr lang="en-US" sz="3400" b="1" dirty="0">
                <a:latin typeface="Times New Roman" pitchFamily="18" charset="0"/>
              </a:rPr>
              <a:t> be joking!</a:t>
            </a:r>
          </a:p>
          <a:p>
            <a:pPr eaLnBrk="1" hangingPunct="1">
              <a:lnSpc>
                <a:spcPct val="130000"/>
              </a:lnSpc>
            </a:pPr>
            <a:r>
              <a:rPr lang="en-US" sz="3400" b="1" dirty="0">
                <a:latin typeface="Times New Roman" pitchFamily="18" charset="0"/>
              </a:rPr>
              <a:t>2. It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</a:rPr>
              <a:t>may</a:t>
            </a:r>
            <a:r>
              <a:rPr lang="en-US" sz="3400" b="1" dirty="0">
                <a:latin typeface="Times New Roman" pitchFamily="18" charset="0"/>
              </a:rPr>
              <a:t> not even be cold.</a:t>
            </a:r>
          </a:p>
          <a:p>
            <a:pPr eaLnBrk="1" hangingPunct="1">
              <a:lnSpc>
                <a:spcPct val="130000"/>
              </a:lnSpc>
            </a:pPr>
            <a:r>
              <a:rPr lang="en-US" sz="3400" b="1" dirty="0">
                <a:latin typeface="Times New Roman" pitchFamily="18" charset="0"/>
              </a:rPr>
              <a:t>3. It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</a:rPr>
              <a:t>might</a:t>
            </a:r>
            <a:r>
              <a:rPr lang="en-US" sz="3400" b="1" dirty="0">
                <a:latin typeface="Times New Roman" pitchFamily="18" charset="0"/>
              </a:rPr>
              <a:t> be windy.  </a:t>
            </a: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500063" y="1081088"/>
            <a:ext cx="61436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400" b="1" dirty="0">
                <a:latin typeface="Times New Roman" pitchFamily="18" charset="0"/>
              </a:rPr>
              <a:t>情态动词</a:t>
            </a:r>
            <a:r>
              <a:rPr lang="en-US" sz="3400" b="1" dirty="0">
                <a:latin typeface="Times New Roman" pitchFamily="18" charset="0"/>
              </a:rPr>
              <a:t>: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</a:rPr>
              <a:t>must  may  might</a:t>
            </a:r>
            <a:r>
              <a:rPr lang="en-US" sz="34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7"/>
          <p:cNvSpPr txBox="1">
            <a:spLocks noChangeArrowheads="1"/>
          </p:cNvSpPr>
          <p:nvPr/>
        </p:nvSpPr>
        <p:spPr bwMode="auto">
          <a:xfrm>
            <a:off x="428625" y="869950"/>
            <a:ext cx="85074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400" b="1" dirty="0">
                <a:latin typeface="Times New Roman" pitchFamily="18" charset="0"/>
              </a:rPr>
              <a:t>1.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</a:rPr>
              <a:t>must</a:t>
            </a:r>
            <a:r>
              <a:rPr lang="en-US" sz="3400" b="1" dirty="0">
                <a:latin typeface="Times New Roman" pitchFamily="18" charset="0"/>
              </a:rPr>
              <a:t> (</a:t>
            </a:r>
            <a:r>
              <a:rPr lang="zh-CN" altLang="en-US" sz="3400" b="1" dirty="0">
                <a:latin typeface="Times New Roman" pitchFamily="18" charset="0"/>
              </a:rPr>
              <a:t>一定</a:t>
            </a:r>
            <a:r>
              <a:rPr lang="en-US" sz="3400" b="1" dirty="0">
                <a:latin typeface="Times New Roman" pitchFamily="18" charset="0"/>
              </a:rPr>
              <a:t>): </a:t>
            </a:r>
            <a:r>
              <a:rPr lang="zh-CN" altLang="en-US" sz="3400" b="1" dirty="0">
                <a:latin typeface="Times New Roman" pitchFamily="18" charset="0"/>
              </a:rPr>
              <a:t>表示具有很大的可能性。</a:t>
            </a:r>
          </a:p>
        </p:txBody>
      </p:sp>
      <p:sp>
        <p:nvSpPr>
          <p:cNvPr id="24579" name="Text Box 9"/>
          <p:cNvSpPr txBox="1">
            <a:spLocks noChangeArrowheads="1"/>
          </p:cNvSpPr>
          <p:nvPr/>
        </p:nvSpPr>
        <p:spPr bwMode="auto">
          <a:xfrm>
            <a:off x="717550" y="1768475"/>
            <a:ext cx="738822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400" b="1" i="1">
                <a:latin typeface="Times New Roman" pitchFamily="18" charset="0"/>
              </a:rPr>
              <a:t>He </a:t>
            </a:r>
            <a:r>
              <a:rPr lang="en-US" sz="3400" b="1" i="1">
                <a:solidFill>
                  <a:srgbClr val="FF0000"/>
                </a:solidFill>
                <a:latin typeface="Times New Roman" pitchFamily="18" charset="0"/>
              </a:rPr>
              <a:t>must</a:t>
            </a:r>
            <a:r>
              <a:rPr lang="en-US" sz="3400" b="1" i="1">
                <a:latin typeface="Times New Roman" pitchFamily="18" charset="0"/>
              </a:rPr>
              <a:t> be ill. He doesn’t come today.</a:t>
            </a: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415925" y="2579688"/>
            <a:ext cx="75850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400" b="1">
                <a:latin typeface="Times New Roman" pitchFamily="18" charset="0"/>
              </a:rPr>
              <a:t>2. </a:t>
            </a:r>
            <a:r>
              <a:rPr lang="en-US" sz="3400" b="1">
                <a:solidFill>
                  <a:srgbClr val="FF0000"/>
                </a:solidFill>
                <a:latin typeface="Times New Roman" pitchFamily="18" charset="0"/>
              </a:rPr>
              <a:t>may</a:t>
            </a:r>
            <a:r>
              <a:rPr lang="en-US" sz="3400" b="1">
                <a:latin typeface="Times New Roman" pitchFamily="18" charset="0"/>
              </a:rPr>
              <a:t> (</a:t>
            </a:r>
            <a:r>
              <a:rPr lang="zh-CN" altLang="en-US" sz="3400" b="1">
                <a:latin typeface="Times New Roman" pitchFamily="18" charset="0"/>
              </a:rPr>
              <a:t>可能</a:t>
            </a:r>
            <a:r>
              <a:rPr lang="en-US" sz="3400" b="1">
                <a:latin typeface="Times New Roman" pitchFamily="18" charset="0"/>
              </a:rPr>
              <a:t>): </a:t>
            </a:r>
            <a:r>
              <a:rPr lang="zh-CN" altLang="en-US" sz="3400" b="1">
                <a:latin typeface="Times New Roman" pitchFamily="18" charset="0"/>
              </a:rPr>
              <a:t>暗含不确定的意思。</a:t>
            </a:r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>
            <a:off x="909638" y="3300413"/>
            <a:ext cx="5834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400" b="1" i="1">
                <a:latin typeface="Times New Roman" pitchFamily="18" charset="0"/>
              </a:rPr>
              <a:t>He </a:t>
            </a:r>
            <a:r>
              <a:rPr lang="en-US" sz="3400" b="1" i="1">
                <a:solidFill>
                  <a:srgbClr val="FF0000"/>
                </a:solidFill>
                <a:latin typeface="Times New Roman" pitchFamily="18" charset="0"/>
              </a:rPr>
              <a:t>may</a:t>
            </a:r>
            <a:r>
              <a:rPr lang="en-US" sz="3400" b="1" i="1">
                <a:latin typeface="Times New Roman" pitchFamily="18" charset="0"/>
              </a:rPr>
              <a:t> be at home .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500063" y="4017963"/>
            <a:ext cx="76803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400" b="1">
                <a:latin typeface="Times New Roman" pitchFamily="18" charset="0"/>
              </a:rPr>
              <a:t>3. </a:t>
            </a:r>
            <a:r>
              <a:rPr lang="en-US" sz="3400" b="1">
                <a:solidFill>
                  <a:srgbClr val="FF0000"/>
                </a:solidFill>
                <a:latin typeface="Times New Roman" pitchFamily="18" charset="0"/>
              </a:rPr>
              <a:t>might</a:t>
            </a:r>
            <a:r>
              <a:rPr lang="en-US" sz="3400" b="1">
                <a:latin typeface="Times New Roman" pitchFamily="18" charset="0"/>
              </a:rPr>
              <a:t>:</a:t>
            </a:r>
            <a:r>
              <a:rPr lang="zh-CN" altLang="en-US" sz="3400" b="1">
                <a:latin typeface="Times New Roman" pitchFamily="18" charset="0"/>
              </a:rPr>
              <a:t>表可能，但它的含义比 </a:t>
            </a:r>
            <a:r>
              <a:rPr lang="en-US" sz="3400" b="1">
                <a:latin typeface="Times New Roman" pitchFamily="18" charset="0"/>
              </a:rPr>
              <a:t>may   </a:t>
            </a:r>
          </a:p>
          <a:p>
            <a:pPr eaLnBrk="1" hangingPunct="1"/>
            <a:r>
              <a:rPr lang="en-US" sz="3400" b="1">
                <a:latin typeface="Times New Roman" pitchFamily="18" charset="0"/>
              </a:rPr>
              <a:t>    </a:t>
            </a:r>
            <a:r>
              <a:rPr lang="zh-CN" altLang="en-US" sz="3400" b="1">
                <a:latin typeface="Times New Roman" pitchFamily="18" charset="0"/>
              </a:rPr>
              <a:t>更不确定。</a:t>
            </a:r>
          </a:p>
        </p:txBody>
      </p:sp>
      <p:sp>
        <p:nvSpPr>
          <p:cNvPr id="24583" name="Text Box 13"/>
          <p:cNvSpPr txBox="1">
            <a:spLocks noChangeArrowheads="1"/>
          </p:cNvSpPr>
          <p:nvPr/>
        </p:nvSpPr>
        <p:spPr bwMode="auto">
          <a:xfrm>
            <a:off x="1004888" y="5100638"/>
            <a:ext cx="49688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400" b="1" i="1">
                <a:latin typeface="Times New Roman" pitchFamily="18" charset="0"/>
              </a:rPr>
              <a:t>He </a:t>
            </a:r>
            <a:r>
              <a:rPr lang="en-US" sz="3400" b="1" i="1">
                <a:solidFill>
                  <a:srgbClr val="FF0000"/>
                </a:solidFill>
                <a:latin typeface="Times New Roman" pitchFamily="18" charset="0"/>
              </a:rPr>
              <a:t>might</a:t>
            </a:r>
            <a:r>
              <a:rPr lang="en-US" sz="3400" b="1" i="1">
                <a:latin typeface="Times New Roman" pitchFamily="18" charset="0"/>
              </a:rPr>
              <a:t> come soon .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395288" y="620713"/>
            <a:ext cx="8045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003399"/>
                </a:solidFill>
              </a:rPr>
              <a:t>6 Listen to the speaker asking a</a:t>
            </a:r>
          </a:p>
          <a:p>
            <a:r>
              <a:rPr lang="zh-CN" altLang="en-US" sz="3600" b="1">
                <a:solidFill>
                  <a:srgbClr val="003399"/>
                </a:solidFill>
              </a:rPr>
              <a:t>   </a:t>
            </a:r>
            <a:r>
              <a:rPr lang="en-US" sz="3600" b="1">
                <a:solidFill>
                  <a:srgbClr val="003399"/>
                </a:solidFill>
              </a:rPr>
              <a:t>question or showing surprise.</a:t>
            </a:r>
            <a:endParaRPr lang="zh-CN" altLang="en-US" sz="3600" b="1">
              <a:solidFill>
                <a:srgbClr val="003399"/>
              </a:solidFill>
            </a:endParaRPr>
          </a:p>
          <a:p>
            <a:endParaRPr lang="zh-CN" altLang="en-US" sz="3600" b="1">
              <a:solidFill>
                <a:srgbClr val="003399"/>
              </a:solidFill>
            </a:endParaRPr>
          </a:p>
        </p:txBody>
      </p:sp>
      <p:pic>
        <p:nvPicPr>
          <p:cNvPr id="25603" name="Picture 1" descr="0013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9438" y="1785938"/>
            <a:ext cx="11430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755650" y="2852738"/>
            <a:ext cx="88582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latin typeface="Times New Roman" pitchFamily="18" charset="0"/>
              </a:rPr>
              <a:t>What’s the weather like?</a:t>
            </a:r>
          </a:p>
          <a:p>
            <a:endParaRPr lang="en-US" sz="3600" b="1">
              <a:latin typeface="Times New Roman" pitchFamily="18" charset="0"/>
            </a:endParaRPr>
          </a:p>
          <a:p>
            <a:r>
              <a:rPr lang="en-US" sz="3600" b="1">
                <a:latin typeface="Times New Roman" pitchFamily="18" charset="0"/>
              </a:rPr>
              <a:t>What’s the weather like?</a:t>
            </a:r>
          </a:p>
        </p:txBody>
      </p:sp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3995738" y="2781300"/>
            <a:ext cx="1219200" cy="219075"/>
          </a:xfrm>
          <a:prstGeom prst="curvedDownArrow">
            <a:avLst>
              <a:gd name="adj1" fmla="val 70673"/>
              <a:gd name="adj2" fmla="val 141320"/>
              <a:gd name="adj3" fmla="val 3333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3857625" y="3786188"/>
            <a:ext cx="1576388" cy="212725"/>
          </a:xfrm>
          <a:prstGeom prst="curvedUpArrow">
            <a:avLst>
              <a:gd name="adj1" fmla="val 80657"/>
              <a:gd name="adj2" fmla="val 161349"/>
              <a:gd name="adj3" fmla="val 3333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107950" y="549275"/>
            <a:ext cx="91995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3399"/>
                </a:solidFill>
              </a:rPr>
              <a:t>7 Listen and </a:t>
            </a:r>
            <a:r>
              <a:rPr lang="en-US" sz="3600"/>
              <a:t> </a:t>
            </a:r>
            <a:r>
              <a:rPr lang="en-US" sz="3600" b="1">
                <a:solidFill>
                  <a:srgbClr val="003399"/>
                </a:solidFill>
              </a:rPr>
              <a:t>write </a:t>
            </a:r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sz="3600" b="1">
                <a:solidFill>
                  <a:srgbClr val="003399"/>
                </a:solidFill>
              </a:rPr>
              <a:t> if the speaker is </a:t>
            </a:r>
          </a:p>
          <a:p>
            <a:r>
              <a:rPr lang="en-US" sz="3600" b="1">
                <a:solidFill>
                  <a:srgbClr val="003399"/>
                </a:solidFill>
              </a:rPr>
              <a:t>asking a question or </a:t>
            </a:r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** </a:t>
            </a:r>
            <a:r>
              <a:rPr lang="en-US" sz="3600" b="1">
                <a:solidFill>
                  <a:srgbClr val="003399"/>
                </a:solidFill>
              </a:rPr>
              <a:t>if he is showing </a:t>
            </a:r>
          </a:p>
          <a:p>
            <a:r>
              <a:rPr lang="en-US" sz="3600" b="1">
                <a:solidFill>
                  <a:srgbClr val="003399"/>
                </a:solidFill>
              </a:rPr>
              <a:t>surprise. </a:t>
            </a:r>
            <a:endParaRPr lang="zh-CN" altLang="en-US" sz="3600" b="1">
              <a:solidFill>
                <a:srgbClr val="003399"/>
              </a:solidFill>
            </a:endParaRPr>
          </a:p>
        </p:txBody>
      </p:sp>
      <p:pic>
        <p:nvPicPr>
          <p:cNvPr id="26627" name="Picture 1" descr="0013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750" y="1857375"/>
            <a:ext cx="10509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928688" y="2928938"/>
            <a:ext cx="7632700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900"/>
              </a:lnSpc>
            </a:pPr>
            <a:r>
              <a:rPr lang="en-US" sz="2800" b="1">
                <a:latin typeface="Times New Roman" pitchFamily="18" charset="0"/>
              </a:rPr>
              <a:t>1 When is the best time to visit your country?</a:t>
            </a:r>
          </a:p>
          <a:p>
            <a:pPr>
              <a:lnSpc>
                <a:spcPts val="3900"/>
              </a:lnSpc>
            </a:pPr>
            <a:r>
              <a:rPr lang="en-US" sz="2800" b="1">
                <a:latin typeface="Times New Roman" pitchFamily="18" charset="0"/>
              </a:rPr>
              <a:t>2 What clothes should she bring? </a:t>
            </a:r>
          </a:p>
          <a:p>
            <a:pPr>
              <a:lnSpc>
                <a:spcPts val="3900"/>
              </a:lnSpc>
            </a:pPr>
            <a:r>
              <a:rPr lang="en-US" sz="2800" b="1">
                <a:latin typeface="Times New Roman" pitchFamily="18" charset="0"/>
              </a:rPr>
              <a:t>3 What is the temperature? </a:t>
            </a:r>
          </a:p>
          <a:p>
            <a:pPr>
              <a:lnSpc>
                <a:spcPts val="3900"/>
              </a:lnSpc>
            </a:pPr>
            <a:r>
              <a:rPr lang="en-US" sz="2800" b="1">
                <a:latin typeface="Times New Roman" pitchFamily="18" charset="0"/>
              </a:rPr>
              <a:t>4 Where are you going?  </a:t>
            </a:r>
            <a:endParaRPr 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857250" y="5286375"/>
            <a:ext cx="6161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3399"/>
                </a:solidFill>
              </a:rPr>
              <a:t>Now listen again and repeat. </a:t>
            </a:r>
            <a:endParaRPr lang="zh-CN" altLang="en-US" sz="3600">
              <a:solidFill>
                <a:srgbClr val="003399"/>
              </a:solidFill>
            </a:endParaRPr>
          </a:p>
        </p:txBody>
      </p:sp>
      <p:pic>
        <p:nvPicPr>
          <p:cNvPr id="26630" name="Picture 1" descr="0013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8850" y="5300663"/>
            <a:ext cx="11430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428625" y="2928938"/>
            <a:ext cx="1428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*</a:t>
            </a:r>
            <a:endParaRPr lang="zh-CN" altLang="en-US" sz="3600"/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28625" y="3429000"/>
            <a:ext cx="1428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*</a:t>
            </a:r>
            <a:endParaRPr lang="zh-CN" altLang="en-US" sz="3600"/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357188" y="3925888"/>
            <a:ext cx="1428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**</a:t>
            </a:r>
            <a:endParaRPr lang="zh-CN" altLang="en-US" sz="3600"/>
          </a:p>
        </p:txBody>
      </p:sp>
      <p:sp>
        <p:nvSpPr>
          <p:cNvPr id="26634" name="TextBox 10"/>
          <p:cNvSpPr txBox="1">
            <a:spLocks noChangeArrowheads="1"/>
          </p:cNvSpPr>
          <p:nvPr/>
        </p:nvSpPr>
        <p:spPr bwMode="auto">
          <a:xfrm>
            <a:off x="357188" y="4429125"/>
            <a:ext cx="1428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**</a:t>
            </a:r>
            <a:endParaRPr lang="zh-CN" altLang="en-US" sz="3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2" grpId="0" autoUpdateAnimBg="0"/>
      <p:bldP spid="26633" grpId="0" autoUpdateAnimBg="0"/>
      <p:bldP spid="2663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>
            <a:spLocks noChangeArrowheads="1"/>
          </p:cNvSpPr>
          <p:nvPr/>
        </p:nvSpPr>
        <p:spPr bwMode="auto">
          <a:xfrm>
            <a:off x="214313" y="642938"/>
            <a:ext cx="6673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3399"/>
                </a:solidFill>
              </a:rPr>
              <a:t>8 Work in pairs. Tell the story.</a:t>
            </a:r>
            <a:endParaRPr lang="zh-CN" altLang="en-US" sz="3600" b="1">
              <a:solidFill>
                <a:srgbClr val="003399"/>
              </a:solidFill>
            </a:endParaRP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574675" y="1571625"/>
            <a:ext cx="85693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Make a weather forecast for different cities in China. Use the correct information in the table in Activity 2 to help you.</a:t>
            </a:r>
          </a:p>
          <a:p>
            <a:r>
              <a:rPr lang="en-US" sz="2800" b="1">
                <a:latin typeface="Times New Roman" pitchFamily="18" charset="0"/>
              </a:rPr>
              <a:t>Now say what the weather might or might not be like in your town.</a:t>
            </a:r>
          </a:p>
          <a:p>
            <a:r>
              <a:rPr lang="en-US" sz="2800" b="1" i="1">
                <a:latin typeface="Times New Roman" pitchFamily="18" charset="0"/>
              </a:rPr>
              <a:t> tomorrow     next week </a:t>
            </a:r>
            <a:r>
              <a:rPr lang="en-US" sz="2800" b="1" i="1"/>
              <a:t>  </a:t>
            </a:r>
            <a:r>
              <a:rPr lang="en-US" sz="2800" b="1" i="1">
                <a:latin typeface="Times New Roman" pitchFamily="18" charset="0"/>
              </a:rPr>
              <a:t> next month</a:t>
            </a:r>
          </a:p>
          <a:p>
            <a:endParaRPr lang="en-US" sz="2800" b="1" i="1">
              <a:latin typeface="Times New Roman" pitchFamily="18" charset="0"/>
            </a:endParaRPr>
          </a:p>
          <a:p>
            <a:r>
              <a:rPr lang="en-US" sz="2800" b="1" i="1">
                <a:latin typeface="Times New Roman" pitchFamily="18" charset="0"/>
              </a:rPr>
              <a:t>It’ll probably be cold tomorrow.</a:t>
            </a:r>
          </a:p>
        </p:txBody>
      </p:sp>
      <p:pic>
        <p:nvPicPr>
          <p:cNvPr id="27652" name="Picture 2" descr="PE0103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063" y="4429125"/>
            <a:ext cx="2778125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063"/>
            <a:ext cx="7772400" cy="898525"/>
          </a:xfrm>
        </p:spPr>
        <p:txBody>
          <a:bodyPr/>
          <a:lstStyle/>
          <a:p>
            <a:r>
              <a:rPr lang="en-US" sz="4700" dirty="0">
                <a:solidFill>
                  <a:srgbClr val="003399"/>
                </a:solidFill>
              </a:rPr>
              <a:t>Exercise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00063" y="1643063"/>
            <a:ext cx="91201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marL="442913" indent="-442913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AutoNum type="arabicPeriod"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---Look! The man at the gate ___ be</a:t>
            </a:r>
          </a:p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our headmaster. He is always </a:t>
            </a:r>
          </a:p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standing there every morning. </a:t>
            </a:r>
          </a:p>
          <a:p>
            <a:pPr algn="just" eaLnBrk="1" hangingPunct="1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--- No, it ________ be him. He is </a:t>
            </a:r>
          </a:p>
          <a:p>
            <a:pPr algn="just" eaLnBrk="1" hangingPunct="1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holding a meeting in the office now. </a:t>
            </a:r>
          </a:p>
          <a:p>
            <a:pPr algn="just" eaLnBrk="1" hangingPunct="1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A. must, can’t B. must, mustn’t </a:t>
            </a:r>
          </a:p>
          <a:p>
            <a:pPr algn="just" eaLnBrk="1" hangingPunct="1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C. can’t, can’t D. can’t, mustn’t </a:t>
            </a:r>
          </a:p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(2009·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甘肃兰州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dirty="0">
              <a:latin typeface="Times New Roman" pitchFamily="18" charset="0"/>
            </a:endParaRPr>
          </a:p>
          <a:p>
            <a:pPr eaLnBrk="1" hangingPunct="1"/>
            <a:r>
              <a:rPr lang="en-US" sz="3200" b="1" dirty="0">
                <a:latin typeface="Times New Roman" pitchFamily="18" charset="0"/>
              </a:rPr>
              <a:t>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15063" y="1643063"/>
            <a:ext cx="5746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539750" y="1719263"/>
            <a:ext cx="7872413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marL="442913" indent="-442913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 dirty="0">
                <a:latin typeface="Times New Roman" pitchFamily="18" charset="0"/>
              </a:rPr>
              <a:t>2. </a:t>
            </a: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---____ I take some photos in the </a:t>
            </a:r>
          </a:p>
          <a:p>
            <a:pPr eaLnBrk="1" hangingPunct="1"/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hall? </a:t>
            </a:r>
          </a:p>
          <a:p>
            <a:pPr eaLnBrk="1" hangingPunct="1"/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---No, you ______.</a:t>
            </a:r>
          </a:p>
          <a:p>
            <a:pPr eaLnBrk="1" hangingPunct="1">
              <a:buFont typeface="Arial" pitchFamily="34" charset="0"/>
              <a:buAutoNum type="alphaUcPeriod"/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Can; needn't      B. Must; mustn't </a:t>
            </a:r>
          </a:p>
          <a:p>
            <a:pPr eaLnBrk="1" hangingPunct="1"/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 Could; won't     D. May; mustn't</a:t>
            </a:r>
          </a:p>
          <a:p>
            <a:pPr eaLnBrk="1" hangingPunct="1"/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2009·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广州）</a:t>
            </a:r>
            <a:r>
              <a:rPr lang="zh-CN" altLang="en-US" sz="3600" b="1" dirty="0">
                <a:latin typeface="Times New Roman" pitchFamily="18" charset="0"/>
              </a:rPr>
              <a:t> </a:t>
            </a: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1787525" y="1719263"/>
            <a:ext cx="57626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1663" y="828675"/>
            <a:ext cx="8542337" cy="60293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/>
          <a:lstStyle/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3.—Whose notebook is this? 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—It ____ Jane’s. It has her name on it. 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A. must be B. might belong to C. may be  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2009·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山东淄博）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4.—May I watch TV for a while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？ </a:t>
            </a:r>
          </a:p>
          <a:p>
            <a:pPr>
              <a:buFont typeface="Arial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—No, you ___ You have to finish your   homework first. 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A. shouldn't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needn't 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C. mustn't            D. won't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2009·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湖北武汉）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692275" y="1368425"/>
            <a:ext cx="5762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286000" y="3260725"/>
            <a:ext cx="5762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55650"/>
            <a:ext cx="8639175" cy="60309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---Could you please come to the museum with me this afternoon?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---Sorry, I ______ . I have to take a piano  lesson at 2 pm.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A. couldn’t B. mustn’t C. can’t D. needn’t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2009·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山东威海）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---What would you send to your sister as the Christmas gift?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---I haven’t decided yet. I ______ send her a handbag.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A. shall    B. may  C. must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2009·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四川成都） 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428875" y="1492250"/>
            <a:ext cx="5746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714875" y="4135438"/>
            <a:ext cx="5746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666750" y="928688"/>
            <a:ext cx="847725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7. — Bob, shall we go and meet our new </a:t>
            </a:r>
          </a:p>
          <a:p>
            <a:r>
              <a:rPr lang="en-US" sz="3200" b="1">
                <a:latin typeface="Times New Roman" pitchFamily="18" charset="0"/>
              </a:rPr>
              <a:t>       classmate?</a:t>
            </a:r>
          </a:p>
          <a:p>
            <a:r>
              <a:rPr lang="en-US" sz="3200" b="1">
                <a:latin typeface="Times New Roman" pitchFamily="18" charset="0"/>
              </a:rPr>
              <a:t>    — Sorry. I'm busy now. But  you____   </a:t>
            </a:r>
          </a:p>
          <a:p>
            <a:r>
              <a:rPr lang="en-US" sz="3200" b="1">
                <a:latin typeface="Times New Roman" pitchFamily="18" charset="0"/>
              </a:rPr>
              <a:t>       ask   David to go with you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sz="3200" b="1">
                <a:latin typeface="Times New Roman" pitchFamily="18" charset="0"/>
              </a:rPr>
              <a:t>He is free</a:t>
            </a:r>
            <a:r>
              <a:rPr lang="zh-CN" altLang="en-US" sz="3200" b="1">
                <a:latin typeface="Times New Roman" pitchFamily="18" charset="0"/>
              </a:rPr>
              <a:t>．</a:t>
            </a:r>
          </a:p>
          <a:p>
            <a:r>
              <a:rPr lang="en-US" sz="3200" b="1">
                <a:latin typeface="Times New Roman" pitchFamily="18" charset="0"/>
              </a:rPr>
              <a:t>     A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sz="3200" b="1">
                <a:latin typeface="Times New Roman" pitchFamily="18" charset="0"/>
              </a:rPr>
              <a:t>need    B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sz="3200" b="1">
                <a:latin typeface="Times New Roman" pitchFamily="18" charset="0"/>
              </a:rPr>
              <a:t>may  C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sz="3200" b="1">
                <a:latin typeface="Times New Roman" pitchFamily="18" charset="0"/>
              </a:rPr>
              <a:t>would    D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sz="3200" b="1">
                <a:latin typeface="Times New Roman" pitchFamily="18" charset="0"/>
              </a:rPr>
              <a:t>must</a:t>
            </a:r>
          </a:p>
          <a:p>
            <a:r>
              <a:rPr lang="en-US" sz="3200" b="1">
                <a:latin typeface="Times New Roman" pitchFamily="18" charset="0"/>
              </a:rPr>
              <a:t>8. —What will the weather be like </a:t>
            </a:r>
          </a:p>
          <a:p>
            <a:r>
              <a:rPr lang="en-US" sz="3200" b="1">
                <a:latin typeface="Times New Roman" pitchFamily="18" charset="0"/>
              </a:rPr>
              <a:t>         tomorrow?</a:t>
            </a:r>
          </a:p>
          <a:p>
            <a:r>
              <a:rPr lang="en-US" sz="3200" b="1">
                <a:latin typeface="Times New Roman" pitchFamily="18" charset="0"/>
              </a:rPr>
              <a:t>   — It ______ be rainy, cloudy or sunny. </a:t>
            </a:r>
          </a:p>
          <a:p>
            <a:r>
              <a:rPr lang="en-US" sz="3200" b="1">
                <a:latin typeface="Times New Roman" pitchFamily="18" charset="0"/>
              </a:rPr>
              <a:t>        Who knows?</a:t>
            </a:r>
          </a:p>
          <a:p>
            <a:r>
              <a:rPr lang="en-US" sz="3200" b="1">
                <a:latin typeface="Times New Roman" pitchFamily="18" charset="0"/>
              </a:rPr>
              <a:t>    A. must    B. might  C. shall    D. should</a:t>
            </a:r>
          </a:p>
          <a:p>
            <a:endParaRPr lang="en-US" sz="3200" b="1">
              <a:latin typeface="Times New Roman" pitchFamily="18" charset="0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2357438" y="4286250"/>
            <a:ext cx="663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929438" y="1785938"/>
            <a:ext cx="5730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925513" y="601663"/>
            <a:ext cx="705485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700" b="1" dirty="0">
                <a:solidFill>
                  <a:srgbClr val="003399"/>
                </a:solidFill>
              </a:rPr>
              <a:t>How can we know the weather?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25513" y="2041525"/>
            <a:ext cx="71262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We can know the weather through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the weather forecast</a:t>
            </a:r>
            <a:r>
              <a:rPr lang="en-US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27088" y="3213100"/>
            <a:ext cx="806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“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the weather forecast</a:t>
            </a:r>
            <a:r>
              <a:rPr lang="en-US" sz="3200" b="1" dirty="0">
                <a:latin typeface="Times New Roman" pitchFamily="18" charset="0"/>
              </a:rPr>
              <a:t>” means “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天气预报</a:t>
            </a:r>
            <a:r>
              <a:rPr lang="zh-CN" altLang="en-US" sz="3200" b="1" dirty="0">
                <a:latin typeface="Times New Roman" pitchFamily="18" charset="0"/>
              </a:rPr>
              <a:t>”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20763" y="4111625"/>
            <a:ext cx="6407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Who makes the weather forecast?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17600" y="4922838"/>
            <a:ext cx="67675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The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weatherman</a:t>
            </a:r>
            <a:r>
              <a:rPr lang="en-US" sz="3200" b="1" dirty="0">
                <a:latin typeface="Times New Roman" pitchFamily="18" charset="0"/>
              </a:rPr>
              <a:t> makes the weather forecast. 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天气预报员</a:t>
            </a:r>
            <a:r>
              <a:rPr lang="en-US" sz="3200" b="1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49" grpId="0" autoUpdateAnimBg="0"/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714625" y="1285875"/>
            <a:ext cx="359251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5200" b="1" dirty="0">
                <a:solidFill>
                  <a:srgbClr val="003399"/>
                </a:solidFill>
              </a:rPr>
              <a:t>Homework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57250" y="3286125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200" dirty="0"/>
              <a:t>Listen to the tape and read the dialogue.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25513" y="639763"/>
            <a:ext cx="1414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/>
          <a:p>
            <a:pPr defTabSz="912813"/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℃?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1176338"/>
            <a:ext cx="7199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dirty="0">
                <a:latin typeface="Times New Roman" pitchFamily="18" charset="0"/>
              </a:rPr>
              <a:t>It is a unit for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temperature </a:t>
            </a:r>
            <a:r>
              <a:rPr lang="en-US" sz="3600" b="1" dirty="0">
                <a:latin typeface="Times New Roman" pitchFamily="18" charset="0"/>
              </a:rPr>
              <a:t>(</a:t>
            </a:r>
            <a:r>
              <a:rPr lang="zh-CN" altLang="en-US" sz="3600" b="1" dirty="0">
                <a:latin typeface="Times New Roman" pitchFamily="18" charset="0"/>
              </a:rPr>
              <a:t>温度</a:t>
            </a:r>
            <a:r>
              <a:rPr lang="en-US" sz="3600" b="1" dirty="0">
                <a:latin typeface="Times New Roman" pitchFamily="18" charset="0"/>
              </a:rPr>
              <a:t>).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31838" y="1809750"/>
            <a:ext cx="7775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dirty="0">
                <a:latin typeface="Times New Roman" pitchFamily="18" charset="0"/>
              </a:rPr>
              <a:t>“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℃</a:t>
            </a:r>
            <a:r>
              <a:rPr lang="en-US" sz="3600" b="1" dirty="0">
                <a:latin typeface="Times New Roman" pitchFamily="18" charset="0"/>
              </a:rPr>
              <a:t>” refers to</a:t>
            </a:r>
            <a:r>
              <a:rPr lang="en-US" sz="36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degree</a:t>
            </a:r>
            <a:r>
              <a:rPr lang="en-US" sz="3600" b="1" dirty="0">
                <a:latin typeface="Times New Roman" pitchFamily="18" charset="0"/>
              </a:rPr>
              <a:t>, and</a:t>
            </a:r>
            <a:r>
              <a:rPr lang="en-US" sz="36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centigrade.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900488" y="234950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度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011863" y="2349500"/>
            <a:ext cx="2206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摄氏温度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36588" y="3070225"/>
            <a:ext cx="4319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描述天气的形容词</a:t>
            </a:r>
            <a:r>
              <a:rPr lang="en-US" sz="3600" b="1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1838" y="4238625"/>
            <a:ext cx="7943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多云的</a:t>
            </a:r>
            <a:r>
              <a:rPr lang="en-US" sz="3600" b="1" dirty="0">
                <a:latin typeface="Times New Roman" pitchFamily="18" charset="0"/>
              </a:rPr>
              <a:t>:                     </a:t>
            </a:r>
            <a:r>
              <a:rPr lang="zh-CN" altLang="en-US" sz="3600" b="1" dirty="0">
                <a:latin typeface="Times New Roman" pitchFamily="18" charset="0"/>
              </a:rPr>
              <a:t>多雨的</a:t>
            </a:r>
            <a:r>
              <a:rPr lang="en-US" sz="3600" b="1" dirty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下雪的</a:t>
            </a:r>
            <a:r>
              <a:rPr lang="en-US" sz="3600" b="1" dirty="0">
                <a:latin typeface="Times New Roman" pitchFamily="18" charset="0"/>
              </a:rPr>
              <a:t>:                     </a:t>
            </a:r>
            <a:r>
              <a:rPr lang="zh-CN" altLang="en-US" sz="3600" b="1" dirty="0">
                <a:latin typeface="Times New Roman" pitchFamily="18" charset="0"/>
              </a:rPr>
              <a:t>有风的</a:t>
            </a:r>
            <a:r>
              <a:rPr lang="en-US" sz="3600" b="1" dirty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晴朗的</a:t>
            </a:r>
            <a:r>
              <a:rPr lang="en-US" sz="3600" b="1" dirty="0">
                <a:latin typeface="Times New Roman" pitchFamily="18" charset="0"/>
              </a:rPr>
              <a:t>:                     </a:t>
            </a:r>
            <a:r>
              <a:rPr lang="zh-CN" altLang="en-US" sz="3600" b="1" dirty="0">
                <a:latin typeface="Times New Roman" pitchFamily="18" charset="0"/>
              </a:rPr>
              <a:t>寒冷的</a:t>
            </a:r>
            <a:r>
              <a:rPr lang="en-US" sz="3600" b="1" dirty="0">
                <a:latin typeface="Times New Roman" pitchFamily="18" charset="0"/>
              </a:rPr>
              <a:t>: 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925513" y="3698875"/>
            <a:ext cx="2301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0000FF"/>
                </a:solidFill>
                <a:latin typeface="Times New Roman" pitchFamily="18" charset="0"/>
              </a:rPr>
              <a:t>cool  </a:t>
            </a:r>
            <a:r>
              <a:rPr lang="en-US" sz="3600" b="1" dirty="0">
                <a:latin typeface="Times New Roman" pitchFamily="18" charset="0"/>
              </a:rPr>
              <a:t>—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651125" y="3698875"/>
            <a:ext cx="1585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</a:rPr>
              <a:t>warm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379913" y="3698875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0000FF"/>
                </a:solidFill>
                <a:latin typeface="Times New Roman" pitchFamily="18" charset="0"/>
              </a:rPr>
              <a:t>cold  </a:t>
            </a:r>
            <a:r>
              <a:rPr lang="en-US" sz="3600" b="1" dirty="0">
                <a:latin typeface="Times New Roman" pitchFamily="18" charset="0"/>
              </a:rPr>
              <a:t>—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107113" y="3698875"/>
            <a:ext cx="1366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</a:rPr>
              <a:t>hot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460625" y="4419600"/>
            <a:ext cx="1582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</a:rPr>
              <a:t>cloudy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460625" y="4959350"/>
            <a:ext cx="1728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</a:rPr>
              <a:t>snowy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460625" y="5589588"/>
            <a:ext cx="1585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</a:rPr>
              <a:t>sunny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683375" y="4329113"/>
            <a:ext cx="1728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</a:rPr>
              <a:t>rainy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588125" y="4959350"/>
            <a:ext cx="1582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</a:rPr>
              <a:t>windy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588125" y="5589588"/>
            <a:ext cx="1944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</a:rPr>
              <a:t>freezing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  <p:bldP spid="7179" grpId="0" autoUpdateAnimBg="0"/>
      <p:bldP spid="7180" grpId="0" autoUpdateAnimBg="0"/>
      <p:bldP spid="7181" grpId="0" autoUpdateAnimBg="0"/>
      <p:bldP spid="7182" grpId="0" autoUpdateAnimBg="0"/>
      <p:bldP spid="7183" grpId="0" autoUpdateAnimBg="0"/>
      <p:bldP spid="7184" grpId="0" autoUpdateAnimBg="0"/>
      <p:bldP spid="7185" grpId="0" autoUpdateAnimBg="0"/>
      <p:bldP spid="718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23850" y="1500188"/>
            <a:ext cx="8820150" cy="4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/>
          <a:p>
            <a:pPr marL="342900" indent="-342900">
              <a:buFont typeface="Arial" pitchFamily="34" charset="0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 words :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cold snow storm cloudy rainy snowy windy skate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thick ice joke might temperature degree although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wet neither wish probably</a:t>
            </a:r>
          </a:p>
          <a:p>
            <a:pPr marL="342900" indent="-342900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key structure: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And it’s cloudy too, so it might snow.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It’s probably sunny and hot there.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Ability: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To understand conversation about weather.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To talk about possibilities.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2286000" y="428625"/>
            <a:ext cx="43830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4700" b="1" dirty="0">
                <a:solidFill>
                  <a:srgbClr val="000099"/>
                </a:solidFill>
              </a:rPr>
              <a:t>Teaching aims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650875" y="1397000"/>
            <a:ext cx="273685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/>
              <a:t>kl</a:t>
            </a:r>
            <a:r>
              <a:rPr lang="en-US" sz="3200" b="1">
                <a:solidFill>
                  <a:srgbClr val="FF0000"/>
                </a:solidFill>
              </a:rPr>
              <a:t>au</a:t>
            </a:r>
            <a:r>
              <a:rPr lang="en-US" sz="3200" b="1"/>
              <a:t>d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sz="3200" b="1">
                <a:latin typeface="Times New Roman" pitchFamily="18" charset="0"/>
              </a:rPr>
              <a:t>/'ʃ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auə</a:t>
            </a:r>
            <a:r>
              <a:rPr lang="en-US" sz="3200" b="1">
                <a:latin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sn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əu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st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ɔ:</a:t>
            </a:r>
            <a:r>
              <a:rPr lang="en-US" sz="3200" b="1">
                <a:latin typeface="Times New Roman" pitchFamily="18" charset="0"/>
              </a:rPr>
              <a:t>m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'kl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au</a:t>
            </a:r>
            <a:r>
              <a:rPr lang="en-US" sz="3200" b="1">
                <a:latin typeface="Times New Roman" pitchFamily="18" charset="0"/>
              </a:rPr>
              <a:t>d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sz="3200" b="1">
                <a:latin typeface="Times New Roman" pitchFamily="18" charset="0"/>
              </a:rPr>
              <a:t>/r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n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/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'sn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əui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sz="3200" b="1">
                <a:latin typeface="Times New Roman" pitchFamily="18" charset="0"/>
              </a:rPr>
              <a:t>/'s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ʌ</a:t>
            </a:r>
            <a:r>
              <a:rPr lang="en-US" sz="3200" b="1">
                <a:latin typeface="Times New Roman" pitchFamily="18" charset="0"/>
              </a:rPr>
              <a:t>n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3059113" y="1458913"/>
            <a:ext cx="198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云，云雾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6804025" y="13970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3059113" y="2108200"/>
            <a:ext cx="1363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阵雨 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6804025" y="2046288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shower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059113" y="2755900"/>
            <a:ext cx="267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雪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下雪 </a:t>
            </a:r>
            <a:r>
              <a:rPr lang="en-US" sz="2800" b="1" i="1">
                <a:latin typeface="Times New Roman" pitchFamily="18" charset="0"/>
              </a:rPr>
              <a:t>v.</a:t>
            </a:r>
            <a:r>
              <a:rPr lang="en-US" b="1" i="1"/>
              <a:t> </a:t>
            </a:r>
            <a:endParaRPr lang="zh-CN" altLang="en-US" b="1" i="1"/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6804025" y="3270250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3059113" y="3332163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暴风雨 </a:t>
            </a:r>
            <a:r>
              <a:rPr lang="en-US" sz="2800" b="1" i="1">
                <a:latin typeface="Times New Roman" pitchFamily="18" charset="0"/>
              </a:rPr>
              <a:t>n.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 </a:t>
            </a:r>
            <a:endParaRPr 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226" name="Text Box 4"/>
          <p:cNvSpPr txBox="1">
            <a:spLocks noChangeArrowheads="1"/>
          </p:cNvSpPr>
          <p:nvPr/>
        </p:nvSpPr>
        <p:spPr bwMode="auto">
          <a:xfrm>
            <a:off x="3059113" y="3979863"/>
            <a:ext cx="197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多云的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9227" name="Text Box 5"/>
          <p:cNvSpPr txBox="1">
            <a:spLocks noChangeArrowheads="1"/>
          </p:cNvSpPr>
          <p:nvPr/>
        </p:nvSpPr>
        <p:spPr bwMode="auto">
          <a:xfrm>
            <a:off x="6804025" y="2693988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snow</a:t>
            </a:r>
          </a:p>
        </p:txBody>
      </p:sp>
      <p:sp>
        <p:nvSpPr>
          <p:cNvPr id="9228" name="Text Box 6"/>
          <p:cNvSpPr txBox="1">
            <a:spLocks noChangeArrowheads="1"/>
          </p:cNvSpPr>
          <p:nvPr/>
        </p:nvSpPr>
        <p:spPr bwMode="auto">
          <a:xfrm>
            <a:off x="3059113" y="4581525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多雨的；下雨的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800" b="1" i="1">
                <a:latin typeface="Times New Roman" pitchFamily="18" charset="0"/>
              </a:rPr>
              <a:t>adj.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6804025" y="39179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cloudy</a:t>
            </a:r>
          </a:p>
        </p:txBody>
      </p:sp>
      <p:sp>
        <p:nvSpPr>
          <p:cNvPr id="9230" name="TextBox 1"/>
          <p:cNvSpPr txBox="1">
            <a:spLocks noChangeArrowheads="1"/>
          </p:cNvSpPr>
          <p:nvPr/>
        </p:nvSpPr>
        <p:spPr bwMode="auto">
          <a:xfrm>
            <a:off x="1906588" y="555625"/>
            <a:ext cx="534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99"/>
                </a:solidFill>
              </a:rPr>
              <a:t>Words and expressions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6786563" y="507365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snowy</a:t>
            </a:r>
          </a:p>
        </p:txBody>
      </p:sp>
      <p:sp>
        <p:nvSpPr>
          <p:cNvPr id="9232" name="Text Box 4"/>
          <p:cNvSpPr txBox="1">
            <a:spLocks noChangeArrowheads="1"/>
          </p:cNvSpPr>
          <p:nvPr/>
        </p:nvSpPr>
        <p:spPr bwMode="auto">
          <a:xfrm>
            <a:off x="3132138" y="5805488"/>
            <a:ext cx="4321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晴朗的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  <a:endParaRPr lang="zh-CN" altLang="en-US" sz="2800" b="1" i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233" name="Text Box 20"/>
          <p:cNvSpPr txBox="1">
            <a:spLocks noChangeArrowheads="1"/>
          </p:cNvSpPr>
          <p:nvPr/>
        </p:nvSpPr>
        <p:spPr bwMode="auto">
          <a:xfrm>
            <a:off x="6804025" y="45085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chemeClr val="hlink"/>
                </a:solidFill>
                <a:latin typeface="Times New Roman" pitchFamily="18" charset="0"/>
              </a:rPr>
              <a:t>rainy</a:t>
            </a:r>
          </a:p>
        </p:txBody>
      </p:sp>
      <p:sp>
        <p:nvSpPr>
          <p:cNvPr id="9234" name="Text Box 21"/>
          <p:cNvSpPr txBox="1">
            <a:spLocks noChangeArrowheads="1"/>
          </p:cNvSpPr>
          <p:nvPr/>
        </p:nvSpPr>
        <p:spPr bwMode="auto">
          <a:xfrm>
            <a:off x="3059113" y="515778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多雪的；下雪的 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</a:t>
            </a:r>
            <a:r>
              <a:rPr lang="en-US" b="1" i="1"/>
              <a:t>.</a:t>
            </a:r>
            <a:endParaRPr lang="zh-CN" altLang="en-US" b="1" i="1"/>
          </a:p>
        </p:txBody>
      </p:sp>
      <p:sp>
        <p:nvSpPr>
          <p:cNvPr id="9235" name="Text Box 22"/>
          <p:cNvSpPr txBox="1">
            <a:spLocks noChangeArrowheads="1"/>
          </p:cNvSpPr>
          <p:nvPr/>
        </p:nvSpPr>
        <p:spPr bwMode="auto">
          <a:xfrm>
            <a:off x="6804025" y="5661025"/>
            <a:ext cx="17287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chemeClr val="hlink"/>
                </a:solidFill>
                <a:latin typeface="Times New Roman" pitchFamily="18" charset="0"/>
              </a:rPr>
              <a:t>sunny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autoUpdateAnimBg="0"/>
      <p:bldP spid="9226" grpId="0" autoUpdateAnimBg="0"/>
      <p:bldP spid="9227" grpId="0" autoUpdateAnimBg="0"/>
      <p:bldP spid="9228" grpId="0" autoUpdateAnimBg="0"/>
      <p:bldP spid="9229" grpId="0" autoUpdateAnimBg="0"/>
      <p:bldP spid="9231" grpId="0" autoUpdateAnimBg="0"/>
      <p:bldP spid="9232" grpId="0" autoUpdateAnimBg="0"/>
      <p:bldP spid="9233" grpId="0" autoUpdateAnimBg="0"/>
      <p:bldP spid="9234" grpId="0" autoUpdateAnimBg="0"/>
      <p:bldP spid="92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612775" y="747713"/>
            <a:ext cx="2736850" cy="749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'w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nd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/sk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t/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</a:rPr>
              <a:t>/θ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k /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s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d</a:t>
            </a:r>
            <a:r>
              <a:rPr lang="en-US" sz="2400" b="1">
                <a:latin typeface="Times New Roman" pitchFamily="18" charset="0"/>
              </a:rPr>
              <a:t>ʒ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əu</a:t>
            </a:r>
            <a:r>
              <a:rPr lang="en-US" sz="3200" b="1">
                <a:latin typeface="Times New Roman" pitchFamily="18" charset="0"/>
              </a:rPr>
              <a:t>k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</a:rPr>
              <a:t>/m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t/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't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3200" b="1">
                <a:latin typeface="Times New Roman" pitchFamily="18" charset="0"/>
              </a:rPr>
              <a:t>mpr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tʃ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</a:rPr>
              <a:t>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'm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n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</a:rPr>
              <a:t>s/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2771775" y="908050"/>
            <a:ext cx="4116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多风的；刮大风的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6405563" y="804863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windy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2771775" y="16287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滑冰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6405563" y="1539875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skate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2771775" y="2276475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厚的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  <a:endParaRPr lang="zh-CN" altLang="en-US" sz="2800" b="1" i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6443663" y="2852738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ice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2771775" y="29241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冰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 </a:t>
            </a:r>
          </a:p>
        </p:txBody>
      </p:sp>
      <p:sp>
        <p:nvSpPr>
          <p:cNvPr id="10250" name="Text Box 4"/>
          <p:cNvSpPr txBox="1">
            <a:spLocks noChangeArrowheads="1"/>
          </p:cNvSpPr>
          <p:nvPr/>
        </p:nvSpPr>
        <p:spPr bwMode="auto">
          <a:xfrm>
            <a:off x="2771775" y="3357563"/>
            <a:ext cx="3163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说玩笑；开玩笑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笑话；玩笑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  <a:endParaRPr lang="zh-CN" altLang="en-US" sz="2800" b="1" i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251" name="Text Box 6"/>
          <p:cNvSpPr txBox="1">
            <a:spLocks noChangeArrowheads="1"/>
          </p:cNvSpPr>
          <p:nvPr/>
        </p:nvSpPr>
        <p:spPr bwMode="auto">
          <a:xfrm>
            <a:off x="2771775" y="4292600"/>
            <a:ext cx="4608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可能；也许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v.aux.</a:t>
            </a:r>
          </a:p>
          <a:p>
            <a:pPr eaLnBrk="1" hangingPunct="1"/>
            <a:endParaRPr 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6443663" y="3573463"/>
            <a:ext cx="12239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joke</a:t>
            </a:r>
          </a:p>
          <a:p>
            <a:pPr eaLnBrk="1" hangingPunct="1"/>
            <a:endParaRPr lang="en-US" sz="3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3" name="Text Box 4"/>
          <p:cNvSpPr txBox="1">
            <a:spLocks noChangeArrowheads="1"/>
          </p:cNvSpPr>
          <p:nvPr/>
        </p:nvSpPr>
        <p:spPr bwMode="auto">
          <a:xfrm>
            <a:off x="2771775" y="4941888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温度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  <a:endParaRPr 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2771775" y="5661025"/>
            <a:ext cx="330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负的；零下的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10255" name="Text Box 8"/>
          <p:cNvSpPr txBox="1">
            <a:spLocks noChangeArrowheads="1"/>
          </p:cNvSpPr>
          <p:nvPr/>
        </p:nvSpPr>
        <p:spPr bwMode="auto">
          <a:xfrm>
            <a:off x="6405563" y="5589588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minus</a:t>
            </a:r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6443663" y="2214563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chemeClr val="hlink"/>
                </a:solidFill>
                <a:latin typeface="Times New Roman" pitchFamily="18" charset="0"/>
              </a:rPr>
              <a:t>thick</a:t>
            </a: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6443663" y="4221163"/>
            <a:ext cx="1389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might</a:t>
            </a:r>
            <a:endParaRPr lang="zh-CN" altLang="en-US" sz="36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6372225" y="4868863"/>
            <a:ext cx="2771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chemeClr val="hlink"/>
                </a:solidFill>
                <a:latin typeface="Times New Roman" pitchFamily="18" charset="0"/>
              </a:rPr>
              <a:t>temperature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  <p:bldP spid="10251" grpId="0" autoUpdateAnimBg="0"/>
      <p:bldP spid="10252" grpId="0" autoUpdateAnimBg="0"/>
      <p:bldP spid="10253" grpId="0" autoUpdateAnimBg="0"/>
      <p:bldP spid="10254" grpId="0" autoUpdateAnimBg="0"/>
      <p:bldP spid="10256" grpId="0" autoUpdateAnimBg="0"/>
      <p:bldP spid="10257" grpId="0" autoUpdateAnimBg="0"/>
      <p:bldP spid="102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579438" y="404813"/>
            <a:ext cx="2736850" cy="749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d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'gr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i: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ɔ:</a:t>
            </a:r>
            <a:r>
              <a:rPr lang="en-US" sz="2400" b="1">
                <a:latin typeface="Times New Roman" pitchFamily="18" charset="0"/>
              </a:rPr>
              <a:t>l</a:t>
            </a:r>
            <a:r>
              <a:rPr lang="en-US" sz="3200" b="1">
                <a:latin typeface="Times New Roman" pitchFamily="18" charset="0"/>
              </a:rPr>
              <a:t>'ð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əu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w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3200" b="1">
                <a:latin typeface="Times New Roman" pitchFamily="18" charset="0"/>
              </a:rPr>
              <a:t>t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'n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ð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ə:</a:t>
            </a:r>
            <a:r>
              <a:rPr lang="en-US" sz="3200" b="1">
                <a:latin typeface="Times New Roman" pitchFamily="18" charset="0"/>
              </a:rPr>
              <a:t>'n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i:</a:t>
            </a:r>
            <a:r>
              <a:rPr lang="en-US" sz="3200" b="1">
                <a:latin typeface="Times New Roman" pitchFamily="18" charset="0"/>
              </a:rPr>
              <a:t>ð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</a:rPr>
              <a:t>/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't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3200" b="1">
                <a:latin typeface="Times New Roman" pitchFamily="18" charset="0"/>
              </a:rPr>
              <a:t>r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</a:rPr>
              <a:t>bl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w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ʃ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'pr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ɒ</a:t>
            </a:r>
            <a:r>
              <a:rPr lang="en-US" sz="3200" b="1">
                <a:latin typeface="Times New Roman" pitchFamily="18" charset="0"/>
              </a:rPr>
              <a:t>b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</a:rPr>
              <a:t>bl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come on</a:t>
            </a:r>
          </a:p>
          <a:p>
            <a:pPr eaLnBrk="1" hangingPunct="1">
              <a:lnSpc>
                <a:spcPts val="53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2916238" y="620713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度；度数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prep.</a:t>
            </a: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613525" y="620713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2916238" y="1268413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然而；尽管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conj.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659563" y="1844675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wet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2916238" y="1916113"/>
            <a:ext cx="3167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下雨的；湿的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6732588" y="3213100"/>
            <a:ext cx="1871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terrible</a:t>
            </a:r>
          </a:p>
        </p:txBody>
      </p:sp>
      <p:sp>
        <p:nvSpPr>
          <p:cNvPr id="11273" name="Text Box 4"/>
          <p:cNvSpPr txBox="1">
            <a:spLocks noChangeArrowheads="1"/>
          </p:cNvSpPr>
          <p:nvPr/>
        </p:nvSpPr>
        <p:spPr bwMode="auto">
          <a:xfrm>
            <a:off x="2843213" y="2636838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800" b="1">
                <a:latin typeface="Times New Roman" pitchFamily="18" charset="0"/>
                <a:ea typeface="黑体" pitchFamily="49" charset="-122"/>
              </a:rPr>
              <a:t> (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某人或某事物</a:t>
            </a:r>
            <a:r>
              <a:rPr lang="en-US" sz="2800" b="1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也不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adv.</a:t>
            </a:r>
          </a:p>
        </p:txBody>
      </p:sp>
      <p:sp>
        <p:nvSpPr>
          <p:cNvPr id="11274" name="Text Box 5"/>
          <p:cNvSpPr txBox="1">
            <a:spLocks noChangeArrowheads="1"/>
          </p:cNvSpPr>
          <p:nvPr/>
        </p:nvSpPr>
        <p:spPr bwMode="auto">
          <a:xfrm>
            <a:off x="6613525" y="1268413"/>
            <a:ext cx="191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although</a:t>
            </a:r>
          </a:p>
        </p:txBody>
      </p:sp>
      <p:sp>
        <p:nvSpPr>
          <p:cNvPr id="11275" name="Text Box 6"/>
          <p:cNvSpPr txBox="1">
            <a:spLocks noChangeArrowheads="1"/>
          </p:cNvSpPr>
          <p:nvPr/>
        </p:nvSpPr>
        <p:spPr bwMode="auto">
          <a:xfrm>
            <a:off x="2916238" y="3284538"/>
            <a:ext cx="431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使人烦恼的；可怕的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  <a:endParaRPr lang="en-US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6732588" y="2492375"/>
            <a:ext cx="1871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neither</a:t>
            </a:r>
          </a:p>
        </p:txBody>
      </p:sp>
      <p:sp>
        <p:nvSpPr>
          <p:cNvPr id="11277" name="Text Box 4"/>
          <p:cNvSpPr txBox="1">
            <a:spLocks noChangeArrowheads="1"/>
          </p:cNvSpPr>
          <p:nvPr/>
        </p:nvSpPr>
        <p:spPr bwMode="auto">
          <a:xfrm>
            <a:off x="2916238" y="400526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但愿；希望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</a:t>
            </a:r>
            <a:endParaRPr 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732588" y="3933825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wish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6732588" y="4508500"/>
            <a:ext cx="1962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probably</a:t>
            </a:r>
          </a:p>
          <a:p>
            <a:pPr eaLnBrk="1" hangingPunct="1"/>
            <a:endParaRPr lang="en-US" sz="3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80" name="Text Box 4"/>
          <p:cNvSpPr txBox="1">
            <a:spLocks noChangeArrowheads="1"/>
          </p:cNvSpPr>
          <p:nvPr/>
        </p:nvSpPr>
        <p:spPr bwMode="auto">
          <a:xfrm>
            <a:off x="2916238" y="4652963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或许；可能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adv.</a:t>
            </a:r>
            <a:endParaRPr 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81" name="Text Box 4"/>
          <p:cNvSpPr txBox="1">
            <a:spLocks noChangeArrowheads="1"/>
          </p:cNvSpPr>
          <p:nvPr/>
        </p:nvSpPr>
        <p:spPr bwMode="auto">
          <a:xfrm>
            <a:off x="2916238" y="5300663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快点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69" grpId="0" autoUpdateAnimBg="0"/>
      <p:bldP spid="11270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5" grpId="0" autoUpdateAnimBg="0"/>
      <p:bldP spid="11276" grpId="0" autoUpdateAnimBg="0"/>
      <p:bldP spid="11277" grpId="0" autoUpdateAnimBg="0"/>
      <p:bldP spid="11278" grpId="0" autoUpdateAnimBg="0"/>
      <p:bldP spid="11279" grpId="0" autoUpdateAnimBg="0"/>
      <p:bldP spid="11280" grpId="0" autoUpdateAnimBg="0"/>
      <p:bldP spid="112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940152" y="3813180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2290" name="圆角矩形 9"/>
          <p:cNvSpPr>
            <a:spLocks noChangeArrowheads="1"/>
          </p:cNvSpPr>
          <p:nvPr/>
        </p:nvSpPr>
        <p:spPr bwMode="auto">
          <a:xfrm>
            <a:off x="5214938" y="3143250"/>
            <a:ext cx="3643312" cy="2214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57188" y="357188"/>
            <a:ext cx="9072562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AutoNum type="arabicPeriod"/>
            </a:pPr>
            <a:r>
              <a:rPr lang="en-US" sz="3200" b="1">
                <a:solidFill>
                  <a:srgbClr val="003399"/>
                </a:solidFill>
              </a:rPr>
              <a:t>Work in pairs. Talk about the weather.</a:t>
            </a:r>
          </a:p>
          <a:p>
            <a:pPr eaLnBrk="1" hangingPunct="1"/>
            <a:r>
              <a:rPr lang="en-US" sz="3200" b="1">
                <a:solidFill>
                  <a:srgbClr val="003399"/>
                </a:solidFill>
              </a:rPr>
              <a:t>   Use the words in the boxes to help you.</a:t>
            </a:r>
          </a:p>
        </p:txBody>
      </p:sp>
      <p:pic>
        <p:nvPicPr>
          <p:cNvPr id="12292" name="图片 2" descr="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" y="1571625"/>
            <a:ext cx="434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5357813" y="3192463"/>
            <a:ext cx="33575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>
                <a:solidFill>
                  <a:schemeClr val="bg1"/>
                </a:solidFill>
              </a:rPr>
              <a:t>cloud rain shower snow storm  sun  wind</a:t>
            </a:r>
          </a:p>
          <a:p>
            <a:pPr eaLnBrk="1" hangingPunct="1"/>
            <a:endParaRPr lang="en-US" sz="2400">
              <a:solidFill>
                <a:schemeClr val="bg1"/>
              </a:solidFill>
            </a:endParaRPr>
          </a:p>
          <a:p>
            <a:pPr eaLnBrk="1" hangingPunct="1"/>
            <a:r>
              <a:rPr lang="en-US" sz="2400">
                <a:solidFill>
                  <a:schemeClr val="bg1"/>
                </a:solidFill>
              </a:rPr>
              <a:t>cloudy rainy snowy sunny windy </a:t>
            </a:r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第一PPT模板网-WWW.1PPT.COM ">
  <a:themeElements>
    <a:clrScheme name="1_演示文稿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演示文稿1">
      <a:majorFont>
        <a:latin typeface="微软雅黑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演示文稿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0</TotalTime>
  <Pages>0</Pages>
  <Words>2234</Words>
  <Characters>0</Characters>
  <Application>Microsoft Office PowerPoint</Application>
  <DocSecurity>0</DocSecurity>
  <PresentationFormat>全屏显示(4:3)</PresentationFormat>
  <Lines>0</Lines>
  <Paragraphs>349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微软雅黑</vt:lpstr>
      <vt:lpstr>Arial</vt:lpstr>
      <vt:lpstr>Arial Black</vt:lpstr>
      <vt:lpstr>Calibri</vt:lpstr>
      <vt:lpstr>Calibri Light</vt:lpstr>
      <vt:lpstr>Franklin Gothic Medium</vt:lpstr>
      <vt:lpstr>Times New Roman</vt:lpstr>
      <vt:lpstr>第一PPT模板网-WWW.1PPT.COM 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第一PPT模板网-WWW.1PPT.COM</Manager>
  <Company>第一PPT模板网-WWW.1PPT.COM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757</cp:revision>
  <dcterms:created xsi:type="dcterms:W3CDTF">2013-08-13T09:07:16Z</dcterms:created>
  <dcterms:modified xsi:type="dcterms:W3CDTF">2019-09-14T15:28:57Z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2052-9.1.0.4397</vt:lpwstr>
  </property>
</Properties>
</file>