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9"/>
  </p:notesMasterIdLst>
  <p:sldIdLst>
    <p:sldId id="306" r:id="rId2"/>
    <p:sldId id="283" r:id="rId3"/>
    <p:sldId id="263" r:id="rId4"/>
    <p:sldId id="291" r:id="rId5"/>
    <p:sldId id="260" r:id="rId6"/>
    <p:sldId id="261" r:id="rId7"/>
    <p:sldId id="262" r:id="rId8"/>
    <p:sldId id="292" r:id="rId9"/>
    <p:sldId id="293" r:id="rId10"/>
    <p:sldId id="294" r:id="rId11"/>
    <p:sldId id="295" r:id="rId12"/>
    <p:sldId id="284" r:id="rId13"/>
    <p:sldId id="297" r:id="rId14"/>
    <p:sldId id="305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85" r:id="rId23"/>
    <p:sldId id="286" r:id="rId24"/>
    <p:sldId id="287" r:id="rId25"/>
    <p:sldId id="288" r:id="rId26"/>
    <p:sldId id="289" r:id="rId27"/>
    <p:sldId id="290" r:id="rId28"/>
    <p:sldId id="267" r:id="rId29"/>
    <p:sldId id="268" r:id="rId30"/>
    <p:sldId id="269" r:id="rId31"/>
    <p:sldId id="272" r:id="rId32"/>
    <p:sldId id="273" r:id="rId33"/>
    <p:sldId id="274" r:id="rId34"/>
    <p:sldId id="275" r:id="rId35"/>
    <p:sldId id="276" r:id="rId36"/>
    <p:sldId id="277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114" d="100"/>
          <a:sy n="114" d="100"/>
        </p:scale>
        <p:origin x="7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2FD4C-6E5E-49BB-A435-E5C467120508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67F79-DFAB-407B-BA5C-F17D2D64B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2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7F79-DFAB-407B-BA5C-F17D2D64B9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6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91F4F57E-D8FE-45B6-B2A3-CAB8605B8F8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5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0393-E211-42BF-9B2C-D3EDB19490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0393-E211-42BF-9B2C-D3EDB19490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72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0393-E211-42BF-9B2C-D3EDB19490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30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0393-E211-42BF-9B2C-D3EDB19490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37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0393-E211-42BF-9B2C-D3EDB19490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16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0393-E211-42BF-9B2C-D3EDB19490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658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5901-387E-43AF-94E3-5B4087E9D7D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77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0393-E211-42BF-9B2C-D3EDB19490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7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5539-087E-480A-B951-5B5D06B5072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35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EF22-B32E-4E95-B35C-FE43F1D826F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27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15E-12C2-46DB-A25C-8F31C9C8368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25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D5F-2BBF-488C-9BA2-40AC3C69D86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63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C949-1C30-4E99-899C-4DFDF32A4F6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56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481D-3350-498C-A5DA-5D9B90EC045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56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938-BDBB-41A5-B7AC-BE2B791BEA2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08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490A-B655-477D-9177-6B8A6BD7656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6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FF0393-E211-42BF-9B2C-D3EDB19490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67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slide" Target="slide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NSE\NSE-JH8A\template\normal\pics\house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Program%20Files\NSE\NSE-JH8A\template\normal\pics\seaside%201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NSE\NSE-JH8A\template\normal\pics\snow%20in%20YN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39552" y="2952750"/>
            <a:ext cx="799288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2  The weather is fine all year round</a:t>
            </a:r>
            <a:endParaRPr lang="zh-CN" altLang="en-US" sz="4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WordArt 4"/>
          <p:cNvSpPr>
            <a:spLocks noChangeArrowheads="1" noChangeShapeType="1" noTextEdit="1"/>
          </p:cNvSpPr>
          <p:nvPr/>
        </p:nvSpPr>
        <p:spPr bwMode="auto">
          <a:xfrm>
            <a:off x="1411286" y="1628800"/>
            <a:ext cx="6047953" cy="5639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b="1" kern="10" dirty="0">
                <a:ln w="12700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</a:rPr>
              <a:t>Module 10  The weather</a:t>
            </a:r>
            <a:endParaRPr lang="zh-CN" altLang="en-US" sz="4800" b="1" kern="10" dirty="0">
              <a:ln w="12700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5250" y="728663"/>
            <a:ext cx="91440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45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017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57313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161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733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305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1877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449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021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6200" b="1">
                <a:latin typeface="Times New Roman" pitchFamily="18" charset="0"/>
              </a:rPr>
              <a:t>1. Where is it ?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0" y="1966913"/>
            <a:ext cx="9144000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6200" b="1">
                <a:latin typeface="Times New Roman" pitchFamily="18" charset="0"/>
              </a:rPr>
              <a:t>2. When is the best time  to visit it?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668838" y="4149725"/>
            <a:ext cx="4475162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6200" b="1">
                <a:latin typeface="Times New Roman" pitchFamily="18" charset="0"/>
              </a:rPr>
              <a:t>Texas</a:t>
            </a:r>
          </a:p>
        </p:txBody>
      </p:sp>
      <p:pic>
        <p:nvPicPr>
          <p:cNvPr id="43013" name="Picture 5" descr="ANd9GcSdslkZ0Hsr0gZ3ls_oBdEt5NBa7C0cCORhAT8eEn1wjilROECP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536950"/>
            <a:ext cx="4703763" cy="33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923928" y="262475"/>
            <a:ext cx="12887325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8515" tIns="59258" rIns="118515" bIns="5925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92138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8586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780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370138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8273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845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417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989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6200" b="1" dirty="0">
                <a:solidFill>
                  <a:srgbClr val="003399"/>
                </a:solidFill>
              </a:rPr>
              <a:t>Guessing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5250" y="728663"/>
            <a:ext cx="91440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45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017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57313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161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733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305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1877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449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021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6200" b="1">
                <a:latin typeface="Times New Roman" pitchFamily="18" charset="0"/>
              </a:rPr>
              <a:t>1. Where is it ?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1966913"/>
            <a:ext cx="9144000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6200" b="1">
                <a:latin typeface="Times New Roman" pitchFamily="18" charset="0"/>
              </a:rPr>
              <a:t>2. When is the best time  to visit it?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668838" y="4149725"/>
            <a:ext cx="4475162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6200" b="1">
                <a:latin typeface="Times New Roman" pitchFamily="18" charset="0"/>
              </a:rPr>
              <a:t>Alaska</a:t>
            </a:r>
          </a:p>
        </p:txBody>
      </p:sp>
      <p:pic>
        <p:nvPicPr>
          <p:cNvPr id="44037" name="Picture 5" descr="08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38" y="3698875"/>
            <a:ext cx="4129087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923928" y="186532"/>
            <a:ext cx="12887325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8515" tIns="59258" rIns="118515" bIns="5925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92138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8586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780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370138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8273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845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417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989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6200" b="1" dirty="0">
                <a:solidFill>
                  <a:srgbClr val="003399"/>
                </a:solidFill>
              </a:rPr>
              <a:t>Guessing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7"/>
          <p:cNvSpPr txBox="1">
            <a:spLocks noChangeArrowheads="1"/>
          </p:cNvSpPr>
          <p:nvPr/>
        </p:nvSpPr>
        <p:spPr bwMode="auto">
          <a:xfrm>
            <a:off x="285750" y="571500"/>
            <a:ext cx="55435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200" b="1">
                <a:solidFill>
                  <a:srgbClr val="003399"/>
                </a:solidFill>
                <a:latin typeface="Times New Roman" pitchFamily="18" charset="0"/>
              </a:rPr>
              <a:t>3 Complete the table.</a:t>
            </a:r>
          </a:p>
        </p:txBody>
      </p:sp>
      <p:sp>
        <p:nvSpPr>
          <p:cNvPr id="32771" name="Text Box 10"/>
          <p:cNvSpPr txBox="1">
            <a:spLocks noChangeArrowheads="1"/>
          </p:cNvSpPr>
          <p:nvPr/>
        </p:nvSpPr>
        <p:spPr bwMode="auto">
          <a:xfrm>
            <a:off x="1042988" y="1884363"/>
            <a:ext cx="6913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endParaRPr lang="zh-CN" altLang="en-US"/>
          </a:p>
        </p:txBody>
      </p:sp>
      <p:graphicFrame>
        <p:nvGraphicFramePr>
          <p:cNvPr id="3277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79849488"/>
              </p:ext>
            </p:extLst>
          </p:nvPr>
        </p:nvGraphicFramePr>
        <p:xfrm>
          <a:off x="0" y="1100138"/>
          <a:ext cx="8229600" cy="484505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Place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Best time to visit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 York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Winter: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England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California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Alaska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Summer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Winter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8" name="Text Box 49"/>
          <p:cNvSpPr txBox="1">
            <a:spLocks noChangeArrowheads="1"/>
          </p:cNvSpPr>
          <p:nvPr/>
        </p:nvSpPr>
        <p:spPr bwMode="auto">
          <a:xfrm>
            <a:off x="3429000" y="2043113"/>
            <a:ext cx="166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A lot of snow</a:t>
            </a:r>
            <a:r>
              <a:rPr lang="en-US"/>
              <a:t> </a:t>
            </a:r>
            <a:endParaRPr lang="zh-CN" altLang="en-US"/>
          </a:p>
        </p:txBody>
      </p:sp>
      <p:sp>
        <p:nvSpPr>
          <p:cNvPr id="32799" name="Text Box 51"/>
          <p:cNvSpPr txBox="1">
            <a:spLocks noChangeArrowheads="1"/>
          </p:cNvSpPr>
          <p:nvPr/>
        </p:nvSpPr>
        <p:spPr bwMode="auto">
          <a:xfrm>
            <a:off x="5929313" y="2114550"/>
            <a:ext cx="295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</a:rPr>
              <a:t>In May or October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2800" name="Text Box 52"/>
          <p:cNvSpPr txBox="1">
            <a:spLocks noChangeArrowheads="1"/>
          </p:cNvSpPr>
          <p:nvPr/>
        </p:nvSpPr>
        <p:spPr bwMode="auto">
          <a:xfrm>
            <a:off x="6429375" y="2900363"/>
            <a:ext cx="171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In September</a:t>
            </a:r>
            <a:r>
              <a:rPr lang="en-US"/>
              <a:t> </a:t>
            </a:r>
            <a:endParaRPr lang="zh-CN" altLang="en-US"/>
          </a:p>
        </p:txBody>
      </p:sp>
      <p:sp>
        <p:nvSpPr>
          <p:cNvPr id="32801" name="Text Box 54"/>
          <p:cNvSpPr txBox="1">
            <a:spLocks noChangeArrowheads="1"/>
          </p:cNvSpPr>
          <p:nvPr/>
        </p:nvSpPr>
        <p:spPr bwMode="auto">
          <a:xfrm>
            <a:off x="2286000" y="2900363"/>
            <a:ext cx="345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It gets cooler in September</a:t>
            </a:r>
            <a:endParaRPr lang="zh-CN" altLang="en-US" sz="2000" dirty="0"/>
          </a:p>
        </p:txBody>
      </p:sp>
      <p:sp>
        <p:nvSpPr>
          <p:cNvPr id="32802" name="Text Box 56"/>
          <p:cNvSpPr txBox="1">
            <a:spLocks noChangeArrowheads="1"/>
          </p:cNvSpPr>
          <p:nvPr/>
        </p:nvSpPr>
        <p:spPr bwMode="auto">
          <a:xfrm>
            <a:off x="6588224" y="3960019"/>
            <a:ext cx="1138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 All year</a:t>
            </a:r>
            <a:r>
              <a:rPr lang="en-US" dirty="0"/>
              <a:t> </a:t>
            </a:r>
            <a:endParaRPr lang="zh-CN" altLang="en-US" dirty="0"/>
          </a:p>
        </p:txBody>
      </p:sp>
      <p:sp>
        <p:nvSpPr>
          <p:cNvPr id="32803" name="Text Box 57"/>
          <p:cNvSpPr txBox="1">
            <a:spLocks noChangeArrowheads="1"/>
          </p:cNvSpPr>
          <p:nvPr/>
        </p:nvSpPr>
        <p:spPr bwMode="auto">
          <a:xfrm>
            <a:off x="2697295" y="3913632"/>
            <a:ext cx="2533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Fine all year round</a:t>
            </a:r>
            <a:r>
              <a:rPr lang="en-US" sz="2000" dirty="0"/>
              <a:t> </a:t>
            </a:r>
            <a:endParaRPr lang="zh-CN" altLang="en-US" sz="2000" dirty="0"/>
          </a:p>
        </p:txBody>
      </p:sp>
      <p:sp>
        <p:nvSpPr>
          <p:cNvPr id="32804" name="Text Box 59"/>
          <p:cNvSpPr txBox="1">
            <a:spLocks noChangeArrowheads="1"/>
          </p:cNvSpPr>
          <p:nvPr/>
        </p:nvSpPr>
        <p:spPr bwMode="auto">
          <a:xfrm>
            <a:off x="2500313" y="482917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 </a:t>
            </a:r>
            <a:r>
              <a:rPr lang="en-US" sz="2000" b="1">
                <a:solidFill>
                  <a:srgbClr val="FF0000"/>
                </a:solidFill>
              </a:rPr>
              <a:t>Warm day,  cool night</a:t>
            </a:r>
            <a:endParaRPr lang="zh-CN" altLang="en-US" sz="2000"/>
          </a:p>
        </p:txBody>
      </p:sp>
      <p:sp>
        <p:nvSpPr>
          <p:cNvPr id="32805" name="Text Box 66"/>
          <p:cNvSpPr txBox="1">
            <a:spLocks noChangeArrowheads="1"/>
          </p:cNvSpPr>
          <p:nvPr/>
        </p:nvSpPr>
        <p:spPr bwMode="auto">
          <a:xfrm>
            <a:off x="3571875" y="5357813"/>
            <a:ext cx="146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</a:rPr>
              <a:t>Very  cold</a:t>
            </a:r>
            <a:r>
              <a:rPr lang="en-US" sz="2000"/>
              <a:t> </a:t>
            </a:r>
            <a:endParaRPr lang="zh-CN" altLang="en-US" sz="2000"/>
          </a:p>
        </p:txBody>
      </p:sp>
      <p:sp>
        <p:nvSpPr>
          <p:cNvPr id="32806" name="Text Box 67"/>
          <p:cNvSpPr txBox="1">
            <a:spLocks noChangeArrowheads="1"/>
          </p:cNvSpPr>
          <p:nvPr/>
        </p:nvSpPr>
        <p:spPr bwMode="auto">
          <a:xfrm>
            <a:off x="6286500" y="4900613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</a:rPr>
              <a:t>In summer</a:t>
            </a:r>
            <a:r>
              <a:rPr lang="en-US" sz="2000"/>
              <a:t> 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8" grpId="0" autoUpdateAnimBg="0"/>
      <p:bldP spid="32799" grpId="0" autoUpdateAnimBg="0"/>
      <p:bldP spid="32800" grpId="0" autoUpdateAnimBg="0"/>
      <p:bldP spid="32801" grpId="0" autoUpdateAnimBg="0"/>
      <p:bldP spid="32802" grpId="0" autoUpdateAnimBg="0"/>
      <p:bldP spid="32803" grpId="0" autoUpdateAnimBg="0"/>
      <p:bldP spid="32804" grpId="0" autoUpdateAnimBg="0"/>
      <p:bldP spid="32805" grpId="0" autoUpdateAnimBg="0"/>
      <p:bldP spid="3280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950913" y="409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10678" y="405607"/>
            <a:ext cx="9467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Read from Passage 1 and answer the</a:t>
            </a:r>
          </a:p>
          <a:p>
            <a:r>
              <a:rPr lang="en-US" sz="3200" b="1" dirty="0">
                <a:solidFill>
                  <a:srgbClr val="CC0000"/>
                </a:solidFill>
              </a:rPr>
              <a:t> questions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79388" y="4437063"/>
            <a:ext cx="89646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</a:rPr>
              <a:t>2</a:t>
            </a:r>
            <a:r>
              <a:rPr lang="en-US" sz="3200" b="1" dirty="0">
                <a:solidFill>
                  <a:srgbClr val="0000FF"/>
                </a:solidFill>
              </a:rPr>
              <a:t>. What do you need to bring if you</a:t>
            </a:r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  <a:r>
              <a:rPr lang="en-US" altLang="zh-CN" sz="3200" b="1" dirty="0">
                <a:solidFill>
                  <a:schemeClr val="hlink"/>
                </a:solidFill>
              </a:rPr>
              <a:t>may</a:t>
            </a:r>
            <a:r>
              <a:rPr lang="en-US" sz="3200" b="1" dirty="0">
                <a:solidFill>
                  <a:schemeClr val="hlink"/>
                </a:solidFill>
              </a:rPr>
              <a:t> want to </a:t>
            </a:r>
            <a:r>
              <a:rPr lang="en-US" altLang="zh-CN" sz="3200" b="1" dirty="0">
                <a:solidFill>
                  <a:schemeClr val="hlink"/>
                </a:solidFill>
              </a:rPr>
              <a:t>travel  around</a:t>
            </a:r>
            <a:r>
              <a:rPr lang="en-US" altLang="zh-CN" sz="3200" b="1" dirty="0">
                <a:solidFill>
                  <a:srgbClr val="0000FF"/>
                </a:solidFill>
              </a:rPr>
              <a:t>  </a:t>
            </a:r>
            <a:r>
              <a:rPr lang="en-US" sz="3200" b="1" dirty="0">
                <a:solidFill>
                  <a:srgbClr val="0000FF"/>
                </a:solidFill>
              </a:rPr>
              <a:t>in the US? 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4925" y="5589588"/>
            <a:ext cx="1763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 </a:t>
            </a:r>
            <a:r>
              <a:rPr lang="en-US" sz="3200" b="1" dirty="0">
                <a:solidFill>
                  <a:srgbClr val="CC0000"/>
                </a:solidFill>
              </a:rPr>
              <a:t>A map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50825" y="1268413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</a:rPr>
              <a:t>1.Why do you choose care fully the places to see and the time to go in the US?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50825" y="2565400"/>
            <a:ext cx="84248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</a:rPr>
              <a:t>Because the US is </a:t>
            </a:r>
            <a:r>
              <a:rPr lang="en-US" altLang="zh-CN" sz="3200" b="1" dirty="0">
                <a:solidFill>
                  <a:schemeClr val="hlink"/>
                </a:solidFill>
              </a:rPr>
              <a:t>a large country</a:t>
            </a:r>
            <a:r>
              <a:rPr lang="en-US" altLang="zh-CN" sz="3200" b="1" dirty="0">
                <a:solidFill>
                  <a:schemeClr val="tx2"/>
                </a:solidFill>
              </a:rPr>
              <a:t> and  it is about 3000 miles </a:t>
            </a:r>
            <a:r>
              <a:rPr lang="en-US" altLang="zh-CN" sz="3200" b="1" dirty="0">
                <a:solidFill>
                  <a:schemeClr val="hlink"/>
                </a:solidFill>
              </a:rPr>
              <a:t>from the east coast to the west coast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50913" y="409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409575"/>
            <a:ext cx="91425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Read from Passage </a:t>
            </a:r>
            <a:r>
              <a:rPr lang="en-US" altLang="zh-CN" sz="3200" b="1" dirty="0">
                <a:solidFill>
                  <a:srgbClr val="CC0000"/>
                </a:solidFill>
              </a:rPr>
              <a:t>2-3</a:t>
            </a:r>
            <a:r>
              <a:rPr lang="en-US" sz="3200" b="1" dirty="0">
                <a:solidFill>
                  <a:srgbClr val="CC0000"/>
                </a:solidFill>
              </a:rPr>
              <a:t> and answer the</a:t>
            </a:r>
          </a:p>
          <a:p>
            <a:r>
              <a:rPr lang="en-US" sz="3200" b="1" dirty="0">
                <a:solidFill>
                  <a:srgbClr val="CC0000"/>
                </a:solidFill>
              </a:rPr>
              <a:t> questions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50825" y="2565400"/>
            <a:ext cx="8278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2.What’s the weather like in New York and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Washington DC in Winter? 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79388" y="3644900"/>
            <a:ext cx="8296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It is cold because there is a lot of snow in </a:t>
            </a:r>
          </a:p>
          <a:p>
            <a:r>
              <a:rPr lang="en-US" sz="3200" b="1" dirty="0">
                <a:solidFill>
                  <a:srgbClr val="CC0000"/>
                </a:solidFill>
              </a:rPr>
              <a:t>Winter.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179388" y="4941888"/>
            <a:ext cx="902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3.When is the </a:t>
            </a:r>
            <a:r>
              <a:rPr lang="en-US" altLang="zh-CN" sz="3200" b="1" dirty="0">
                <a:solidFill>
                  <a:srgbClr val="0000FF"/>
                </a:solidFill>
              </a:rPr>
              <a:t>best </a:t>
            </a:r>
            <a:r>
              <a:rPr lang="en-US" sz="3200" b="1" dirty="0">
                <a:solidFill>
                  <a:srgbClr val="0000FF"/>
                </a:solidFill>
              </a:rPr>
              <a:t>time to visit New England?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95288" y="5589588"/>
            <a:ext cx="2755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In September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81" grpId="0"/>
      <p:bldP spid="54282" grpId="0"/>
      <p:bldP spid="54283" grpId="0"/>
      <p:bldP spid="542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7108" name="Picture 4" descr="2005091014450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50913" y="409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50825" y="1916113"/>
            <a:ext cx="868203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0000"/>
                </a:solidFill>
              </a:rPr>
              <a:t>Because the weather is fine </a:t>
            </a:r>
            <a:r>
              <a:rPr lang="en-US" sz="3200" b="1">
                <a:solidFill>
                  <a:schemeClr val="tx2"/>
                </a:solidFill>
              </a:rPr>
              <a:t>all year round</a:t>
            </a:r>
            <a:r>
              <a:rPr lang="en-US" sz="3200" b="1">
                <a:solidFill>
                  <a:srgbClr val="CC0000"/>
                </a:solidFill>
              </a:rPr>
              <a:t> ,</a:t>
            </a:r>
          </a:p>
          <a:p>
            <a:r>
              <a:rPr lang="en-US" sz="3200" b="1">
                <a:solidFill>
                  <a:srgbClr val="CC0000"/>
                </a:solidFill>
              </a:rPr>
              <a:t>you </a:t>
            </a:r>
            <a:r>
              <a:rPr lang="en-US" sz="3200" b="1">
                <a:solidFill>
                  <a:schemeClr val="tx2"/>
                </a:solidFill>
              </a:rPr>
              <a:t>might want</a:t>
            </a:r>
            <a:r>
              <a:rPr lang="en-US" sz="3200" b="1">
                <a:solidFill>
                  <a:srgbClr val="CC0000"/>
                </a:solidFill>
              </a:rPr>
              <a:t> to go swimming</a:t>
            </a:r>
            <a:r>
              <a:rPr lang="en-US" altLang="zh-CN" sz="3200" b="1">
                <a:solidFill>
                  <a:srgbClr val="CC0000"/>
                </a:solidFill>
              </a:rPr>
              <a:t> in the sea</a:t>
            </a:r>
            <a:r>
              <a:rPr lang="en-US" sz="3200" b="1">
                <a:solidFill>
                  <a:srgbClr val="CC0000"/>
                </a:solidFill>
              </a:rPr>
              <a:t>, </a:t>
            </a:r>
            <a:r>
              <a:rPr lang="en-US" altLang="zh-CN" sz="3200" b="1">
                <a:solidFill>
                  <a:srgbClr val="CC0000"/>
                </a:solidFill>
              </a:rPr>
              <a:t> </a:t>
            </a:r>
          </a:p>
          <a:p>
            <a:r>
              <a:rPr lang="en-US" sz="3200" b="1">
                <a:solidFill>
                  <a:schemeClr val="tx2"/>
                </a:solidFill>
              </a:rPr>
              <a:t>even</a:t>
            </a:r>
            <a:r>
              <a:rPr lang="en-US" sz="3200" b="1">
                <a:solidFill>
                  <a:srgbClr val="CC0000"/>
                </a:solidFill>
              </a:rPr>
              <a:t> in  December.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50825" y="922338"/>
            <a:ext cx="8074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4.Why do you need to take swimming      </a:t>
            </a:r>
          </a:p>
          <a:p>
            <a:r>
              <a:rPr lang="en-US" sz="3200" b="1">
                <a:solidFill>
                  <a:srgbClr val="0000FF"/>
                </a:solidFill>
              </a:rPr>
              <a:t>clothes when you visit  California?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5013325"/>
            <a:ext cx="721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6.What’s the weather like in Texas ? 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5661025"/>
            <a:ext cx="9682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0000"/>
                </a:solidFill>
              </a:rPr>
              <a:t>It is usually very hot and sunny, there are </a:t>
            </a:r>
          </a:p>
          <a:p>
            <a:r>
              <a:rPr lang="en-US" sz="3200" b="1">
                <a:solidFill>
                  <a:srgbClr val="CC0000"/>
                </a:solidFill>
              </a:rPr>
              <a:t>Storms </a:t>
            </a:r>
            <a:r>
              <a:rPr lang="en-US" sz="3200" b="1">
                <a:solidFill>
                  <a:schemeClr val="tx2"/>
                </a:solidFill>
              </a:rPr>
              <a:t>from time to time</a:t>
            </a:r>
            <a:r>
              <a:rPr lang="en-US" sz="3200" b="1">
                <a:solidFill>
                  <a:srgbClr val="CC0000"/>
                </a:solidFill>
              </a:rPr>
              <a:t> in summer </a:t>
            </a:r>
            <a:r>
              <a:rPr lang="en-US" altLang="zh-CN" sz="3200" b="1">
                <a:solidFill>
                  <a:srgbClr val="CC0000"/>
                </a:solidFill>
              </a:rPr>
              <a:t>and</a:t>
            </a:r>
            <a:r>
              <a:rPr lang="en-US" sz="3200" b="1">
                <a:solidFill>
                  <a:srgbClr val="CC0000"/>
                </a:solidFill>
              </a:rPr>
              <a:t> autumn.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179388" y="3357563"/>
            <a:ext cx="89265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5.What do you not forget to bring if you want </a:t>
            </a:r>
          </a:p>
          <a:p>
            <a:r>
              <a:rPr lang="en-US" sz="3200" b="1">
                <a:solidFill>
                  <a:srgbClr val="0000FF"/>
                </a:solidFill>
              </a:rPr>
              <a:t>to visit Alaska?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179388" y="4437063"/>
            <a:ext cx="3389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0000"/>
                </a:solidFill>
              </a:rPr>
              <a:t>A warm sweater.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Read from Passage 4  to 6 and answer the</a:t>
            </a:r>
          </a:p>
          <a:p>
            <a:r>
              <a:rPr lang="en-US" sz="3200" b="1" dirty="0">
                <a:solidFill>
                  <a:srgbClr val="CC0000"/>
                </a:solidFill>
              </a:rPr>
              <a:t> questions</a:t>
            </a:r>
            <a:endParaRPr lang="zh-CN" altLang="en-US" sz="32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1" grpId="0"/>
      <p:bldP spid="47112" grpId="0"/>
      <p:bldP spid="47113" grpId="0"/>
      <p:bldP spid="47114" grpId="0"/>
      <p:bldP spid="47115" grpId="0"/>
      <p:bldP spid="47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005091014450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17475"/>
            <a:ext cx="74199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6600"/>
                </a:solidFill>
              </a:rPr>
              <a:t>Read the passage complete the table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3850" y="1844675"/>
            <a:ext cx="8569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C6600"/>
                </a:solidFill>
              </a:rPr>
              <a:t> </a:t>
            </a:r>
          </a:p>
        </p:txBody>
      </p:sp>
      <p:graphicFrame>
        <p:nvGraphicFramePr>
          <p:cNvPr id="48133" name="Group 5"/>
          <p:cNvGraphicFramePr>
            <a:graphicFrameLocks noGrp="1"/>
          </p:cNvGraphicFramePr>
          <p:nvPr/>
        </p:nvGraphicFramePr>
        <p:xfrm>
          <a:off x="0" y="765175"/>
          <a:ext cx="9144000" cy="6005514"/>
        </p:xfrm>
        <a:graphic>
          <a:graphicData uri="http://schemas.openxmlformats.org/drawingml/2006/table">
            <a:tbl>
              <a:tblPr/>
              <a:tblGrid>
                <a:gridCol w="171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8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Place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Best time to visit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New York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Winter: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New English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California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8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Alaska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Summer: 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Winter: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2987675" y="1773238"/>
            <a:ext cx="24574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800"/>
              <a:t> </a:t>
            </a:r>
            <a:r>
              <a:rPr lang="en-US" sz="2800" b="1">
                <a:solidFill>
                  <a:srgbClr val="CC0000"/>
                </a:solidFill>
              </a:rPr>
              <a:t>a lot of snow</a:t>
            </a:r>
          </a:p>
          <a:p>
            <a:endParaRPr lang="zh-CN" altLang="en-US"/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2987675" y="5949950"/>
            <a:ext cx="1746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0000"/>
                </a:solidFill>
              </a:rPr>
              <a:t>very cold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3563938" y="4581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276600" y="6073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1835150" y="3860800"/>
            <a:ext cx="41417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2800" b="1">
                <a:solidFill>
                  <a:srgbClr val="CC0000"/>
                </a:solidFill>
              </a:rPr>
              <a:t>Fine all the year round</a:t>
            </a:r>
            <a:r>
              <a:rPr lang="en-US" sz="2800"/>
              <a:t> </a:t>
            </a:r>
            <a:endParaRPr lang="zh-CN" altLang="en-US" sz="2800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1908175" y="5157788"/>
            <a:ext cx="38052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  <a:r>
              <a:rPr lang="en-US" sz="2800" b="1">
                <a:solidFill>
                  <a:srgbClr val="CC0000"/>
                </a:solidFill>
              </a:rPr>
              <a:t>warm day, cool night</a:t>
            </a: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1692275" y="2565400"/>
            <a:ext cx="3889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C0000"/>
                </a:solidFill>
              </a:rPr>
              <a:t> It gets cooler in </a:t>
            </a:r>
          </a:p>
          <a:p>
            <a:r>
              <a:rPr lang="en-US" sz="2800" b="1">
                <a:solidFill>
                  <a:srgbClr val="CC0000"/>
                </a:solidFill>
              </a:rPr>
              <a:t>September</a:t>
            </a:r>
          </a:p>
          <a:p>
            <a:endParaRPr lang="zh-CN" altLang="en-US"/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5940425" y="1917700"/>
            <a:ext cx="3208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0000"/>
                </a:solidFill>
              </a:rPr>
              <a:t>In May or October</a:t>
            </a:r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5940425" y="2997200"/>
            <a:ext cx="24368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0000"/>
                </a:solidFill>
              </a:rPr>
              <a:t>In September</a:t>
            </a: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6156325" y="5373688"/>
            <a:ext cx="21177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0000"/>
                </a:solidFill>
              </a:rPr>
              <a:t>In Summer </a:t>
            </a:r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229350" y="4076700"/>
            <a:ext cx="155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0000"/>
                </a:solidFill>
              </a:rPr>
              <a:t>All year</a:t>
            </a:r>
            <a:r>
              <a:rPr lang="en-US" sz="2400" b="1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1" grpId="1"/>
      <p:bldP spid="48132" grpId="0" autoUpdateAnimBg="0"/>
      <p:bldP spid="48161" grpId="0"/>
      <p:bldP spid="48162" grpId="0"/>
      <p:bldP spid="48165" grpId="0"/>
      <p:bldP spid="48166" grpId="0"/>
      <p:bldP spid="48167" grpId="0"/>
      <p:bldP spid="48168" grpId="0"/>
      <p:bldP spid="48169" grpId="0"/>
      <p:bldP spid="48170" grpId="0"/>
      <p:bldP spid="481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7272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CC0000"/>
                </a:solidFill>
                <a:latin typeface="Times New Roman" pitchFamily="18" charset="0"/>
                <a:ea typeface="华文新魏" pitchFamily="2" charset="-122"/>
              </a:rPr>
              <a:t>Read carefully and </a:t>
            </a:r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finish the form.</a:t>
            </a:r>
            <a:endParaRPr lang="en-US" sz="3600" b="1">
              <a:solidFill>
                <a:srgbClr val="CC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/>
        </p:nvGraphicFramePr>
        <p:xfrm>
          <a:off x="468313" y="1412875"/>
          <a:ext cx="8424862" cy="5040313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Places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Best time to visit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Reason (Why)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 York &amp; Washington DC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177" name="Text Box 33"/>
          <p:cNvSpPr txBox="1">
            <a:spLocks noChangeArrowheads="1"/>
          </p:cNvSpPr>
          <p:nvPr/>
        </p:nvSpPr>
        <p:spPr bwMode="auto">
          <a:xfrm>
            <a:off x="2195513" y="2924175"/>
            <a:ext cx="1584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May or October</a:t>
            </a:r>
          </a:p>
        </p:txBody>
      </p:sp>
      <p:sp>
        <p:nvSpPr>
          <p:cNvPr id="49178" name="Text Box 35"/>
          <p:cNvSpPr txBox="1">
            <a:spLocks noChangeArrowheads="1"/>
          </p:cNvSpPr>
          <p:nvPr/>
        </p:nvSpPr>
        <p:spPr bwMode="auto">
          <a:xfrm>
            <a:off x="539750" y="4508500"/>
            <a:ext cx="2089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New England</a:t>
            </a:r>
          </a:p>
        </p:txBody>
      </p:sp>
      <p:sp>
        <p:nvSpPr>
          <p:cNvPr id="49179" name="Text Box 36"/>
          <p:cNvSpPr txBox="1">
            <a:spLocks noChangeArrowheads="1"/>
          </p:cNvSpPr>
          <p:nvPr/>
        </p:nvSpPr>
        <p:spPr bwMode="auto">
          <a:xfrm>
            <a:off x="2124075" y="4868863"/>
            <a:ext cx="187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September </a:t>
            </a:r>
          </a:p>
        </p:txBody>
      </p:sp>
      <p:sp>
        <p:nvSpPr>
          <p:cNvPr id="49180" name="Rectangle 61"/>
          <p:cNvSpPr>
            <a:spLocks noChangeArrowheads="1"/>
          </p:cNvSpPr>
          <p:nvPr/>
        </p:nvSpPr>
        <p:spPr bwMode="auto">
          <a:xfrm>
            <a:off x="7308850" y="1700213"/>
            <a:ext cx="1547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800" b="1">
                <a:latin typeface="Times New Roman" pitchFamily="18" charset="0"/>
                <a:cs typeface="Times New Roman" pitchFamily="18" charset="0"/>
              </a:rPr>
              <a:t>advice</a:t>
            </a:r>
          </a:p>
        </p:txBody>
      </p:sp>
      <p:sp>
        <p:nvSpPr>
          <p:cNvPr id="49181" name="Text Box 63"/>
          <p:cNvSpPr txBox="1">
            <a:spLocks noChangeArrowheads="1"/>
          </p:cNvSpPr>
          <p:nvPr/>
        </p:nvSpPr>
        <p:spPr bwMode="auto">
          <a:xfrm>
            <a:off x="3995738" y="2852738"/>
            <a:ext cx="30241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in winter there’s a lot of snow</a:t>
            </a:r>
          </a:p>
        </p:txBody>
      </p:sp>
      <p:sp>
        <p:nvSpPr>
          <p:cNvPr id="49182" name="Rectangle 65"/>
          <p:cNvSpPr>
            <a:spLocks noChangeArrowheads="1"/>
          </p:cNvSpPr>
          <p:nvPr/>
        </p:nvSpPr>
        <p:spPr bwMode="auto">
          <a:xfrm>
            <a:off x="3779838" y="4365625"/>
            <a:ext cx="34559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The weather gets cooler and the green leaves start to go gold, then brown. </a:t>
            </a:r>
          </a:p>
        </p:txBody>
      </p:sp>
      <p:sp>
        <p:nvSpPr>
          <p:cNvPr id="49183" name="Text Box 66"/>
          <p:cNvSpPr txBox="1">
            <a:spLocks noChangeArrowheads="1"/>
          </p:cNvSpPr>
          <p:nvPr/>
        </p:nvSpPr>
        <p:spPr bwMode="auto">
          <a:xfrm>
            <a:off x="7308850" y="4437063"/>
            <a:ext cx="16557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bring camera and take photos</a:t>
            </a:r>
          </a:p>
        </p:txBody>
      </p:sp>
      <p:sp>
        <p:nvSpPr>
          <p:cNvPr id="49184" name="Line 67"/>
          <p:cNvSpPr>
            <a:spLocks noChangeShapeType="1"/>
          </p:cNvSpPr>
          <p:nvPr/>
        </p:nvSpPr>
        <p:spPr bwMode="auto">
          <a:xfrm>
            <a:off x="7596188" y="3213100"/>
            <a:ext cx="863600" cy="4191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77" grpId="0"/>
      <p:bldP spid="49178" grpId="0"/>
      <p:bldP spid="49179" grpId="0"/>
      <p:bldP spid="49181" grpId="0"/>
      <p:bldP spid="491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Group 2"/>
          <p:cNvGraphicFramePr>
            <a:graphicFrameLocks noGrp="1"/>
          </p:cNvGraphicFramePr>
          <p:nvPr/>
        </p:nvGraphicFramePr>
        <p:xfrm>
          <a:off x="323850" y="908050"/>
          <a:ext cx="8424863" cy="4873625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Places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Best time to visit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Reason (Why)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00" name="Text Box 29"/>
          <p:cNvSpPr txBox="1">
            <a:spLocks noChangeArrowheads="1"/>
          </p:cNvSpPr>
          <p:nvPr/>
        </p:nvSpPr>
        <p:spPr bwMode="auto">
          <a:xfrm>
            <a:off x="3924300" y="2349500"/>
            <a:ext cx="2879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The weather is fine all year.</a:t>
            </a:r>
          </a:p>
        </p:txBody>
      </p:sp>
      <p:sp>
        <p:nvSpPr>
          <p:cNvPr id="50201" name="Text Box 30"/>
          <p:cNvSpPr txBox="1">
            <a:spLocks noChangeArrowheads="1"/>
          </p:cNvSpPr>
          <p:nvPr/>
        </p:nvSpPr>
        <p:spPr bwMode="auto">
          <a:xfrm>
            <a:off x="395288" y="400367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Seattle</a:t>
            </a:r>
          </a:p>
        </p:txBody>
      </p:sp>
      <p:sp>
        <p:nvSpPr>
          <p:cNvPr id="50202" name="Rectangle 32"/>
          <p:cNvSpPr>
            <a:spLocks noChangeArrowheads="1"/>
          </p:cNvSpPr>
          <p:nvPr/>
        </p:nvSpPr>
        <p:spPr bwMode="auto">
          <a:xfrm>
            <a:off x="7164388" y="1195388"/>
            <a:ext cx="15478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800" b="1">
                <a:latin typeface="Times New Roman" pitchFamily="18" charset="0"/>
                <a:cs typeface="Times New Roman" pitchFamily="18" charset="0"/>
              </a:rPr>
              <a:t>advice</a:t>
            </a:r>
          </a:p>
        </p:txBody>
      </p:sp>
      <p:sp>
        <p:nvSpPr>
          <p:cNvPr id="50203" name="Rectangle 34"/>
          <p:cNvSpPr>
            <a:spLocks noChangeArrowheads="1"/>
          </p:cNvSpPr>
          <p:nvPr/>
        </p:nvSpPr>
        <p:spPr bwMode="auto">
          <a:xfrm>
            <a:off x="3635375" y="3860800"/>
            <a:ext cx="3455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It isn’t very cold but it rains a lot. </a:t>
            </a:r>
          </a:p>
        </p:txBody>
      </p:sp>
      <p:sp>
        <p:nvSpPr>
          <p:cNvPr id="50204" name="Text Box 35"/>
          <p:cNvSpPr txBox="1">
            <a:spLocks noChangeArrowheads="1"/>
          </p:cNvSpPr>
          <p:nvPr/>
        </p:nvSpPr>
        <p:spPr bwMode="auto">
          <a:xfrm>
            <a:off x="7019925" y="2133600"/>
            <a:ext cx="18351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Take swimming clothes</a:t>
            </a:r>
          </a:p>
        </p:txBody>
      </p:sp>
      <p:sp>
        <p:nvSpPr>
          <p:cNvPr id="50205" name="Text Box 38"/>
          <p:cNvSpPr txBox="1">
            <a:spLocks noChangeArrowheads="1"/>
          </p:cNvSpPr>
          <p:nvPr/>
        </p:nvSpPr>
        <p:spPr bwMode="auto">
          <a:xfrm>
            <a:off x="323850" y="227647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California</a:t>
            </a:r>
          </a:p>
        </p:txBody>
      </p:sp>
      <p:sp>
        <p:nvSpPr>
          <p:cNvPr id="50206" name="Rectangle 40"/>
          <p:cNvSpPr>
            <a:spLocks noChangeArrowheads="1"/>
          </p:cNvSpPr>
          <p:nvPr/>
        </p:nvSpPr>
        <p:spPr bwMode="auto">
          <a:xfrm>
            <a:off x="1979613" y="2133600"/>
            <a:ext cx="2016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all the year round</a:t>
            </a:r>
          </a:p>
        </p:txBody>
      </p:sp>
      <p:sp>
        <p:nvSpPr>
          <p:cNvPr id="50207" name="Text Box 41"/>
          <p:cNvSpPr txBox="1">
            <a:spLocks noChangeArrowheads="1"/>
          </p:cNvSpPr>
          <p:nvPr/>
        </p:nvSpPr>
        <p:spPr bwMode="auto">
          <a:xfrm>
            <a:off x="7092950" y="4005263"/>
            <a:ext cx="18351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take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an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umbrella</a:t>
            </a:r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2484438" y="4221163"/>
            <a:ext cx="574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0" grpId="0"/>
      <p:bldP spid="50201" grpId="0"/>
      <p:bldP spid="50203" grpId="0"/>
      <p:bldP spid="50204" grpId="0"/>
      <p:bldP spid="50205" grpId="0"/>
      <p:bldP spid="50206" grpId="0"/>
      <p:bldP spid="502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Group 2"/>
          <p:cNvGraphicFramePr>
            <a:graphicFrameLocks noGrp="1"/>
          </p:cNvGraphicFramePr>
          <p:nvPr/>
        </p:nvGraphicFramePr>
        <p:xfrm>
          <a:off x="252413" y="549275"/>
          <a:ext cx="8785225" cy="5897563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8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Places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Best time to visit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Reason (Why)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Alaska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Texas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24" name="Text Box 36"/>
          <p:cNvSpPr txBox="1">
            <a:spLocks noChangeArrowheads="1"/>
          </p:cNvSpPr>
          <p:nvPr/>
        </p:nvSpPr>
        <p:spPr bwMode="auto">
          <a:xfrm>
            <a:off x="1619250" y="242093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Summer </a:t>
            </a:r>
          </a:p>
        </p:txBody>
      </p:sp>
      <p:sp>
        <p:nvSpPr>
          <p:cNvPr id="51225" name="Text Box 37"/>
          <p:cNvSpPr txBox="1">
            <a:spLocks noChangeArrowheads="1"/>
          </p:cNvSpPr>
          <p:nvPr/>
        </p:nvSpPr>
        <p:spPr bwMode="auto">
          <a:xfrm>
            <a:off x="3786188" y="2000250"/>
            <a:ext cx="2663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The days are long and warm.</a:t>
            </a:r>
          </a:p>
        </p:txBody>
      </p:sp>
      <p:sp>
        <p:nvSpPr>
          <p:cNvPr id="51226" name="Text Box 38"/>
          <p:cNvSpPr txBox="1">
            <a:spLocks noChangeArrowheads="1"/>
          </p:cNvSpPr>
          <p:nvPr/>
        </p:nvSpPr>
        <p:spPr bwMode="auto">
          <a:xfrm>
            <a:off x="1619250" y="4508500"/>
            <a:ext cx="1800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spring &amp; winter</a:t>
            </a:r>
          </a:p>
        </p:txBody>
      </p:sp>
      <p:sp>
        <p:nvSpPr>
          <p:cNvPr id="51227" name="Text Box 39"/>
          <p:cNvSpPr txBox="1">
            <a:spLocks noChangeArrowheads="1"/>
          </p:cNvSpPr>
          <p:nvPr/>
        </p:nvSpPr>
        <p:spPr bwMode="auto">
          <a:xfrm>
            <a:off x="3500438" y="3857625"/>
            <a:ext cx="36004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It’s usually very hot and sunny </a:t>
            </a:r>
            <a:r>
              <a:rPr lang="en-US" sz="2800" b="1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compared to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 other places.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 Many storms in summer and autumn.</a:t>
            </a:r>
          </a:p>
        </p:txBody>
      </p:sp>
      <p:sp>
        <p:nvSpPr>
          <p:cNvPr id="51228" name="Rectangle 55"/>
          <p:cNvSpPr>
            <a:spLocks noChangeArrowheads="1"/>
          </p:cNvSpPr>
          <p:nvPr/>
        </p:nvSpPr>
        <p:spPr bwMode="auto">
          <a:xfrm>
            <a:off x="7164388" y="1341438"/>
            <a:ext cx="15478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800" b="1">
                <a:latin typeface="Times New Roman" pitchFamily="18" charset="0"/>
                <a:cs typeface="Times New Roman" pitchFamily="18" charset="0"/>
              </a:rPr>
              <a:t>advice</a:t>
            </a:r>
          </a:p>
        </p:txBody>
      </p:sp>
      <p:sp>
        <p:nvSpPr>
          <p:cNvPr id="51229" name="Text Box 57"/>
          <p:cNvSpPr txBox="1">
            <a:spLocks noChangeArrowheads="1"/>
          </p:cNvSpPr>
          <p:nvPr/>
        </p:nvSpPr>
        <p:spPr bwMode="auto">
          <a:xfrm>
            <a:off x="6913563" y="2170113"/>
            <a:ext cx="21224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Bring a warm sweater. Don’t do in winter.</a:t>
            </a:r>
          </a:p>
        </p:txBody>
      </p:sp>
      <p:sp>
        <p:nvSpPr>
          <p:cNvPr id="51230" name="Line 63"/>
          <p:cNvSpPr>
            <a:spLocks noChangeShapeType="1"/>
          </p:cNvSpPr>
          <p:nvPr/>
        </p:nvSpPr>
        <p:spPr bwMode="auto">
          <a:xfrm>
            <a:off x="7308850" y="4797425"/>
            <a:ext cx="1223963" cy="936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4" grpId="0" autoUpdateAnimBg="0"/>
      <p:bldP spid="51225" grpId="0" autoUpdateAnimBg="0"/>
      <p:bldP spid="51226" grpId="0" autoUpdateAnimBg="0"/>
      <p:bldP spid="512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539750" y="1397000"/>
            <a:ext cx="3603625" cy="485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5300"/>
              </a:lnSpc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err="1">
                <a:latin typeface="Times New Roman" pitchFamily="18" charset="0"/>
              </a:rPr>
              <a:t>m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 dirty="0" err="1">
                <a:latin typeface="Times New Roman" pitchFamily="18" charset="0"/>
              </a:rPr>
              <a:t>l</a:t>
            </a:r>
            <a:r>
              <a:rPr lang="en-US" sz="3200" b="1" dirty="0">
                <a:latin typeface="Times New Roman" pitchFamily="18" charset="0"/>
              </a:rPr>
              <a:t>/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err="1">
                <a:latin typeface="Times New Roman" pitchFamily="18" charset="0"/>
              </a:rPr>
              <a:t>r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au</a:t>
            </a:r>
            <a:r>
              <a:rPr lang="en-US" sz="3200" b="1" dirty="0" err="1">
                <a:latin typeface="Times New Roman" pitchFamily="18" charset="0"/>
              </a:rPr>
              <a:t>nd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err="1">
                <a:latin typeface="Times New Roman" pitchFamily="18" charset="0"/>
              </a:rPr>
              <a:t>n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ɔ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n-US" sz="3200" b="1" dirty="0" err="1">
                <a:latin typeface="Times New Roman" pitchFamily="18" charset="0"/>
              </a:rPr>
              <a:t>θ'w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3200" b="1" dirty="0" err="1">
                <a:latin typeface="Times New Roman" pitchFamily="18" charset="0"/>
              </a:rPr>
              <a:t>st</a:t>
            </a:r>
            <a:r>
              <a:rPr lang="en-US" sz="3200" b="1" dirty="0">
                <a:latin typeface="Times New Roman" pitchFamily="18" charset="0"/>
              </a:rPr>
              <a:t> /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  <a:buFont typeface="Arial" pitchFamily="34" charset="0"/>
              <a:buNone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</a:rPr>
              <a:t>/</a:t>
            </a:r>
            <a:r>
              <a:rPr lang="en-US" sz="3200" b="1" dirty="0" err="1">
                <a:latin typeface="Times New Roman" pitchFamily="18" charset="0"/>
              </a:rPr>
              <a:t>s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au</a:t>
            </a:r>
            <a:r>
              <a:rPr lang="en-US" sz="3200" b="1" dirty="0" err="1">
                <a:latin typeface="Times New Roman" pitchFamily="18" charset="0"/>
              </a:rPr>
              <a:t>θ'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i:</a:t>
            </a:r>
            <a:r>
              <a:rPr lang="en-US" sz="3200" b="1" dirty="0" err="1">
                <a:latin typeface="Times New Roman" pitchFamily="18" charset="0"/>
              </a:rPr>
              <a:t>st</a:t>
            </a:r>
            <a:r>
              <a:rPr lang="en-US" sz="3200" b="1" dirty="0">
                <a:latin typeface="Times New Roman" pitchFamily="18" charset="0"/>
              </a:rPr>
              <a:t>/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  <a:buFont typeface="Arial" pitchFamily="34" charset="0"/>
              <a:buNone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from time to time</a:t>
            </a:r>
          </a:p>
        </p:txBody>
      </p:sp>
      <p:sp>
        <p:nvSpPr>
          <p:cNvPr id="31747" name="Text Box 9"/>
          <p:cNvSpPr txBox="1">
            <a:spLocks noChangeArrowheads="1"/>
          </p:cNvSpPr>
          <p:nvPr/>
        </p:nvSpPr>
        <p:spPr bwMode="auto">
          <a:xfrm>
            <a:off x="2843213" y="1503363"/>
            <a:ext cx="136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英里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31748" name="Text Box 11"/>
          <p:cNvSpPr txBox="1">
            <a:spLocks noChangeArrowheads="1"/>
          </p:cNvSpPr>
          <p:nvPr/>
        </p:nvSpPr>
        <p:spPr bwMode="auto">
          <a:xfrm>
            <a:off x="2843213" y="2130425"/>
            <a:ext cx="3097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围绕地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adv.</a:t>
            </a:r>
          </a:p>
        </p:txBody>
      </p:sp>
      <p:sp>
        <p:nvSpPr>
          <p:cNvPr id="31749" name="Text Box 13"/>
          <p:cNvSpPr txBox="1">
            <a:spLocks noChangeArrowheads="1"/>
          </p:cNvSpPr>
          <p:nvPr/>
        </p:nvSpPr>
        <p:spPr bwMode="auto">
          <a:xfrm>
            <a:off x="2843213" y="2870200"/>
            <a:ext cx="1274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西北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31750" name="Text Box 14"/>
          <p:cNvSpPr txBox="1">
            <a:spLocks noChangeArrowheads="1"/>
          </p:cNvSpPr>
          <p:nvPr/>
        </p:nvSpPr>
        <p:spPr bwMode="auto">
          <a:xfrm>
            <a:off x="6613525" y="42037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southeast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843213" y="3484563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西北的；朝西北的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6613525" y="2100263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round</a:t>
            </a: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2843213" y="4203700"/>
            <a:ext cx="43926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800" b="1" dirty="0">
                <a:latin typeface="Times New Roman" pitchFamily="18" charset="0"/>
              </a:rPr>
              <a:t>东南 </a:t>
            </a:r>
            <a:r>
              <a:rPr lang="en-US" sz="2800" b="1" i="1" dirty="0">
                <a:latin typeface="Times New Roman" pitchFamily="18" charset="0"/>
              </a:rPr>
              <a:t>n.</a:t>
            </a:r>
          </a:p>
          <a:p>
            <a:pPr>
              <a:buFont typeface="Arial" pitchFamily="34" charset="0"/>
              <a:buNone/>
            </a:pPr>
            <a:r>
              <a:rPr lang="zh-CN" altLang="en-US" sz="2800" b="1" dirty="0">
                <a:latin typeface="Times New Roman" pitchFamily="18" charset="0"/>
              </a:rPr>
              <a:t>东南的</a:t>
            </a:r>
            <a:r>
              <a:rPr lang="en-US" sz="2800" b="1" dirty="0">
                <a:latin typeface="Times New Roman" pitchFamily="18" charset="0"/>
              </a:rPr>
              <a:t>;</a:t>
            </a:r>
            <a:r>
              <a:rPr lang="zh-CN" altLang="en-US" sz="2800" b="1" dirty="0">
                <a:latin typeface="Times New Roman" pitchFamily="18" charset="0"/>
              </a:rPr>
              <a:t>朝东南的 </a:t>
            </a:r>
            <a:r>
              <a:rPr lang="en-US" sz="2800" b="1" i="1" dirty="0">
                <a:latin typeface="Times New Roman" pitchFamily="18" charset="0"/>
              </a:rPr>
              <a:t>adj.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613525" y="3484563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northwest</a:t>
            </a:r>
          </a:p>
        </p:txBody>
      </p:sp>
      <p:sp>
        <p:nvSpPr>
          <p:cNvPr id="31755" name="Text Box 4"/>
          <p:cNvSpPr txBox="1">
            <a:spLocks noChangeArrowheads="1"/>
          </p:cNvSpPr>
          <p:nvPr/>
        </p:nvSpPr>
        <p:spPr bwMode="auto">
          <a:xfrm>
            <a:off x="4143375" y="56070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有时</a:t>
            </a:r>
            <a:r>
              <a:rPr lang="en-US" sz="2800" b="1" dirty="0">
                <a:latin typeface="Times New Roman" pitchFamily="18" charset="0"/>
                <a:ea typeface="黑体" pitchFamily="49" charset="-122"/>
              </a:rPr>
              <a:t>;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间或</a:t>
            </a:r>
          </a:p>
        </p:txBody>
      </p:sp>
      <p:sp>
        <p:nvSpPr>
          <p:cNvPr id="31756" name="Text Box 5"/>
          <p:cNvSpPr txBox="1">
            <a:spLocks noChangeArrowheads="1"/>
          </p:cNvSpPr>
          <p:nvPr/>
        </p:nvSpPr>
        <p:spPr bwMode="auto">
          <a:xfrm>
            <a:off x="6659563" y="1554163"/>
            <a:ext cx="102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mile</a:t>
            </a:r>
          </a:p>
        </p:txBody>
      </p:sp>
      <p:sp>
        <p:nvSpPr>
          <p:cNvPr id="31757" name="TextBox 1"/>
          <p:cNvSpPr txBox="1">
            <a:spLocks noChangeArrowheads="1"/>
          </p:cNvSpPr>
          <p:nvPr/>
        </p:nvSpPr>
        <p:spPr bwMode="auto">
          <a:xfrm>
            <a:off x="1871663" y="890588"/>
            <a:ext cx="534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 dirty="0">
                <a:solidFill>
                  <a:srgbClr val="000099"/>
                </a:solidFill>
              </a:rPr>
              <a:t>Words and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8" grpId="0" autoUpdateAnimBg="0"/>
      <p:bldP spid="31749" grpId="0" autoUpdateAnimBg="0"/>
      <p:bldP spid="31750" grpId="0" autoUpdateAnimBg="0"/>
      <p:bldP spid="31751" grpId="0" autoUpdateAnimBg="0"/>
      <p:bldP spid="31752" grpId="0" autoUpdateAnimBg="0"/>
      <p:bldP spid="31753" grpId="0" autoUpdateAnimBg="0"/>
      <p:bldP spid="31754" grpId="0" autoUpdateAnimBg="0"/>
      <p:bldP spid="31755" grpId="0" autoUpdateAnimBg="0"/>
      <p:bldP spid="3175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4213" y="549275"/>
            <a:ext cx="7531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sz="3200" b="1">
                <a:solidFill>
                  <a:srgbClr val="CC0000"/>
                </a:solidFill>
                <a:latin typeface="Times New Roman" pitchFamily="18" charset="0"/>
              </a:rPr>
              <a:t>Retell the passage according to the places. </a:t>
            </a: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900113" y="1989138"/>
            <a:ext cx="1979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New York</a:t>
            </a: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900113" y="2846388"/>
            <a:ext cx="3357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Washington D.C</a:t>
            </a:r>
          </a:p>
        </p:txBody>
      </p:sp>
      <p:sp>
        <p:nvSpPr>
          <p:cNvPr id="52229" name="Rectangle 9"/>
          <p:cNvSpPr>
            <a:spLocks noChangeArrowheads="1"/>
          </p:cNvSpPr>
          <p:nvPr/>
        </p:nvSpPr>
        <p:spPr bwMode="auto">
          <a:xfrm>
            <a:off x="971550" y="3775075"/>
            <a:ext cx="276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New England</a:t>
            </a:r>
          </a:p>
        </p:txBody>
      </p:sp>
      <p:sp>
        <p:nvSpPr>
          <p:cNvPr id="52230" name="Rectangle 10"/>
          <p:cNvSpPr>
            <a:spLocks noChangeArrowheads="1"/>
          </p:cNvSpPr>
          <p:nvPr/>
        </p:nvSpPr>
        <p:spPr bwMode="auto">
          <a:xfrm>
            <a:off x="971550" y="4632325"/>
            <a:ext cx="2268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California</a:t>
            </a:r>
          </a:p>
        </p:txBody>
      </p:sp>
      <p:sp>
        <p:nvSpPr>
          <p:cNvPr id="52231" name="Rectangle 11"/>
          <p:cNvSpPr>
            <a:spLocks noChangeArrowheads="1"/>
          </p:cNvSpPr>
          <p:nvPr/>
        </p:nvSpPr>
        <p:spPr bwMode="auto">
          <a:xfrm>
            <a:off x="4716463" y="5013325"/>
            <a:ext cx="1527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Alaska</a:t>
            </a:r>
          </a:p>
        </p:txBody>
      </p:sp>
      <p:sp>
        <p:nvSpPr>
          <p:cNvPr id="52232" name="Rectangle 12"/>
          <p:cNvSpPr>
            <a:spLocks noChangeArrowheads="1"/>
          </p:cNvSpPr>
          <p:nvPr/>
        </p:nvSpPr>
        <p:spPr bwMode="auto">
          <a:xfrm>
            <a:off x="4787900" y="5648325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Texas</a:t>
            </a:r>
          </a:p>
        </p:txBody>
      </p:sp>
      <p:sp>
        <p:nvSpPr>
          <p:cNvPr id="52233" name="Rectangle 15"/>
          <p:cNvSpPr>
            <a:spLocks noChangeArrowheads="1"/>
          </p:cNvSpPr>
          <p:nvPr/>
        </p:nvSpPr>
        <p:spPr bwMode="auto">
          <a:xfrm>
            <a:off x="1258888" y="5661025"/>
            <a:ext cx="1527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Seattle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1908175" y="25654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908175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908175" y="4292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1908175" y="5157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292725" y="4724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5292725" y="55165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4068763" y="1125538"/>
          <a:ext cx="50371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r:id="rId3" imgW="4571429" imgH="3142857" progId="Paint.Picture">
                  <p:embed/>
                </p:oleObj>
              </mc:Choice>
              <mc:Fallback>
                <p:oleObj r:id="rId3" imgW="4571429" imgH="3142857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125538"/>
                        <a:ext cx="50371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41" name="Picture 13" descr="BD14868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550" y="242093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42" name="Picture 13" descr="BD14868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1013" y="220503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43" name="Picture 13" descr="BD14868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5475" y="198913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44" name="Picture 13" descr="BD14868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163" y="40767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45" name="Picture 13" descr="BD14868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425" y="3429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46" name="Picture 13" descr="BD14868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0200" y="263683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47" name="Picture 13" descr="BD14868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9125" y="1270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248" name="Text Box 8"/>
          <p:cNvSpPr txBox="1">
            <a:spLocks noChangeArrowheads="1"/>
          </p:cNvSpPr>
          <p:nvPr/>
        </p:nvSpPr>
        <p:spPr bwMode="auto">
          <a:xfrm>
            <a:off x="4860925" y="422116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Alaska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6013450" y="3429000"/>
            <a:ext cx="830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Texas</a:t>
            </a:r>
            <a:endParaRPr lang="zh-CN" altLang="en-US"/>
          </a:p>
        </p:txBody>
      </p:sp>
      <p:sp>
        <p:nvSpPr>
          <p:cNvPr id="52250" name="Text Box 4"/>
          <p:cNvSpPr txBox="1">
            <a:spLocks noChangeArrowheads="1"/>
          </p:cNvSpPr>
          <p:nvPr/>
        </p:nvSpPr>
        <p:spPr bwMode="auto">
          <a:xfrm rot="3971556">
            <a:off x="3332163" y="23653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California</a:t>
            </a:r>
          </a:p>
        </p:txBody>
      </p:sp>
      <p:sp>
        <p:nvSpPr>
          <p:cNvPr id="52251" name="Text Box 17"/>
          <p:cNvSpPr txBox="1">
            <a:spLocks noChangeArrowheads="1"/>
          </p:cNvSpPr>
          <p:nvPr/>
        </p:nvSpPr>
        <p:spPr bwMode="auto">
          <a:xfrm>
            <a:off x="4213225" y="1125538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Seattle </a:t>
            </a:r>
          </a:p>
        </p:txBody>
      </p:sp>
      <p:sp>
        <p:nvSpPr>
          <p:cNvPr id="52252" name="Text Box 5"/>
          <p:cNvSpPr txBox="1">
            <a:spLocks noChangeArrowheads="1"/>
          </p:cNvSpPr>
          <p:nvPr/>
        </p:nvSpPr>
        <p:spPr bwMode="auto">
          <a:xfrm>
            <a:off x="3708400" y="26368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Los Angeles</a:t>
            </a:r>
          </a:p>
        </p:txBody>
      </p:sp>
      <p:sp>
        <p:nvSpPr>
          <p:cNvPr id="52253" name="Text Box 10"/>
          <p:cNvSpPr txBox="1">
            <a:spLocks noChangeArrowheads="1"/>
          </p:cNvSpPr>
          <p:nvPr/>
        </p:nvSpPr>
        <p:spPr bwMode="auto">
          <a:xfrm>
            <a:off x="7086600" y="251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Washington</a:t>
            </a:r>
          </a:p>
        </p:txBody>
      </p:sp>
      <p:sp>
        <p:nvSpPr>
          <p:cNvPr id="52254" name="Text Box 9"/>
          <p:cNvSpPr txBox="1">
            <a:spLocks noChangeArrowheads="1"/>
          </p:cNvSpPr>
          <p:nvPr/>
        </p:nvSpPr>
        <p:spPr bwMode="auto">
          <a:xfrm>
            <a:off x="7380288" y="2133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New York</a:t>
            </a:r>
          </a:p>
        </p:txBody>
      </p:sp>
      <p:sp>
        <p:nvSpPr>
          <p:cNvPr id="52255" name="Text Box 15"/>
          <p:cNvSpPr txBox="1">
            <a:spLocks noChangeArrowheads="1"/>
          </p:cNvSpPr>
          <p:nvPr/>
        </p:nvSpPr>
        <p:spPr bwMode="auto">
          <a:xfrm>
            <a:off x="6877050" y="16287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New England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28" grpId="0"/>
      <p:bldP spid="52229" grpId="0"/>
      <p:bldP spid="52230" grpId="0"/>
      <p:bldP spid="52231" grpId="0"/>
      <p:bldP spid="52232" grpId="0"/>
      <p:bldP spid="52233" grpId="0"/>
      <p:bldP spid="52248" grpId="0"/>
      <p:bldP spid="52249" grpId="0"/>
      <p:bldP spid="52250" grpId="0"/>
      <p:bldP spid="52251" grpId="0"/>
      <p:bldP spid="52252" grpId="0"/>
      <p:bldP spid="52253" grpId="0"/>
      <p:bldP spid="52254" grpId="0"/>
      <p:bldP spid="522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2413" y="5805488"/>
            <a:ext cx="83708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</a:rPr>
              <a:t>It is the best time to visit … in …, but …  So it’s a good idea to …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/>
        </p:nvGraphicFramePr>
        <p:xfrm>
          <a:off x="107950" y="1412875"/>
          <a:ext cx="8713788" cy="4302126"/>
        </p:xfrm>
        <a:graphic>
          <a:graphicData uri="http://schemas.openxmlformats.org/drawingml/2006/table">
            <a:tbl>
              <a:tblPr/>
              <a:tblGrid>
                <a:gridCol w="16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autumn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2268538" y="2060575"/>
            <a:ext cx="213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Warm ,pleasant</a:t>
            </a:r>
          </a:p>
          <a:p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 fly kites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2700338" y="2852738"/>
            <a:ext cx="1800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sunny swim …</a:t>
            </a: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908175" y="3789363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cool</a:t>
            </a:r>
          </a:p>
          <a:p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red tree leaves…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1908175" y="4797425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snowy   make a snow man …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643438" y="1989138"/>
            <a:ext cx="187166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often rains</a:t>
            </a:r>
          </a:p>
          <a:p>
            <a:pPr>
              <a:spcBef>
                <a:spcPct val="10000"/>
              </a:spcBef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windy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4859338" y="2997200"/>
            <a:ext cx="9223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hot …</a:t>
            </a:r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4859338" y="3789363"/>
            <a:ext cx="1152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dry …</a:t>
            </a: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4787900" y="4652963"/>
            <a:ext cx="12239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cold …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6732588" y="2060575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bring an umbrella …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6659563" y="3716338"/>
            <a:ext cx="1584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drink more water …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6588125" y="2924175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wear a pair of sunglasses …</a:t>
            </a:r>
          </a:p>
        </p:txBody>
      </p: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6516688" y="4581525"/>
            <a:ext cx="215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wear some warm clothes …</a:t>
            </a:r>
          </a:p>
        </p:txBody>
      </p:sp>
      <p:grpSp>
        <p:nvGrpSpPr>
          <p:cNvPr id="53295" name="Group 47"/>
          <p:cNvGrpSpPr>
            <a:grpSpLocks noChangeAspect="1"/>
          </p:cNvGrpSpPr>
          <p:nvPr/>
        </p:nvGrpSpPr>
        <p:grpSpPr bwMode="auto">
          <a:xfrm>
            <a:off x="0" y="0"/>
            <a:ext cx="9144000" cy="1295400"/>
            <a:chOff x="0" y="0"/>
            <a:chExt cx="5760" cy="1207"/>
          </a:xfrm>
        </p:grpSpPr>
        <p:pic>
          <p:nvPicPr>
            <p:cNvPr id="53296" name="Picture 48" descr="a1103-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0"/>
              <a:ext cx="1393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97" name="Picture 49" descr="019s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0"/>
              <a:ext cx="1395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98" name="Picture 50" descr="snow02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0"/>
              <a:ext cx="1440" cy="1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99" name="Picture 51" descr="spri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9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83" grpId="0" autoUpdateAnimBg="0"/>
      <p:bldP spid="53284" grpId="0" autoUpdateAnimBg="0"/>
      <p:bldP spid="53285" grpId="0" autoUpdateAnimBg="0"/>
      <p:bldP spid="53286" grpId="0" autoUpdateAnimBg="0"/>
      <p:bldP spid="53287" grpId="0" autoUpdateAnimBg="0"/>
      <p:bldP spid="53288" grpId="0" autoUpdateAnimBg="0"/>
      <p:bldP spid="53289" grpId="0" autoUpdateAnimBg="0"/>
      <p:bldP spid="53290" grpId="0" autoUpdateAnimBg="0"/>
      <p:bldP spid="53291" grpId="0" autoUpdateAnimBg="0"/>
      <p:bldP spid="53292" grpId="0" autoUpdateAnimBg="0"/>
      <p:bldP spid="5329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圆角矩形 3"/>
          <p:cNvSpPr>
            <a:spLocks noChangeArrowheads="1"/>
          </p:cNvSpPr>
          <p:nvPr/>
        </p:nvSpPr>
        <p:spPr bwMode="auto">
          <a:xfrm>
            <a:off x="714375" y="1928813"/>
            <a:ext cx="6875463" cy="5778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</a:rPr>
              <a:t>brown    mile  storm    sweater    umbrella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33795" name="矩形 1"/>
          <p:cNvSpPr>
            <a:spLocks noChangeArrowheads="1"/>
          </p:cNvSpPr>
          <p:nvPr/>
        </p:nvSpPr>
        <p:spPr bwMode="auto">
          <a:xfrm>
            <a:off x="179388" y="549275"/>
            <a:ext cx="88566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3600" b="1" dirty="0">
                <a:solidFill>
                  <a:srgbClr val="003399"/>
                </a:solidFill>
              </a:rPr>
              <a:t>4. Complete the sentences  with the   </a:t>
            </a:r>
          </a:p>
          <a:p>
            <a:pPr>
              <a:buFont typeface="Arial" pitchFamily="34" charset="0"/>
              <a:buNone/>
            </a:pPr>
            <a:r>
              <a:rPr lang="en-US" sz="3600" b="1" dirty="0">
                <a:solidFill>
                  <a:srgbClr val="003399"/>
                </a:solidFill>
              </a:rPr>
              <a:t>correct form of the words from the box.</a:t>
            </a:r>
          </a:p>
        </p:txBody>
      </p:sp>
      <p:sp>
        <p:nvSpPr>
          <p:cNvPr id="33796" name="矩形 4"/>
          <p:cNvSpPr>
            <a:spLocks noChangeArrowheads="1"/>
          </p:cNvSpPr>
          <p:nvPr/>
        </p:nvSpPr>
        <p:spPr bwMode="auto">
          <a:xfrm>
            <a:off x="250825" y="2871788"/>
            <a:ext cx="88931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/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 autumn the leaves turn gold and then </a:t>
            </a:r>
            <a:r>
              <a:rPr lang="en-US" b="1" dirty="0"/>
              <a:t>______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 It is about 3,000 </a:t>
            </a:r>
            <a:r>
              <a:rPr lang="en-US" b="1" dirty="0"/>
              <a:t>______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from the east coast to the west 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coast.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 You might need a(n) </a:t>
            </a:r>
            <a:r>
              <a:rPr lang="en-US" b="1" dirty="0"/>
              <a:t>______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in the evening.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4 Sometimes there are </a:t>
            </a:r>
            <a:r>
              <a:rPr lang="en-US" b="1" dirty="0"/>
              <a:t>______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in summer and autumn on  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the southeast coast.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5 You will need a(n)  </a:t>
            </a:r>
            <a:r>
              <a:rPr lang="en-US" b="1" dirty="0"/>
              <a:t>____________   </a:t>
            </a:r>
            <a:r>
              <a:rPr lang="en-US" dirty="0"/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 Seattle because it 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rains a lot.</a:t>
            </a: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6588125" y="285273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brown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3059113" y="3284538"/>
            <a:ext cx="2519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miles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9" name="TextBox 9"/>
          <p:cNvSpPr txBox="1">
            <a:spLocks noChangeArrowheads="1"/>
          </p:cNvSpPr>
          <p:nvPr/>
        </p:nvSpPr>
        <p:spPr bwMode="auto">
          <a:xfrm>
            <a:off x="3635375" y="4149725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sweater</a:t>
            </a:r>
          </a:p>
        </p:txBody>
      </p:sp>
      <p:sp>
        <p:nvSpPr>
          <p:cNvPr id="33800" name="TextBox 12"/>
          <p:cNvSpPr txBox="1">
            <a:spLocks noChangeArrowheads="1"/>
          </p:cNvSpPr>
          <p:nvPr/>
        </p:nvSpPr>
        <p:spPr bwMode="auto">
          <a:xfrm>
            <a:off x="3635375" y="4581525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storms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801" name="TextBox 9"/>
          <p:cNvSpPr txBox="1">
            <a:spLocks noChangeArrowheads="1"/>
          </p:cNvSpPr>
          <p:nvPr/>
        </p:nvSpPr>
        <p:spPr bwMode="auto">
          <a:xfrm>
            <a:off x="3500438" y="54292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umbrella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571500" y="3857625"/>
            <a:ext cx="81438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Take photos of …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拍照</a:t>
            </a:r>
          </a:p>
          <a:p>
            <a:pPr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e.g. I took a photo of Linda. </a:t>
            </a:r>
          </a:p>
          <a:p>
            <a:pPr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      She took a lot of photos of kids.</a:t>
            </a:r>
          </a:p>
          <a:p>
            <a:pPr>
              <a:buFont typeface="Arial" pitchFamily="34" charset="0"/>
              <a:buNone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500063" y="1700808"/>
            <a:ext cx="78581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546" tIns="35273" rIns="70546" bIns="35273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</a:rPr>
              <a:t>1.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the best time to do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</a:rPr>
              <a:t>sth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干某事的最好时候 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3200" b="1" dirty="0">
                <a:latin typeface="Times New Roman" pitchFamily="18" charset="0"/>
              </a:rPr>
              <a:t>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3200" b="1" dirty="0">
                <a:latin typeface="Times New Roman" pitchFamily="18" charset="0"/>
              </a:rPr>
              <a:t>Spring is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the best time to</a:t>
            </a:r>
            <a:r>
              <a:rPr lang="en-US" sz="3200" b="1" dirty="0">
                <a:latin typeface="Times New Roman" pitchFamily="18" charset="0"/>
              </a:rPr>
              <a:t> plant trees.</a:t>
            </a: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714500" y="765175"/>
            <a:ext cx="56642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sz="4700" b="1" dirty="0">
                <a:solidFill>
                  <a:srgbClr val="003399"/>
                </a:solidFill>
              </a:rPr>
              <a:t>Language points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785813" y="928688"/>
            <a:ext cx="807243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compared to/with  </a:t>
            </a:r>
            <a:r>
              <a:rPr lang="zh-CN" alt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比较 </a:t>
            </a:r>
            <a:endParaRPr lang="en-US" sz="32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表达这一意思也可以用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compared with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 Compared to our small house, Bill’s house seems like a palace.</a:t>
            </a:r>
          </a:p>
          <a:p>
            <a:pPr>
              <a:buFont typeface="Arial" pitchFamily="34" charset="0"/>
              <a:buNone/>
            </a:pP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4.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time to time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有时，间或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e.g.  They are now living in different cities, but they still talk on the phone from time to time.</a:t>
            </a:r>
          </a:p>
          <a:p>
            <a:pPr>
              <a:buFont typeface="Arial" pitchFamily="34" charset="0"/>
              <a:buNone/>
            </a:pP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25"/>
            <a:ext cx="8820150" cy="777875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rgbClr val="003399"/>
                </a:solidFill>
                <a:latin typeface="Times New Roman" pitchFamily="18" charset="0"/>
              </a:rPr>
              <a:t>5. Match the two parts of the sentences.</a:t>
            </a:r>
            <a:endParaRPr lang="zh-CN" altLang="en-US" sz="48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3448050" cy="4194175"/>
          </a:xfrm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1 You can come any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   time you like, but…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2 It often rains in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  spring, so…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3 Bring a coat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   because…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4 Our plan is to walk in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   the countryside, so…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5 Sydney is a big city,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   but…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6 Let’s stay for a long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   time because…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284663" y="1600200"/>
            <a:ext cx="46799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a) …it will soon become cold.</a:t>
            </a:r>
          </a:p>
          <a:p>
            <a:pPr>
              <a:buFont typeface="Arial" pitchFamily="34" charset="0"/>
              <a:buNone/>
            </a:pPr>
            <a:endParaRPr lang="en-US" sz="20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b) …there are lots of things to see.</a:t>
            </a:r>
          </a:p>
          <a:p>
            <a:pPr>
              <a:buFont typeface="Arial" pitchFamily="34" charset="0"/>
              <a:buNone/>
            </a:pPr>
            <a:endParaRPr lang="en-US" sz="20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c) … the best time to visit England is in   </a:t>
            </a:r>
          </a:p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spring.</a:t>
            </a:r>
          </a:p>
          <a:p>
            <a:pPr>
              <a:buFont typeface="Arial" pitchFamily="34" charset="0"/>
              <a:buNone/>
            </a:pPr>
            <a:endParaRPr lang="en-US" sz="20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d) …it is a good idea to bring an umbrella.</a:t>
            </a:r>
          </a:p>
          <a:p>
            <a:pPr>
              <a:buFont typeface="Arial" pitchFamily="34" charset="0"/>
              <a:buNone/>
            </a:pPr>
            <a:endParaRPr lang="en-US" sz="20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e) …wear comfortable shoes.</a:t>
            </a:r>
          </a:p>
          <a:p>
            <a:pPr>
              <a:buFont typeface="Arial" pitchFamily="34" charset="0"/>
              <a:buNone/>
            </a:pPr>
            <a:endParaRPr lang="en-US" sz="20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f) …we will find our way with a good map.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 rot="956723">
            <a:off x="2843213" y="3284538"/>
            <a:ext cx="1298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2195513" y="1557338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6871" name="Line 13"/>
          <p:cNvSpPr>
            <a:spLocks noChangeShapeType="1"/>
          </p:cNvSpPr>
          <p:nvPr/>
        </p:nvSpPr>
        <p:spPr bwMode="auto">
          <a:xfrm>
            <a:off x="2786063" y="2714625"/>
            <a:ext cx="1643062" cy="135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14"/>
          <p:cNvSpPr>
            <a:spLocks noChangeShapeType="1"/>
          </p:cNvSpPr>
          <p:nvPr/>
        </p:nvSpPr>
        <p:spPr bwMode="auto">
          <a:xfrm flipV="1">
            <a:off x="2428875" y="1857375"/>
            <a:ext cx="2000250" cy="157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15"/>
          <p:cNvSpPr>
            <a:spLocks noChangeShapeType="1"/>
          </p:cNvSpPr>
          <p:nvPr/>
        </p:nvSpPr>
        <p:spPr bwMode="auto">
          <a:xfrm>
            <a:off x="3563938" y="4076700"/>
            <a:ext cx="865187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6"/>
          <p:cNvSpPr>
            <a:spLocks noChangeShapeType="1"/>
          </p:cNvSpPr>
          <p:nvPr/>
        </p:nvSpPr>
        <p:spPr bwMode="auto">
          <a:xfrm flipV="1">
            <a:off x="3357563" y="2500313"/>
            <a:ext cx="1071562" cy="314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7"/>
          <p:cNvSpPr>
            <a:spLocks noChangeShapeType="1"/>
          </p:cNvSpPr>
          <p:nvPr/>
        </p:nvSpPr>
        <p:spPr bwMode="auto">
          <a:xfrm>
            <a:off x="3143250" y="1785938"/>
            <a:ext cx="1357313" cy="135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8"/>
          <p:cNvSpPr>
            <a:spLocks noChangeShapeType="1"/>
          </p:cNvSpPr>
          <p:nvPr/>
        </p:nvSpPr>
        <p:spPr bwMode="auto">
          <a:xfrm>
            <a:off x="3214688" y="4929188"/>
            <a:ext cx="11430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nimBg="1"/>
      <p:bldP spid="36872" grpId="0" animBg="1"/>
      <p:bldP spid="36873" grpId="0" animBg="1"/>
      <p:bldP spid="36874" grpId="0" animBg="1"/>
      <p:bldP spid="36875" grpId="0" animBg="1"/>
      <p:bldP spid="368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WordArt 5"/>
          <p:cNvSpPr>
            <a:spLocks noChangeArrowheads="1" noChangeShapeType="1" noTextEdit="1"/>
          </p:cNvSpPr>
          <p:nvPr/>
        </p:nvSpPr>
        <p:spPr bwMode="auto">
          <a:xfrm>
            <a:off x="571500" y="643731"/>
            <a:ext cx="25146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b="1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8000"/>
                    </a:srgbClr>
                  </a:outerShdw>
                </a:effectLst>
                <a:latin typeface="宋体"/>
                <a:ea typeface="宋体"/>
              </a:rPr>
              <a:t>Have a try!</a:t>
            </a:r>
            <a:endParaRPr lang="zh-CN" altLang="en-US" sz="3600" b="1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8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7920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500063" y="1500188"/>
            <a:ext cx="7991475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1.The car don’t move at all. There ____ be   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something wrong with it.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A. maybe        B. possible        C. may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2. -_____________? - It’s sunny and hot.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A. What is the weather like?  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B. How is the weather like?    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C. What is the weather?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It’s interesting ______ games with the children.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A. play               B. to playing       C. to play</a:t>
            </a:r>
          </a:p>
          <a:p>
            <a:pPr>
              <a:lnSpc>
                <a:spcPts val="3900"/>
              </a:lnSpc>
              <a:buFont typeface="Arial" pitchFamily="34" charset="0"/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3" name="Picture 9" descr="sunn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2063" y="2428875"/>
            <a:ext cx="935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0" descr="sunn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938" y="3429000"/>
            <a:ext cx="935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1" descr="sunn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2125" y="5500688"/>
            <a:ext cx="935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2413" y="1358900"/>
            <a:ext cx="5741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 dirty="0">
                <a:latin typeface="Times New Roman" pitchFamily="18" charset="0"/>
              </a:rPr>
              <a:t>1. </a:t>
            </a:r>
            <a:r>
              <a:rPr lang="zh-CN" altLang="en-US" sz="3600" b="1" dirty="0">
                <a:latin typeface="Times New Roman" pitchFamily="18" charset="0"/>
              </a:rPr>
              <a:t>他有时给我发电子邮件。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49250" y="2619375"/>
            <a:ext cx="6669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>
                <a:latin typeface="Times New Roman" pitchFamily="18" charset="0"/>
              </a:rPr>
              <a:t>2. </a:t>
            </a:r>
            <a:r>
              <a:rPr lang="zh-CN" altLang="en-US" sz="3600" b="1">
                <a:latin typeface="Times New Roman" pitchFamily="18" charset="0"/>
              </a:rPr>
              <a:t>照些动物的相是一个好主意。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36588" y="1989138"/>
            <a:ext cx="8316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He sends me emails _______________.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31838" y="3248025"/>
            <a:ext cx="6913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>
                <a:solidFill>
                  <a:schemeClr val="tx2"/>
                </a:solidFill>
                <a:latin typeface="Times New Roman" pitchFamily="18" charset="0"/>
              </a:rPr>
              <a:t>It’s a good idea to _____________ </a:t>
            </a:r>
          </a:p>
          <a:p>
            <a:pPr>
              <a:buFont typeface="Arial" pitchFamily="34" charset="0"/>
              <a:buNone/>
            </a:pPr>
            <a:r>
              <a:rPr lang="en-US" sz="3600" b="1">
                <a:solidFill>
                  <a:schemeClr val="tx2"/>
                </a:solidFill>
                <a:latin typeface="Times New Roman" pitchFamily="18" charset="0"/>
              </a:rPr>
              <a:t>animals.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668838" y="1898650"/>
            <a:ext cx="3625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from time to time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475163" y="3248025"/>
            <a:ext cx="2955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take photos of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49250" y="4419600"/>
            <a:ext cx="759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>
                <a:latin typeface="Times New Roman" pitchFamily="18" charset="0"/>
              </a:rPr>
              <a:t>3. </a:t>
            </a:r>
            <a:r>
              <a:rPr lang="zh-CN" altLang="en-US" sz="3600" b="1">
                <a:latin typeface="Times New Roman" pitchFamily="18" charset="0"/>
              </a:rPr>
              <a:t>比起其它城市，住在珠海很舒适。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827088" y="5048250"/>
            <a:ext cx="739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>
                <a:solidFill>
                  <a:schemeClr val="tx2"/>
                </a:solidFill>
                <a:latin typeface="Times New Roman" pitchFamily="18" charset="0"/>
              </a:rPr>
              <a:t>It’s pleasant to live in Zhuhai  ___________ other cities. </a:t>
            </a: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827088" y="5589588"/>
            <a:ext cx="2651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compared to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539750" y="369888"/>
            <a:ext cx="8255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5" tIns="59258" rIns="118515" bIns="5925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sz="4700" b="1" dirty="0">
                <a:solidFill>
                  <a:srgbClr val="003399"/>
                </a:solidFill>
              </a:rPr>
              <a:t>Complete the sentences.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  <p:bldP spid="38919" grpId="0" build="p" autoUpdateAnimBg="0"/>
      <p:bldP spid="3892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9850" y="3000375"/>
            <a:ext cx="22590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9850" y="3000375"/>
            <a:ext cx="23574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9850" y="3000375"/>
            <a:ext cx="20224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69850" y="3000375"/>
            <a:ext cx="88693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739776" y="764704"/>
            <a:ext cx="824547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600" b="1" dirty="0">
                <a:latin typeface="Times New Roman" pitchFamily="18" charset="0"/>
              </a:rPr>
              <a:t>Complete the sentences.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Example: </a:t>
            </a:r>
            <a:endParaRPr kumimoji="1" lang="en-US" altLang="zh-CN" sz="3600" b="1" u="sng" dirty="0">
              <a:latin typeface="Times New Roman" pitchFamily="18" charset="0"/>
            </a:endParaRPr>
          </a:p>
          <a:p>
            <a:r>
              <a:rPr kumimoji="1" lang="en-US" altLang="zh-CN" sz="3600" b="1" u="sng" dirty="0">
                <a:solidFill>
                  <a:srgbClr val="FF0000"/>
                </a:solidFill>
                <a:latin typeface="Times New Roman" pitchFamily="18" charset="0"/>
              </a:rPr>
              <a:t>The good places to visit</a:t>
            </a:r>
            <a:r>
              <a:rPr kumimoji="1" lang="en-US" altLang="zh-CN" sz="3600" b="1" dirty="0">
                <a:latin typeface="Times New Roman" pitchFamily="18" charset="0"/>
              </a:rPr>
              <a:t> in May or October are New York and Washington D.C.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1. September is _____________________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    to New England.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2. It's __________________________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    your camera.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016376" y="3465042"/>
            <a:ext cx="374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the best time to go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036763" y="4519142"/>
            <a:ext cx="407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 good idea to bring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387351" y="764704"/>
            <a:ext cx="824547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600" b="1" dirty="0">
                <a:latin typeface="Times New Roman" pitchFamily="18" charset="0"/>
              </a:rPr>
              <a:t>3. A good reason to visit California in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    December is ____________________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    the Sun.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4. Alaska is __________________ in July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    and August.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5. In the evening it's _________________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    some warm clothes. 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6. _______________________ the USA is </a:t>
            </a:r>
          </a:p>
          <a:p>
            <a:r>
              <a:rPr kumimoji="1" lang="zh-CN" altLang="en-US" sz="3600" b="1" dirty="0">
                <a:latin typeface="Times New Roman" pitchFamily="18" charset="0"/>
              </a:rPr>
              <a:t>   </a:t>
            </a:r>
            <a:r>
              <a:rPr kumimoji="1" lang="en-US" altLang="zh-CN" sz="3600" b="1" dirty="0">
                <a:latin typeface="Times New Roman" pitchFamily="18" charset="0"/>
              </a:rPr>
              <a:t>any time you like!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663951" y="1231429"/>
            <a:ext cx="376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that it's nice to see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979738" y="2347442"/>
            <a:ext cx="323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pleasant to visit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492626" y="3392017"/>
            <a:ext cx="396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 good idea to wear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035051" y="4508029"/>
            <a:ext cx="424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The best time to visit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AutoShape 5" descr="bj6"/>
          <p:cNvSpPr>
            <a:spLocks noChangeArrowheads="1"/>
          </p:cNvSpPr>
          <p:nvPr/>
        </p:nvSpPr>
        <p:spPr bwMode="auto">
          <a:xfrm rot="20583221">
            <a:off x="427218" y="1900727"/>
            <a:ext cx="1511300" cy="936625"/>
          </a:xfrm>
          <a:prstGeom prst="horizontalScroll">
            <a:avLst>
              <a:gd name="adj" fmla="val 1250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dirty="0">
                <a:latin typeface="Impact" pitchFamily="34" charset="0"/>
              </a:rPr>
              <a:t>Exam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ple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47699" y="820631"/>
            <a:ext cx="838879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imes New Roman" pitchFamily="18" charset="0"/>
              </a:rPr>
              <a:t>When’s the best time to visit your </a:t>
            </a:r>
          </a:p>
          <a:p>
            <a:r>
              <a:rPr lang="en-US" altLang="zh-CN" sz="3600" b="1" dirty="0">
                <a:latin typeface="Times New Roman" pitchFamily="18" charset="0"/>
              </a:rPr>
              <a:t>town or country? Why?</a:t>
            </a:r>
          </a:p>
        </p:txBody>
      </p:sp>
      <p:sp>
        <p:nvSpPr>
          <p:cNvPr id="11268" name="AutoShape 4" descr="xx"/>
          <p:cNvSpPr>
            <a:spLocks noChangeArrowheads="1"/>
          </p:cNvSpPr>
          <p:nvPr/>
        </p:nvSpPr>
        <p:spPr bwMode="auto">
          <a:xfrm>
            <a:off x="881856" y="2765319"/>
            <a:ext cx="7740650" cy="3671887"/>
          </a:xfrm>
          <a:prstGeom prst="foldedCorner">
            <a:avLst>
              <a:gd name="adj" fmla="val 125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600" dirty="0">
                <a:latin typeface="Times New Roman" pitchFamily="18" charset="0"/>
              </a:rPr>
              <a:t>S1: When is the best time to visit </a:t>
            </a:r>
          </a:p>
          <a:p>
            <a:r>
              <a:rPr lang="en-US" altLang="zh-CN" sz="3600" dirty="0">
                <a:latin typeface="Times New Roman" pitchFamily="18" charset="0"/>
              </a:rPr>
              <a:t>      our town/city?</a:t>
            </a:r>
          </a:p>
          <a:p>
            <a:r>
              <a:rPr lang="en-US" altLang="zh-CN" sz="3600" dirty="0">
                <a:latin typeface="Times New Roman" pitchFamily="18" charset="0"/>
              </a:rPr>
              <a:t>S2: I think September is the best time.</a:t>
            </a:r>
          </a:p>
          <a:p>
            <a:r>
              <a:rPr lang="en-US" altLang="zh-CN" sz="3600" dirty="0">
                <a:latin typeface="Times New Roman" pitchFamily="18" charset="0"/>
              </a:rPr>
              <a:t>S1: Why?</a:t>
            </a:r>
          </a:p>
          <a:p>
            <a:r>
              <a:rPr lang="en-US" altLang="zh-CN" sz="3600" dirty="0">
                <a:latin typeface="Times New Roman" pitchFamily="18" charset="0"/>
              </a:rPr>
              <a:t>S2: Because it’s not too hot or cold </a:t>
            </a:r>
          </a:p>
          <a:p>
            <a:r>
              <a:rPr lang="en-US" altLang="zh-CN" sz="3600" dirty="0">
                <a:latin typeface="Times New Roman" pitchFamily="18" charset="0"/>
              </a:rPr>
              <a:t>      at that time.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33387" y="476771"/>
            <a:ext cx="8353425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latin typeface="Times New Roman" pitchFamily="18" charset="0"/>
              </a:rPr>
              <a:t>Read the advice and explain why.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camera; map; swimsuit; umbrella   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Example: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Bring an umbrella. 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Because it might rain .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1. Wear warm clothes.    </a:t>
            </a:r>
          </a:p>
          <a:p>
            <a:endParaRPr kumimoji="1" lang="en-US" altLang="zh-CN" sz="3200" b="1" dirty="0">
              <a:latin typeface="Times New Roman" pitchFamily="18" charset="0"/>
            </a:endParaRPr>
          </a:p>
          <a:p>
            <a:r>
              <a:rPr kumimoji="1" lang="en-US" altLang="zh-CN" sz="3200" b="1" dirty="0">
                <a:latin typeface="Times New Roman" pitchFamily="18" charset="0"/>
              </a:rPr>
              <a:t>2. Buy a good map. </a:t>
            </a:r>
          </a:p>
          <a:p>
            <a:endParaRPr kumimoji="1" lang="en-US" altLang="zh-CN" sz="3200" b="1" dirty="0">
              <a:latin typeface="Times New Roman" pitchFamily="18" charset="0"/>
            </a:endParaRPr>
          </a:p>
          <a:p>
            <a:r>
              <a:rPr kumimoji="1" lang="en-US" altLang="zh-CN" sz="3200" b="1" dirty="0">
                <a:latin typeface="Times New Roman" pitchFamily="18" charset="0"/>
              </a:rPr>
              <a:t>3. Bring a swimsuit.      </a:t>
            </a:r>
          </a:p>
          <a:p>
            <a:endParaRPr kumimoji="1" lang="en-US" altLang="zh-CN" sz="3200" b="1" dirty="0">
              <a:latin typeface="Times New Roman" pitchFamily="18" charset="0"/>
            </a:endParaRPr>
          </a:p>
          <a:p>
            <a:r>
              <a:rPr kumimoji="1" lang="en-US" altLang="zh-CN" sz="3200" b="1" dirty="0">
                <a:latin typeface="Times New Roman" pitchFamily="18" charset="0"/>
              </a:rPr>
              <a:t>4. Bring your camera.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93750" y="2492896"/>
            <a:ext cx="78835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Because it might be cool in the evening. </a:t>
            </a:r>
          </a:p>
          <a:p>
            <a:endParaRPr kumimoji="1" lang="en-US" altLang="zh-CN" sz="3200" b="1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Because you may want to travel around. </a:t>
            </a:r>
          </a:p>
          <a:p>
            <a:endParaRPr kumimoji="1" lang="en-US" altLang="zh-CN" sz="3200" b="1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Because you might want to swim in the sea. </a:t>
            </a:r>
          </a:p>
          <a:p>
            <a:endParaRPr kumimoji="1" lang="en-US" altLang="zh-CN" sz="3200" b="1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Because you may want to take photos of the autumn leaves.</a:t>
            </a: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990600" y="2924944"/>
            <a:ext cx="66611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600" b="1" dirty="0">
                <a:latin typeface="Times New Roman" pitchFamily="18" charset="0"/>
              </a:rPr>
              <a:t>Write some advice for visiting your town and give the reasons . Use because , so and but .</a:t>
            </a:r>
            <a:endParaRPr kumimoji="1" lang="en-US" altLang="zh-CN" sz="3600" b="1" i="1" dirty="0">
              <a:latin typeface="Times New Roman" pitchFamily="18" charset="0"/>
            </a:endParaRPr>
          </a:p>
          <a:p>
            <a:r>
              <a:rPr kumimoji="1" lang="en-US" altLang="zh-CN" sz="3600" b="1" i="1" dirty="0">
                <a:latin typeface="Times New Roman" pitchFamily="18" charset="0"/>
              </a:rPr>
              <a:t>The best time to visit my town is in …because the weather is …</a:t>
            </a:r>
          </a:p>
        </p:txBody>
      </p:sp>
      <p:sp>
        <p:nvSpPr>
          <p:cNvPr id="20483" name="WordArt 4"/>
          <p:cNvSpPr>
            <a:spLocks noChangeArrowheads="1" noChangeShapeType="1" noTextEdit="1"/>
          </p:cNvSpPr>
          <p:nvPr/>
        </p:nvSpPr>
        <p:spPr bwMode="auto">
          <a:xfrm>
            <a:off x="990600" y="1124744"/>
            <a:ext cx="3636962" cy="162083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4400" kern="10" spc="-44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Black"/>
              </a:rPr>
              <a:t>writing</a:t>
            </a:r>
            <a:endParaRPr lang="zh-CN" altLang="en-US" sz="4400" kern="10" spc="-44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ransition spd="med">
    <p:plu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755650" y="835025"/>
            <a:ext cx="83883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itchFamily="18" charset="0"/>
              </a:rPr>
              <a:t>达标学习  </a:t>
            </a:r>
            <a:r>
              <a:rPr kumimoji="1" lang="en-US" altLang="zh-CN" sz="2800" b="1" dirty="0">
                <a:latin typeface="Times New Roman" pitchFamily="18" charset="0"/>
              </a:rPr>
              <a:t>A. </a:t>
            </a:r>
            <a:r>
              <a:rPr kumimoji="1" lang="zh-CN" altLang="en-US" sz="2800" b="1" dirty="0">
                <a:latin typeface="Times New Roman" pitchFamily="18" charset="0"/>
              </a:rPr>
              <a:t>单词拼写 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1. It might rain , so bring an __________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    (</a:t>
            </a:r>
            <a:r>
              <a:rPr kumimoji="1" lang="zh-CN" altLang="en-US" sz="3200" b="1" dirty="0">
                <a:latin typeface="Times New Roman" pitchFamily="18" charset="0"/>
              </a:rPr>
              <a:t>雨伞</a:t>
            </a:r>
            <a:r>
              <a:rPr kumimoji="1" lang="en-US" altLang="zh-CN" sz="3200" b="1" dirty="0">
                <a:latin typeface="Times New Roman" pitchFamily="18" charset="0"/>
              </a:rPr>
              <a:t>) with you .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2. The war between the two__________ 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    (</a:t>
            </a:r>
            <a:r>
              <a:rPr kumimoji="1" lang="zh-CN" altLang="en-US" sz="3200" b="1" dirty="0">
                <a:latin typeface="Times New Roman" pitchFamily="18" charset="0"/>
              </a:rPr>
              <a:t>国家</a:t>
            </a:r>
            <a:r>
              <a:rPr kumimoji="1" lang="en-US" altLang="zh-CN" sz="3200" b="1" dirty="0">
                <a:latin typeface="Times New Roman" pitchFamily="18" charset="0"/>
              </a:rPr>
              <a:t>)ended ten years later .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3. Digital _________(</a:t>
            </a:r>
            <a:r>
              <a:rPr kumimoji="1" lang="zh-CN" altLang="en-US" sz="3200" b="1" dirty="0">
                <a:latin typeface="Times New Roman" pitchFamily="18" charset="0"/>
              </a:rPr>
              <a:t>相机</a:t>
            </a:r>
            <a:r>
              <a:rPr kumimoji="1" lang="en-US" altLang="zh-CN" sz="3200" b="1" dirty="0">
                <a:latin typeface="Times New Roman" pitchFamily="18" charset="0"/>
              </a:rPr>
              <a:t>)are getting cheaper  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    and cheaper .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4. The weather in Kunming is _________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    (</a:t>
            </a:r>
            <a:r>
              <a:rPr kumimoji="1" lang="zh-CN" altLang="en-US" sz="3200" b="1" dirty="0">
                <a:latin typeface="Times New Roman" pitchFamily="18" charset="0"/>
              </a:rPr>
              <a:t>舒适的</a:t>
            </a:r>
            <a:r>
              <a:rPr kumimoji="1" lang="en-US" altLang="zh-CN" sz="3200" b="1" dirty="0">
                <a:latin typeface="Times New Roman" pitchFamily="18" charset="0"/>
              </a:rPr>
              <a:t>) .</a:t>
            </a:r>
          </a:p>
          <a:p>
            <a:r>
              <a:rPr kumimoji="1" lang="en-US" altLang="zh-CN" sz="3200" b="1" dirty="0">
                <a:latin typeface="Times New Roman" pitchFamily="18" charset="0"/>
              </a:rPr>
              <a:t>5. Today he is _________ (</a:t>
            </a:r>
            <a:r>
              <a:rPr kumimoji="1" lang="zh-CN" altLang="en-US" sz="3200" b="1" dirty="0">
                <a:latin typeface="Times New Roman" pitchFamily="18" charset="0"/>
              </a:rPr>
              <a:t>戴</a:t>
            </a:r>
            <a:r>
              <a:rPr kumimoji="1" lang="en-US" altLang="zh-CN" sz="3200" b="1" dirty="0">
                <a:latin typeface="Times New Roman" pitchFamily="18" charset="0"/>
              </a:rPr>
              <a:t>)sunglasses 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938837" y="1266825"/>
            <a:ext cx="1763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umbrella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830887" y="2166938"/>
            <a:ext cx="1787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countries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590800" y="3175000"/>
            <a:ext cx="1630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cameras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227762" y="417195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pleasant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490912" y="510857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wearing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827584" y="1052736"/>
            <a:ext cx="7812087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</a:rPr>
              <a:t>．完成句子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．他有时给我发电子邮件。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He sends me emails _________________________ .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．什么时候是这儿放风筝的最佳时间？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When is the best time ___________________ here ?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．留下来喝杯咖啡是个好主意。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It is a good idea ____________________________ .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latin typeface="Times New Roman" pitchFamily="18" charset="0"/>
              </a:rPr>
              <a:t>．住在珠海舒适吗？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Is it pleasant ___________________Zhuhai ?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5</a:t>
            </a:r>
            <a:r>
              <a:rPr kumimoji="1" lang="zh-CN" altLang="en-US" sz="2800" b="1" dirty="0">
                <a:latin typeface="Times New Roman" pitchFamily="18" charset="0"/>
              </a:rPr>
              <a:t>．我们要现在就走，否则他要生气了。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We have to ______________ , or he’ll __________ 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318496" y="1844898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from time to time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607421" y="2745011"/>
            <a:ext cx="1765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to fly kites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670796" y="3537173"/>
            <a:ext cx="399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to stay for a cup of coffee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562846" y="4437286"/>
            <a:ext cx="1487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to live in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131046" y="5265961"/>
            <a:ext cx="5272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go now                             get angry</a:t>
            </a: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684213" y="1016000"/>
            <a:ext cx="7669212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itchFamily="18" charset="0"/>
              </a:rPr>
              <a:t>语法小结</a:t>
            </a:r>
          </a:p>
          <a:p>
            <a:r>
              <a:rPr kumimoji="1" lang="zh-CN" altLang="en-US" sz="2800" b="1" dirty="0">
                <a:latin typeface="Times New Roman" pitchFamily="18" charset="0"/>
              </a:rPr>
              <a:t>动词不定式做主语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  <a:r>
              <a:rPr kumimoji="1" lang="en-US" altLang="zh-CN" sz="2800" b="1" dirty="0">
                <a:latin typeface="Times New Roman" pitchFamily="18" charset="0"/>
              </a:rPr>
              <a:t>It's easy (for me) to do that.</a:t>
            </a:r>
            <a:r>
              <a:rPr kumimoji="1" lang="zh-CN" altLang="en-US" sz="2800" b="1" dirty="0">
                <a:latin typeface="Times New Roman" pitchFamily="18" charset="0"/>
              </a:rPr>
              <a:t>我做这事太容易了。（常用的形容词有：</a:t>
            </a:r>
            <a:r>
              <a:rPr kumimoji="1" lang="en-US" altLang="zh-CN" sz="2800" b="1" dirty="0">
                <a:latin typeface="Times New Roman" pitchFamily="18" charset="0"/>
              </a:rPr>
              <a:t>easy,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difficult,</a:t>
            </a:r>
            <a:r>
              <a:rPr kumimoji="1" lang="zh-CN" altLang="en-US" sz="2800" b="1" dirty="0">
                <a:latin typeface="Times New Roman" pitchFamily="18" charset="0"/>
              </a:rPr>
              <a:t>　 </a:t>
            </a:r>
            <a:r>
              <a:rPr kumimoji="1" lang="en-US" altLang="zh-CN" sz="2800" b="1" dirty="0">
                <a:latin typeface="Times New Roman" pitchFamily="18" charset="0"/>
              </a:rPr>
              <a:t>hard,</a:t>
            </a:r>
            <a:r>
              <a:rPr kumimoji="1" lang="zh-CN" altLang="en-US" sz="2800" b="1" dirty="0">
                <a:latin typeface="Times New Roman" pitchFamily="18" charset="0"/>
              </a:rPr>
              <a:t>　 </a:t>
            </a:r>
            <a:r>
              <a:rPr kumimoji="1" lang="en-US" altLang="zh-CN" sz="2800" b="1" dirty="0">
                <a:latin typeface="Times New Roman" pitchFamily="18" charset="0"/>
              </a:rPr>
              <a:t>important,</a:t>
            </a:r>
            <a:r>
              <a:rPr kumimoji="1" lang="zh-CN" altLang="en-US" sz="2800" b="1" dirty="0">
                <a:latin typeface="Times New Roman" pitchFamily="18" charset="0"/>
              </a:rPr>
              <a:t>　 </a:t>
            </a:r>
            <a:r>
              <a:rPr kumimoji="1" lang="en-US" altLang="zh-CN" sz="2800" b="1" dirty="0">
                <a:latin typeface="Times New Roman" pitchFamily="18" charset="0"/>
              </a:rPr>
              <a:t>possible,</a:t>
            </a:r>
            <a:r>
              <a:rPr kumimoji="1" lang="zh-CN" altLang="en-US" sz="2800" b="1" dirty="0">
                <a:latin typeface="Times New Roman" pitchFamily="18" charset="0"/>
              </a:rPr>
              <a:t>　 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impossible,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comfortable,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necessary,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better;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the first, the next,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the last,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the best,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too much,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too little,</a:t>
            </a:r>
            <a:r>
              <a:rPr kumimoji="1" lang="zh-CN" altLang="en-US" sz="2800" b="1" dirty="0">
                <a:latin typeface="Times New Roman" pitchFamily="18" charset="0"/>
              </a:rPr>
              <a:t>　</a:t>
            </a:r>
            <a:r>
              <a:rPr kumimoji="1" lang="en-US" altLang="zh-CN" sz="2800" b="1" dirty="0">
                <a:latin typeface="Times New Roman" pitchFamily="18" charset="0"/>
              </a:rPr>
              <a:t>not enough</a:t>
            </a:r>
            <a:r>
              <a:rPr kumimoji="1" lang="zh-CN" altLang="en-US" sz="2800" b="1" dirty="0">
                <a:latin typeface="Times New Roman" pitchFamily="18" charset="0"/>
              </a:rPr>
              <a:t>）例句</a:t>
            </a:r>
            <a:r>
              <a:rPr kumimoji="1" lang="en-US" altLang="zh-CN" sz="2800" b="1" dirty="0">
                <a:latin typeface="Times New Roman" pitchFamily="18" charset="0"/>
              </a:rPr>
              <a:t>: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  <a:r>
              <a:rPr kumimoji="1" lang="en-US" altLang="zh-CN" sz="2800" b="1" dirty="0">
                <a:latin typeface="Times New Roman" pitchFamily="18" charset="0"/>
              </a:rPr>
              <a:t>It's so nice to hear your voice.</a:t>
            </a:r>
            <a:r>
              <a:rPr kumimoji="1" lang="zh-CN" altLang="en-US" sz="2800" b="1" dirty="0">
                <a:latin typeface="Times New Roman" pitchFamily="18" charset="0"/>
              </a:rPr>
              <a:t>听到你的声音真高兴。</a:t>
            </a:r>
          </a:p>
        </p:txBody>
      </p:sp>
    </p:spTree>
  </p:cSld>
  <p:clrMapOvr>
    <a:masterClrMapping/>
  </p:clrMapOvr>
  <p:transition spd="med">
    <p:wheel spokes="3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976958" y="980728"/>
            <a:ext cx="7669213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  <a:r>
              <a:rPr kumimoji="1" lang="en-US" altLang="zh-CN" sz="2800" b="1" dirty="0">
                <a:latin typeface="Times New Roman" pitchFamily="18" charset="0"/>
              </a:rPr>
              <a:t>It's necessary for you to lock the car when you do not use it.</a:t>
            </a:r>
          </a:p>
          <a:p>
            <a:r>
              <a:rPr kumimoji="1" lang="zh-CN" altLang="en-US" sz="2800" b="1" dirty="0">
                <a:latin typeface="Times New Roman" pitchFamily="18" charset="0"/>
              </a:rPr>
              <a:t>当你不用车的时候，锁车是有必要的。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  <a:r>
              <a:rPr kumimoji="1" lang="en-US" altLang="zh-CN" sz="2800" b="1" dirty="0">
                <a:latin typeface="Times New Roman" pitchFamily="18" charset="0"/>
              </a:rPr>
              <a:t>It's very kind of you to help us.</a:t>
            </a:r>
            <a:r>
              <a:rPr kumimoji="1" lang="zh-CN" altLang="en-US" sz="2800" b="1" dirty="0">
                <a:latin typeface="Times New Roman" pitchFamily="18" charset="0"/>
              </a:rPr>
              <a:t>　他帮助我们，他真好。</a:t>
            </a:r>
          </a:p>
          <a:p>
            <a:r>
              <a:rPr kumimoji="1" lang="zh-CN" altLang="en-US" sz="2800" b="1" dirty="0">
                <a:latin typeface="Times New Roman" pitchFamily="18" charset="0"/>
              </a:rPr>
              <a:t>（常用的形容词有：</a:t>
            </a:r>
            <a:r>
              <a:rPr kumimoji="1" lang="en-US" altLang="zh-CN" sz="2800" b="1" dirty="0">
                <a:latin typeface="Times New Roman" pitchFamily="18" charset="0"/>
              </a:rPr>
              <a:t>kind, nice, stupid, rude, clever, foolish, brave, silly</a:t>
            </a:r>
            <a:r>
              <a:rPr kumimoji="1" lang="zh-CN" altLang="en-US" sz="2800" b="1" dirty="0">
                <a:latin typeface="Times New Roman" pitchFamily="18" charset="0"/>
              </a:rPr>
              <a:t>）例句</a:t>
            </a:r>
            <a:r>
              <a:rPr kumimoji="1" lang="en-US" altLang="zh-CN" sz="2800" b="1" dirty="0">
                <a:latin typeface="Times New Roman" pitchFamily="18" charset="0"/>
              </a:rPr>
              <a:t>: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5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  <a:r>
              <a:rPr kumimoji="1" lang="en-US" altLang="zh-CN" sz="2800" b="1" dirty="0">
                <a:latin typeface="Times New Roman" pitchFamily="18" charset="0"/>
              </a:rPr>
              <a:t>It was silly of us to believe him.</a:t>
            </a:r>
            <a:r>
              <a:rPr kumimoji="1" lang="zh-CN" altLang="en-US" sz="2800" b="1" dirty="0">
                <a:latin typeface="Times New Roman" pitchFamily="18" charset="0"/>
              </a:rPr>
              <a:t>　我们真愚蠢，竟然相信了他。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6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  <a:r>
              <a:rPr kumimoji="1" lang="en-US" altLang="zh-CN" sz="2800" b="1" dirty="0">
                <a:latin typeface="Times New Roman" pitchFamily="18" charset="0"/>
              </a:rPr>
              <a:t>It seemed selfish of him not to give them anything.</a:t>
            </a:r>
          </a:p>
          <a:p>
            <a:r>
              <a:rPr kumimoji="1" lang="zh-CN" altLang="en-US" sz="2800" b="1" dirty="0">
                <a:latin typeface="Times New Roman" pitchFamily="18" charset="0"/>
              </a:rPr>
              <a:t>他不给他们任何东西，这显得太自私了。</a:t>
            </a:r>
          </a:p>
        </p:txBody>
      </p:sp>
    </p:spTree>
  </p:cSld>
  <p:clrMapOvr>
    <a:masterClrMapping/>
  </p:clrMapOvr>
  <p:transition spd="med"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27584" y="1844824"/>
            <a:ext cx="748883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                                 注意：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1) </a:t>
            </a:r>
            <a:r>
              <a:rPr kumimoji="1" lang="zh-CN" altLang="en-US" sz="2800" b="1" dirty="0">
                <a:latin typeface="Times New Roman" pitchFamily="18" charset="0"/>
              </a:rPr>
              <a:t>其他系动词如，</a:t>
            </a:r>
            <a:r>
              <a:rPr kumimoji="1" lang="en-US" altLang="zh-CN" sz="2800" b="1" dirty="0">
                <a:latin typeface="Times New Roman" pitchFamily="18" charset="0"/>
              </a:rPr>
              <a:t>look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appear</a:t>
            </a:r>
            <a:r>
              <a:rPr kumimoji="1" lang="zh-CN" altLang="en-US" sz="2800" b="1" dirty="0">
                <a:latin typeface="Times New Roman" pitchFamily="18" charset="0"/>
              </a:rPr>
              <a:t>等也可用于此句型。 </a:t>
            </a:r>
            <a:br>
              <a:rPr kumimoji="1" lang="zh-CN" altLang="en-US" sz="2800" b="1" dirty="0">
                <a:latin typeface="Times New Roman" pitchFamily="18" charset="0"/>
              </a:rPr>
            </a:br>
            <a:r>
              <a:rPr kumimoji="1" lang="en-US" altLang="zh-CN" sz="2800" b="1" dirty="0">
                <a:latin typeface="Times New Roman" pitchFamily="18" charset="0"/>
              </a:rPr>
              <a:t>2) </a:t>
            </a:r>
            <a:r>
              <a:rPr kumimoji="1" lang="zh-CN" altLang="en-US" sz="2800" b="1" dirty="0">
                <a:latin typeface="Times New Roman" pitchFamily="18" charset="0"/>
              </a:rPr>
              <a:t>不定式作为句子成分时，动词用单数形式。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3) </a:t>
            </a:r>
            <a:r>
              <a:rPr kumimoji="1" lang="zh-CN" altLang="en-US" sz="2800" b="1" dirty="0">
                <a:latin typeface="Times New Roman" pitchFamily="18" charset="0"/>
              </a:rPr>
              <a:t>当不定式做主语的句子中又有一个不定式作表语时，不能用</a:t>
            </a:r>
            <a:r>
              <a:rPr kumimoji="1" lang="en-US" altLang="zh-CN" sz="2800" b="1" dirty="0">
                <a:latin typeface="Times New Roman" pitchFamily="18" charset="0"/>
              </a:rPr>
              <a:t>It is… to…</a:t>
            </a:r>
            <a:r>
              <a:rPr kumimoji="1" lang="zh-CN" altLang="en-US" sz="2800" b="1" dirty="0">
                <a:latin typeface="Times New Roman" pitchFamily="18" charset="0"/>
              </a:rPr>
              <a:t>的句型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对</a:t>
            </a:r>
            <a:r>
              <a:rPr kumimoji="1" lang="en-US" altLang="zh-CN" sz="2800" b="1" dirty="0">
                <a:latin typeface="Times New Roman" pitchFamily="18" charset="0"/>
              </a:rPr>
              <a:t>)To see is to believe.</a:t>
            </a:r>
            <a:r>
              <a:rPr kumimoji="1" lang="zh-CN" altLang="en-US" sz="2800" b="1" dirty="0">
                <a:latin typeface="Times New Roman" pitchFamily="18" charset="0"/>
              </a:rPr>
              <a:t>　百闻不如一见。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错</a:t>
            </a:r>
            <a:r>
              <a:rPr kumimoji="1" lang="en-US" altLang="zh-CN" sz="2800" b="1" dirty="0">
                <a:latin typeface="Times New Roman" pitchFamily="18" charset="0"/>
              </a:rPr>
              <a:t>)It is to believe to see. </a:t>
            </a:r>
          </a:p>
        </p:txBody>
      </p:sp>
    </p:spTree>
  </p:cSld>
  <p:clrMapOvr>
    <a:masterClrMapping/>
  </p:clrMapOvr>
  <p:transition spd="med">
    <p:plu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2004311342375608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146" y="3140968"/>
            <a:ext cx="331311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4" descr="2004311342375608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352" y="2348880"/>
            <a:ext cx="331311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043608" y="1069976"/>
            <a:ext cx="6337300" cy="155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Times New Roman" pitchFamily="18" charset="0"/>
              </a:rPr>
              <a:t>1. Conclusion</a:t>
            </a:r>
          </a:p>
          <a:p>
            <a:pPr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Times New Roman" pitchFamily="18" charset="0"/>
              </a:rPr>
              <a:t>2. </a:t>
            </a:r>
            <a:r>
              <a:rPr lang="en-US" altLang="zh-CN" sz="4800" b="1" dirty="0" err="1">
                <a:solidFill>
                  <a:srgbClr val="FF0000"/>
                </a:solidFill>
                <a:latin typeface="Times New Roman" pitchFamily="18" charset="0"/>
              </a:rPr>
              <a:t>Wb</a:t>
            </a:r>
            <a:r>
              <a:rPr lang="en-US" altLang="zh-CN" sz="4800" b="1" dirty="0">
                <a:solidFill>
                  <a:srgbClr val="FF0000"/>
                </a:solidFill>
                <a:latin typeface="Times New Roman" pitchFamily="18" charset="0"/>
              </a:rPr>
              <a:t>. Ex. 4 , 5 , 6</a:t>
            </a:r>
            <a:r>
              <a:rPr lang="zh-CN" altLang="zh-CN" sz="4800" b="1" dirty="0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zh-CN" sz="4800" b="1" dirty="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  <p:transition>
    <p:wheel spokes="3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0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r:id="rId3" imgW="4571429" imgH="3142857" progId="Paint.Picture">
                  <p:embed/>
                </p:oleObj>
              </mc:Choice>
              <mc:Fallback>
                <p:oleObj r:id="rId3" imgW="4571429" imgH="31428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 rot="-17628444">
            <a:off x="-463550" y="1752600"/>
            <a:ext cx="26098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100" b="1">
                <a:solidFill>
                  <a:srgbClr val="FF0000"/>
                </a:solidFill>
                <a:latin typeface="Times New Roman" pitchFamily="18" charset="0"/>
              </a:rPr>
              <a:t>California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31763" y="3271838"/>
            <a:ext cx="309562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100" b="1">
                <a:solidFill>
                  <a:srgbClr val="FF0000"/>
                </a:solidFill>
                <a:latin typeface="Times New Roman" pitchFamily="18" charset="0"/>
              </a:rPr>
              <a:t>Los Angeles</a:t>
            </a:r>
          </a:p>
        </p:txBody>
      </p:sp>
      <p:pic>
        <p:nvPicPr>
          <p:cNvPr id="39942" name="Picture 6" descr="BD14868_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76200" cy="7620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555875" y="3992563"/>
            <a:ext cx="21971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100" b="1">
                <a:solidFill>
                  <a:srgbClr val="FF0000"/>
                </a:solidFill>
                <a:latin typeface="Times New Roman" pitchFamily="18" charset="0"/>
              </a:rPr>
              <a:t>Texas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49313" y="5640388"/>
            <a:ext cx="257968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100" b="1">
                <a:solidFill>
                  <a:srgbClr val="FF0000"/>
                </a:solidFill>
                <a:latin typeface="Times New Roman" pitchFamily="18" charset="0"/>
              </a:rPr>
              <a:t>Alaska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176963" y="1981200"/>
            <a:ext cx="296703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100" b="1">
                <a:solidFill>
                  <a:srgbClr val="FF0000"/>
                </a:solidFill>
                <a:latin typeface="Times New Roman" pitchFamily="18" charset="0"/>
              </a:rPr>
              <a:t>New York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765800" y="2514600"/>
            <a:ext cx="32258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100" b="1">
                <a:solidFill>
                  <a:srgbClr val="FF0000"/>
                </a:solidFill>
                <a:latin typeface="Times New Roman" pitchFamily="18" charset="0"/>
              </a:rPr>
              <a:t>Washington DC</a:t>
            </a:r>
          </a:p>
        </p:txBody>
      </p:sp>
      <p:pic>
        <p:nvPicPr>
          <p:cNvPr id="39947" name="Picture 11" descr="BD14868_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2362200"/>
            <a:ext cx="76200" cy="7620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8" name="Picture 12" descr="BD14868_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6475" y="2528888"/>
            <a:ext cx="76200" cy="7620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9" name="Picture 13" descr="BD14868_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1830388"/>
            <a:ext cx="76200" cy="74612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532438" y="909638"/>
            <a:ext cx="3611562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100" b="1">
                <a:solidFill>
                  <a:srgbClr val="FF0000"/>
                </a:solidFill>
                <a:latin typeface="Times New Roman" pitchFamily="18" charset="0"/>
              </a:rPr>
              <a:t>New England</a:t>
            </a:r>
          </a:p>
        </p:txBody>
      </p:sp>
      <p:pic>
        <p:nvPicPr>
          <p:cNvPr id="39951" name="Picture 15" descr="BD14868_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0488" y="4778375"/>
            <a:ext cx="76200" cy="7778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52" name="Picture 16" descr="BD14868_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1125" y="5499100"/>
            <a:ext cx="76200" cy="7778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53" name="Picture 17" descr="BD14868_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413" y="2720975"/>
            <a:ext cx="76200" cy="7778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  <p:bldP spid="39943" grpId="0" autoUpdateAnimBg="0"/>
      <p:bldP spid="39944" grpId="0" autoUpdateAnimBg="0"/>
      <p:bldP spid="39945" grpId="0" autoUpdateAnimBg="0"/>
      <p:bldP spid="39946" grpId="0" autoUpdateAnimBg="0"/>
      <p:bldP spid="399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611188" y="1449388"/>
            <a:ext cx="7489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/>
              <a:t>Talk something about the pictures .</a:t>
            </a:r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684213" y="584200"/>
            <a:ext cx="66103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Arial Black"/>
              </a:rPr>
              <a:t>Enjoy some pictures.</a:t>
            </a:r>
            <a:endParaRPr lang="zh-CN" altLang="en-US" sz="4400" b="1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Arial Black"/>
            </a:endParaRPr>
          </a:p>
        </p:txBody>
      </p:sp>
      <p:pic>
        <p:nvPicPr>
          <p:cNvPr id="8196" name="Picture 5" descr="C:\Program Files\NSE\NSE-JH8A\template\normal\pics\house.jpg"/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8316912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03238" y="5697538"/>
            <a:ext cx="427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>
                <a:solidFill>
                  <a:srgbClr val="FFFFFF"/>
                </a:solidFill>
                <a:latin typeface="Times New Roman" pitchFamily="18" charset="0"/>
              </a:rPr>
              <a:t>Fall in New England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835696" y="2028272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9218" name="Picture 3" descr="C:\Program Files\NSE\NSE-JH8A\template\normal\pics\seaside 1.jpg"/>
          <p:cNvPicPr>
            <a:picLocks noChangeAspect="1" noChangeArrowheads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428" y="506378"/>
            <a:ext cx="8065144" cy="585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27088" y="2216150"/>
            <a:ext cx="328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4400" b="1">
                <a:solidFill>
                  <a:srgbClr val="FFFFFF"/>
                </a:solidFill>
                <a:latin typeface="Times New Roman" pitchFamily="18" charset="0"/>
              </a:rPr>
              <a:t>Los Angeles.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C:\Program Files\NSE\NSE-JH8A\template\normal\pics\snow in YN.jpg"/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669487"/>
            <a:ext cx="7633096" cy="55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03238" y="5300663"/>
            <a:ext cx="817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New York or Washington D.C. in winter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5250" y="728663"/>
            <a:ext cx="91440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45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017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57313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161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733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305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1877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449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021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6200" b="1">
                <a:latin typeface="Times New Roman" pitchFamily="18" charset="0"/>
              </a:rPr>
              <a:t>1. Where is it ?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1966913"/>
            <a:ext cx="9144000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6200" b="1" dirty="0">
                <a:latin typeface="Times New Roman" pitchFamily="18" charset="0"/>
              </a:rPr>
              <a:t>2. When is the best time  to visit it?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88024" y="4714739"/>
            <a:ext cx="3516312" cy="104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6200" b="1" dirty="0">
                <a:latin typeface="Times New Roman" pitchFamily="18" charset="0"/>
              </a:rPr>
              <a:t>New York</a:t>
            </a:r>
          </a:p>
        </p:txBody>
      </p:sp>
      <p:pic>
        <p:nvPicPr>
          <p:cNvPr id="40965" name="Picture 5" descr="1283304448081_0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3617912"/>
            <a:ext cx="4211961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923928" y="186532"/>
            <a:ext cx="12887325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8515" tIns="59258" rIns="118515" bIns="5925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92138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8586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780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370138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8273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845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417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989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6200" b="1" dirty="0">
                <a:solidFill>
                  <a:srgbClr val="003399"/>
                </a:solidFill>
              </a:rPr>
              <a:t>Guessing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95250" y="728663"/>
            <a:ext cx="91440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45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017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57313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161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73300" indent="-4445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305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1877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449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02100" indent="-4445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6200" b="1">
                <a:latin typeface="Times New Roman" pitchFamily="18" charset="0"/>
              </a:rPr>
              <a:t>1. Where is it ?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1966913"/>
            <a:ext cx="9144000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6200" b="1">
                <a:latin typeface="Times New Roman" pitchFamily="18" charset="0"/>
              </a:rPr>
              <a:t>2. When is the best time  to visit it?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68838" y="4149725"/>
            <a:ext cx="4475162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6200" b="1">
                <a:latin typeface="Times New Roman" pitchFamily="18" charset="0"/>
              </a:rPr>
              <a:t>Washington</a:t>
            </a:r>
          </a:p>
          <a:p>
            <a:pPr>
              <a:spcBef>
                <a:spcPct val="50000"/>
              </a:spcBef>
            </a:pPr>
            <a:endParaRPr kumimoji="1" lang="zh-CN" altLang="en-US" sz="6200" b="1">
              <a:latin typeface="Times New Roman" pitchFamily="18" charset="0"/>
            </a:endParaRPr>
          </a:p>
        </p:txBody>
      </p:sp>
      <p:pic>
        <p:nvPicPr>
          <p:cNvPr id="41989" name="Picture 5" descr="ANd9GcTf2QKKFrA3ZraJGTBML8jrUUg4CXCyIJw84-5kiJDLWHy2rFu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163" y="3429000"/>
            <a:ext cx="4511675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920" y="213519"/>
            <a:ext cx="12887325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8515" tIns="59258" rIns="118515" bIns="5925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92138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85863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78000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370138" defTabSz="912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8273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845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417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98938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6200" b="1" dirty="0">
                <a:solidFill>
                  <a:srgbClr val="003399"/>
                </a:solidFill>
              </a:rPr>
              <a:t>Guessing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146</TotalTime>
  <Pages>0</Pages>
  <Words>2443</Words>
  <Characters>0</Characters>
  <Application>Microsoft Office PowerPoint</Application>
  <DocSecurity>0</DocSecurity>
  <PresentationFormat>全屏显示(4:3)</PresentationFormat>
  <Lines>0</Lines>
  <Paragraphs>395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宋体</vt:lpstr>
      <vt:lpstr>Arial</vt:lpstr>
      <vt:lpstr>Arial Black</vt:lpstr>
      <vt:lpstr>Calibri</vt:lpstr>
      <vt:lpstr>Calibri Light</vt:lpstr>
      <vt:lpstr>Impact</vt:lpstr>
      <vt:lpstr>Times New Roman</vt:lpstr>
      <vt:lpstr>Wingdings</vt:lpstr>
      <vt:lpstr>天体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Match the two parts of the sentences.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cp:lastPrinted>1899-12-30T00:00:00Z</cp:lastPrinted>
  <dcterms:created xsi:type="dcterms:W3CDTF">2006-07-04T05:17:07Z</dcterms:created>
  <dcterms:modified xsi:type="dcterms:W3CDTF">2019-09-14T15:29:23Z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