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89" r:id="rId2"/>
    <p:sldId id="261" r:id="rId3"/>
    <p:sldId id="290" r:id="rId4"/>
    <p:sldId id="291" r:id="rId5"/>
    <p:sldId id="268" r:id="rId6"/>
    <p:sldId id="287" r:id="rId7"/>
    <p:sldId id="266" r:id="rId8"/>
    <p:sldId id="292" r:id="rId9"/>
    <p:sldId id="267" r:id="rId10"/>
    <p:sldId id="28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2EAEB5-FBE4-4DF3-A769-4C7B4972C8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8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A8A0-5B9B-4655-8099-C5823B224B3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afternoon, everyone. In Grade Seven, we learnt some bodies languages. Let’s look and compare. When they meet, they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EAEB5-FBE4-4DF3-A769-4C7B4972C8B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3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6B2A724A-5708-4120-BC02-CEBCFF7D33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3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6EF-7531-4B35-AF7A-317C78020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2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6EF-7531-4B35-AF7A-317C78020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90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6EF-7531-4B35-AF7A-317C78020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22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6EF-7531-4B35-AF7A-317C78020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5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6EF-7531-4B35-AF7A-317C78020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921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6EF-7531-4B35-AF7A-317C78020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15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F3E0-90BB-4F68-B1E4-21BDCE1400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89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46EF-7531-4B35-AF7A-317C78020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724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788D5D3-7A13-4830-A6C0-B060B33796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08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CB94-1282-43F0-9CE8-8C8F5DD30E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3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D031-6785-4D9D-BB10-4C7BC91A7D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30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1104-87E4-4A10-B179-F68376FE5C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7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94F5-2735-4E62-8DDF-E7D109C953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5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8EBD-37F2-4010-98B2-5DBCD747B0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4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09-BBE6-4F09-9E84-933347B8AE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2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B03F-5645-4A2D-A21E-E9FB8D243E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9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7CB-EE32-451D-8128-803DAFC71A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1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EE46EF-7531-4B35-AF7A-317C780206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533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new_jh3_m9u1a3.sw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WordArt 5"/>
          <p:cNvSpPr>
            <a:spLocks noChangeArrowheads="1" noChangeShapeType="1" noTextEdit="1"/>
          </p:cNvSpPr>
          <p:nvPr/>
        </p:nvSpPr>
        <p:spPr bwMode="auto">
          <a:xfrm>
            <a:off x="1263811" y="1609006"/>
            <a:ext cx="6633840" cy="504056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altLang="zh-CN" sz="4000" b="1" kern="1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</a:rPr>
              <a:t>Module 11 Way of life</a:t>
            </a:r>
            <a:endParaRPr lang="zh-CN" altLang="en-US" sz="4000" b="1" kern="1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0" y="2713036"/>
            <a:ext cx="91614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 spc="-150" dirty="0">
                <a:solidFill>
                  <a:srgbClr val="003300"/>
                </a:solidFill>
                <a:latin typeface="Times New Roman" pitchFamily="18" charset="0"/>
              </a:rPr>
              <a:t>Unit 1 In China, we open a gift later.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WordArt 4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4356100" cy="765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Enjoy watching.</a:t>
            </a:r>
            <a:endParaRPr lang="zh-CN" altLang="en-US" sz="48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 Black"/>
            </a:endParaRPr>
          </a:p>
        </p:txBody>
      </p:sp>
      <p:pic>
        <p:nvPicPr>
          <p:cNvPr id="38917" name="Picture 5" descr="M7_T6UEJPTQ2Y9UEK6HCQK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632700" cy="550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proxy?url=aHR0cDovL2hpcGhvdG9zLmJhaWR1LmNvbS9zbHl0bC9waWMvaXRlbS8wY2IwOTkxZjBhMDdmYWQ4YTY4NjY5YjguanBn&amp;md5=6f924ed0f999527df2e3f32c41f2102a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AutoShape 3" descr="proxy?url=aHR0cDovL2hpcGhvdG9zLmJhaWR1LmNvbS9zbHl0bC9waWMvaXRlbS8wY2IwOTkxZjBhMDdmYWQ4YTY4NjY5YjguanBn&amp;md5=6f924ed0f999527df2e3f32c41f2102a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381000" y="838200"/>
            <a:ext cx="8458200" cy="1143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Inflate">
              <a:avLst>
                <a:gd name="adj" fmla="val 13634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Think about what you must and mustn't/can't</a:t>
            </a:r>
          </a:p>
          <a:p>
            <a:pPr algn="ctr"/>
            <a:r>
              <a:rPr lang="en-US" altLang="zh-CN" sz="3600" b="1" kern="10"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do in the situations. Write notes.</a:t>
            </a:r>
            <a:endParaRPr lang="zh-CN" altLang="en-US" sz="3600" b="1" kern="10">
              <a:solidFill>
                <a:srgbClr val="0000FF"/>
              </a:soli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28677" name="Group 5"/>
          <p:cNvGraphicFramePr>
            <a:graphicFrameLocks noGrp="1"/>
          </p:cNvGraphicFramePr>
          <p:nvPr/>
        </p:nvGraphicFramePr>
        <p:xfrm>
          <a:off x="152400" y="2209800"/>
          <a:ext cx="8763000" cy="3163888"/>
        </p:xfrm>
        <a:graphic>
          <a:graphicData uri="http://schemas.openxmlformats.org/drawingml/2006/table">
            <a:tbl>
              <a:tblPr/>
              <a:tblGrid>
                <a:gridCol w="24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Must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Mustn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 /Can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At school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put up your hand before you talk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At the dining table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talk with food in your mouth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609600" y="5410200"/>
            <a:ext cx="8001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Now work in pairs. Say what you must and mustn’t/ can’t do.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6096000" y="2971800"/>
            <a:ext cx="259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eat during the class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2667000" y="4191000"/>
            <a:ext cx="327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wait for others to start the meal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81000" y="1266825"/>
            <a:ext cx="8458200" cy="5362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must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的用法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1)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表示主观的义务和必要，主要用于肯定句和疑问句，意思为 “必须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……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，得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……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，要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……”</a:t>
            </a:r>
            <a:r>
              <a:rPr lang="zh-CN" altLang="en-US" sz="3600" b="1" dirty="0">
                <a:latin typeface="Times New Roman" pitchFamily="18" charset="0"/>
              </a:rPr>
              <a:t>；由</a:t>
            </a:r>
            <a:r>
              <a:rPr lang="en-US" altLang="zh-CN" sz="3600" b="1" dirty="0">
                <a:latin typeface="Times New Roman" pitchFamily="18" charset="0"/>
              </a:rPr>
              <a:t>must</a:t>
            </a:r>
            <a:r>
              <a:rPr lang="zh-CN" altLang="en-US" sz="3600" b="1" dirty="0">
                <a:latin typeface="Times New Roman" pitchFamily="18" charset="0"/>
              </a:rPr>
              <a:t>引起的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疑问句，肯定回答要用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must</a:t>
            </a:r>
            <a:r>
              <a:rPr lang="zh-CN" altLang="en-US" sz="3600" b="1" dirty="0">
                <a:latin typeface="Times New Roman" pitchFamily="18" charset="0"/>
              </a:rPr>
              <a:t>，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否定回答要用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needn’t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，意思是“不必”</a:t>
            </a:r>
            <a:r>
              <a:rPr lang="zh-CN" altLang="en-US" sz="3600" b="1" dirty="0">
                <a:latin typeface="Times New Roman" pitchFamily="18" charset="0"/>
              </a:rPr>
              <a:t>；</a:t>
            </a:r>
            <a:r>
              <a:rPr lang="en-US" altLang="zh-CN" sz="3600" b="1" dirty="0">
                <a:latin typeface="Times New Roman" pitchFamily="18" charset="0"/>
              </a:rPr>
              <a:t>must</a:t>
            </a:r>
            <a:r>
              <a:rPr lang="zh-CN" altLang="en-US" sz="3600" b="1" dirty="0">
                <a:latin typeface="Times New Roman" pitchFamily="18" charset="0"/>
              </a:rPr>
              <a:t>的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否定形式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mustn’t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表示禁止</a:t>
            </a:r>
            <a:r>
              <a:rPr lang="zh-CN" altLang="en-US" sz="3600" b="1" dirty="0">
                <a:latin typeface="Times New Roman" pitchFamily="18" charset="0"/>
              </a:rPr>
              <a:t>，意思是“不能，不许”。</a:t>
            </a:r>
          </a:p>
        </p:txBody>
      </p:sp>
      <p:sp>
        <p:nvSpPr>
          <p:cNvPr id="29699" name="WordArt 3"/>
          <p:cNvSpPr>
            <a:spLocks noChangeArrowheads="1" noChangeShapeType="1" noTextEdit="1"/>
          </p:cNvSpPr>
          <p:nvPr/>
        </p:nvSpPr>
        <p:spPr bwMode="auto">
          <a:xfrm>
            <a:off x="2514600" y="457200"/>
            <a:ext cx="3962400" cy="762000"/>
          </a:xfrm>
          <a:prstGeom prst="rect">
            <a:avLst/>
          </a:prstGeom>
        </p:spPr>
        <p:txBody>
          <a:bodyPr wrap="none" fromWordArt="1">
            <a:prstTxWarp prst="textInflate">
              <a:avLst>
                <a:gd name="adj" fmla="val 13634"/>
              </a:avLst>
            </a:prstTxWarp>
          </a:bodyPr>
          <a:lstStyle/>
          <a:p>
            <a:pPr algn="ctr"/>
            <a:r>
              <a:rPr lang="en-US" altLang="zh-CN" sz="3600" b="1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Times New Roman"/>
                <a:cs typeface="Times New Roman"/>
              </a:rPr>
              <a:t>Grammar</a:t>
            </a:r>
            <a:endParaRPr lang="zh-CN" altLang="en-US" sz="3600" b="1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458200" cy="5362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e.g.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—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Must</a:t>
            </a: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>
                <a:latin typeface="Times New Roman" pitchFamily="18" charset="0"/>
              </a:rPr>
              <a:t>I finish the task right now?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—No, you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needn’t</a:t>
            </a:r>
            <a:r>
              <a:rPr lang="en-US" altLang="zh-CN" sz="3600" b="1" dirty="0"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我必须现在就完成任务吗？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不，你不需要。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You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mustn’t</a:t>
            </a: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>
                <a:latin typeface="Times New Roman" pitchFamily="18" charset="0"/>
              </a:rPr>
              <a:t>come here without permission. 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没有允许你不准来这。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6868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41438" indent="-13414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520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7002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7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89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6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3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30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7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2)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表示肯定的猜测，常用于肯定句中，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     意为 “一定是，必然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……”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 </a:t>
            </a:r>
            <a:r>
              <a:rPr lang="en-US" altLang="zh-CN" sz="3600" b="1" dirty="0">
                <a:latin typeface="Times New Roman" pitchFamily="18" charset="0"/>
              </a:rPr>
              <a:t>e.g. Your sister</a:t>
            </a: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must</a:t>
            </a:r>
            <a:r>
              <a:rPr lang="en-US" altLang="zh-CN" sz="3600" b="1" dirty="0">
                <a:latin typeface="Times New Roman" pitchFamily="18" charset="0"/>
              </a:rPr>
              <a:t> be a doctor in this hospital. (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现在的猜测</a:t>
            </a:r>
            <a:r>
              <a:rPr lang="zh-CN" altLang="en-US" sz="3600" b="1" dirty="0">
                <a:latin typeface="Times New Roman" pitchFamily="18" charset="0"/>
              </a:rPr>
              <a:t> </a:t>
            </a:r>
            <a:r>
              <a:rPr lang="en-US" altLang="zh-CN" sz="3600" b="1" dirty="0">
                <a:latin typeface="Times New Roman" pitchFamily="18" charset="0"/>
              </a:rPr>
              <a:t>) </a:t>
            </a:r>
            <a:r>
              <a:rPr lang="zh-CN" altLang="en-US" sz="3600" b="1" dirty="0">
                <a:latin typeface="Times New Roman" pitchFamily="18" charset="0"/>
              </a:rPr>
              <a:t>你的妹妹现在一定在这家医院当医生。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        </a:t>
            </a:r>
            <a:r>
              <a:rPr lang="en-US" altLang="zh-CN" sz="3600" b="1" dirty="0">
                <a:latin typeface="Times New Roman" pitchFamily="18" charset="0"/>
              </a:rPr>
              <a:t>He</a:t>
            </a: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must</a:t>
            </a:r>
            <a:r>
              <a:rPr lang="en-US" altLang="zh-CN" sz="3600" b="1" dirty="0">
                <a:latin typeface="Times New Roman" pitchFamily="18" charset="0"/>
              </a:rPr>
              <a:t> be reading newspapers in the reading room now.</a:t>
            </a:r>
            <a:r>
              <a:rPr lang="zh-CN" altLang="en-US" sz="3600" b="1" dirty="0">
                <a:latin typeface="Times New Roman" pitchFamily="18" charset="0"/>
              </a:rPr>
              <a:t>（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正在进行的猜测</a:t>
            </a:r>
            <a:r>
              <a:rPr lang="zh-CN" altLang="en-US" sz="3600" b="1" dirty="0">
                <a:latin typeface="Times New Roman" pitchFamily="18" charset="0"/>
              </a:rPr>
              <a:t>）他现在肯定正在阅读室看报纸。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1060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have to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must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的区别</a:t>
            </a:r>
          </a:p>
          <a:p>
            <a:pPr>
              <a:lnSpc>
                <a:spcPct val="115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两都都表示“必须”</a:t>
            </a:r>
            <a:r>
              <a:rPr lang="zh-CN" altLang="en-US" sz="3600" b="1" dirty="0">
                <a:latin typeface="Times New Roman" pitchFamily="18" charset="0"/>
              </a:rPr>
              <a:t>，但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must</a:t>
            </a:r>
            <a:r>
              <a:rPr lang="zh-CN" altLang="en-US" sz="3600" b="1" dirty="0">
                <a:latin typeface="Times New Roman" pitchFamily="18" charset="0"/>
              </a:rPr>
              <a:t>侧重于说话者的主观看法，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认为有必要或有义务去做某事</a:t>
            </a:r>
            <a:r>
              <a:rPr lang="zh-CN" altLang="en-US" sz="3600" b="1" dirty="0">
                <a:latin typeface="Times New Roman" pitchFamily="18" charset="0"/>
              </a:rPr>
              <a:t>；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have to</a:t>
            </a:r>
            <a:r>
              <a:rPr lang="zh-CN" altLang="en-US" sz="3600" b="1" dirty="0">
                <a:latin typeface="Times New Roman" pitchFamily="18" charset="0"/>
              </a:rPr>
              <a:t>侧重于客观需要，含有“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不得不，被迫”</a:t>
            </a:r>
            <a:r>
              <a:rPr lang="zh-CN" altLang="en-US" sz="3600" b="1" dirty="0">
                <a:latin typeface="Times New Roman" pitchFamily="18" charset="0"/>
              </a:rPr>
              <a:t>之意。</a:t>
            </a:r>
          </a:p>
          <a:p>
            <a:pPr>
              <a:lnSpc>
                <a:spcPct val="115000"/>
              </a:lnSpc>
            </a:pPr>
            <a:r>
              <a:rPr lang="en-US" altLang="zh-CN" sz="3600" b="1" dirty="0">
                <a:latin typeface="Times New Roman" pitchFamily="18" charset="0"/>
              </a:rPr>
              <a:t>e.g. All passengers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must</a:t>
            </a:r>
            <a:r>
              <a:rPr lang="en-US" altLang="zh-CN" sz="3600" b="1" dirty="0">
                <a:latin typeface="Times New Roman" pitchFamily="18" charset="0"/>
              </a:rPr>
              <a:t> wear seat belts.</a:t>
            </a:r>
          </a:p>
          <a:p>
            <a:pPr>
              <a:lnSpc>
                <a:spcPct val="115000"/>
              </a:lnSpc>
            </a:pPr>
            <a:r>
              <a:rPr lang="en-US" altLang="zh-CN" sz="3600" b="1" dirty="0">
                <a:latin typeface="Times New Roman" pitchFamily="18" charset="0"/>
              </a:rPr>
              <a:t>      </a:t>
            </a:r>
            <a:r>
              <a:rPr lang="zh-CN" altLang="en-US" sz="3600" b="1" dirty="0">
                <a:latin typeface="Times New Roman" pitchFamily="18" charset="0"/>
              </a:rPr>
              <a:t>所有乘客都要系安全带。</a:t>
            </a:r>
          </a:p>
          <a:p>
            <a:pPr>
              <a:lnSpc>
                <a:spcPct val="115000"/>
              </a:lnSpc>
            </a:pPr>
            <a:r>
              <a:rPr lang="zh-CN" altLang="en-US" sz="3600" b="1" dirty="0">
                <a:latin typeface="Times New Roman" pitchFamily="18" charset="0"/>
              </a:rPr>
              <a:t>      </a:t>
            </a:r>
            <a:r>
              <a:rPr lang="en-US" altLang="zh-CN" sz="3600" b="1" dirty="0">
                <a:latin typeface="Times New Roman" pitchFamily="18" charset="0"/>
              </a:rPr>
              <a:t>My bike was broken yesterday, so I  </a:t>
            </a:r>
          </a:p>
          <a:p>
            <a:pPr>
              <a:lnSpc>
                <a:spcPct val="115000"/>
              </a:lnSpc>
            </a:pPr>
            <a:r>
              <a:rPr lang="en-US" altLang="zh-CN" sz="3600" b="1" dirty="0">
                <a:latin typeface="Times New Roman" pitchFamily="18" charset="0"/>
              </a:rPr>
              <a:t>     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had to</a:t>
            </a:r>
            <a:r>
              <a:rPr lang="en-US" altLang="zh-CN" sz="3600" b="1" dirty="0">
                <a:latin typeface="Times New Roman" pitchFamily="18" charset="0"/>
              </a:rPr>
              <a:t> walk to school.  </a:t>
            </a:r>
            <a:r>
              <a:rPr lang="zh-CN" altLang="en-US" sz="3600" b="1" dirty="0">
                <a:latin typeface="Times New Roman" pitchFamily="18" charset="0"/>
              </a:rPr>
              <a:t>昨天我的自行</a:t>
            </a:r>
          </a:p>
          <a:p>
            <a:pPr>
              <a:lnSpc>
                <a:spcPct val="115000"/>
              </a:lnSpc>
            </a:pPr>
            <a:r>
              <a:rPr lang="zh-CN" altLang="en-US" sz="3600" b="1" dirty="0">
                <a:latin typeface="Times New Roman" pitchFamily="18" charset="0"/>
              </a:rPr>
              <a:t>     车坏了，所以我只能走路去学校。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262063"/>
            <a:ext cx="8686800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can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的用法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can</a:t>
            </a: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的否定形式为</a:t>
            </a: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cannot</a:t>
            </a: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，缩写为</a:t>
            </a: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can't</a:t>
            </a: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1)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表示能力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e.g. I</a:t>
            </a: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can’t</a:t>
            </a:r>
            <a:r>
              <a:rPr lang="en-US" altLang="zh-CN" sz="36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>
                <a:latin typeface="Times New Roman" pitchFamily="18" charset="0"/>
              </a:rPr>
              <a:t>swim.   </a:t>
            </a:r>
            <a:r>
              <a:rPr lang="zh-CN" altLang="en-US" sz="3600" b="1" dirty="0">
                <a:latin typeface="Times New Roman" pitchFamily="18" charset="0"/>
              </a:rPr>
              <a:t>我不会游泳。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  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Can</a:t>
            </a:r>
            <a:r>
              <a:rPr lang="en-US" altLang="zh-CN" sz="3600" b="1" dirty="0">
                <a:latin typeface="Times New Roman" pitchFamily="18" charset="0"/>
              </a:rPr>
              <a:t> you drive</a:t>
            </a:r>
            <a:r>
              <a:rPr lang="zh-CN" altLang="en-US" sz="3600" b="1" dirty="0">
                <a:latin typeface="Times New Roman" pitchFamily="18" charset="0"/>
              </a:rPr>
              <a:t>？ 你会开车吗？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428625"/>
            <a:ext cx="82296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注意：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can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表示能力可与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be able to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互换使用，且后者有更多的时态，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be able to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常被用来表示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can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所不能表示的将来或完成的概念。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e.g. They will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be able to</a:t>
            </a:r>
            <a:r>
              <a:rPr lang="en-US" altLang="zh-CN" sz="3600" b="1" dirty="0">
                <a:latin typeface="Times New Roman" pitchFamily="18" charset="0"/>
              </a:rPr>
              <a:t> run this machine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on their own in three months.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</a:t>
            </a:r>
            <a:r>
              <a:rPr lang="zh-CN" altLang="en-US" sz="3600" b="1" dirty="0">
                <a:latin typeface="Times New Roman" pitchFamily="18" charset="0"/>
              </a:rPr>
              <a:t>他们将在未来的三个月自己操作这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   个机器。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338263"/>
            <a:ext cx="86868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49363" indent="-124936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428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6081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875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669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4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81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38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95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3600" b="1">
                <a:latin typeface="Times New Roman" pitchFamily="18" charset="0"/>
              </a:rPr>
              <a:t>2) </a:t>
            </a:r>
            <a:r>
              <a:rPr lang="en-US" altLang="en-US" sz="3600" b="1">
                <a:solidFill>
                  <a:srgbClr val="FF0000"/>
                </a:solidFill>
                <a:latin typeface="Times New Roman" pitchFamily="18" charset="0"/>
              </a:rPr>
              <a:t>表示可能性，意思是：可以，可能。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latin typeface="Times New Roman" pitchFamily="18" charset="0"/>
              </a:rPr>
              <a:t>    </a:t>
            </a:r>
            <a:r>
              <a:rPr lang="en-US" altLang="zh-CN" sz="3600" b="1">
                <a:latin typeface="Times New Roman" pitchFamily="18" charset="0"/>
              </a:rPr>
              <a:t>e.g. </a:t>
            </a:r>
            <a:r>
              <a:rPr lang="en-US" altLang="en-US" sz="3600" b="1">
                <a:latin typeface="Times New Roman" pitchFamily="18" charset="0"/>
              </a:rPr>
              <a:t>That big cinema </a:t>
            </a:r>
            <a:r>
              <a:rPr lang="en-US" altLang="en-US" sz="3600" b="1">
                <a:solidFill>
                  <a:srgbClr val="0000FF"/>
                </a:solidFill>
                <a:latin typeface="Times New Roman" pitchFamily="18" charset="0"/>
              </a:rPr>
              <a:t>can</a:t>
            </a:r>
            <a:r>
              <a:rPr lang="en-US" altLang="en-US" sz="3600" b="1">
                <a:latin typeface="Times New Roman" pitchFamily="18" charset="0"/>
              </a:rPr>
              <a:t> seat 2,000 people. </a:t>
            </a:r>
            <a:endParaRPr lang="en-US" altLang="zh-CN" sz="3600" b="1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       </a:t>
            </a:r>
            <a:r>
              <a:rPr lang="zh-CN" altLang="en-US" sz="3600" b="1">
                <a:latin typeface="Times New Roman" pitchFamily="18" charset="0"/>
              </a:rPr>
              <a:t>那个大影院可以坐</a:t>
            </a:r>
            <a:r>
              <a:rPr lang="en-US" altLang="zh-CN" sz="3600" b="1">
                <a:latin typeface="Times New Roman" pitchFamily="18" charset="0"/>
              </a:rPr>
              <a:t>2000</a:t>
            </a:r>
            <a:r>
              <a:rPr lang="zh-CN" altLang="en-US" sz="3600" b="1">
                <a:latin typeface="Times New Roman" pitchFamily="18" charset="0"/>
              </a:rPr>
              <a:t>人。</a:t>
            </a:r>
            <a:endParaRPr lang="en-US" altLang="en-US" sz="3600" b="1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latin typeface="Times New Roman" pitchFamily="18" charset="0"/>
              </a:rPr>
              <a:t>           </a:t>
            </a:r>
            <a:r>
              <a:rPr lang="en-US" altLang="en-US" sz="3600" b="1">
                <a:latin typeface="Times New Roman" pitchFamily="18" charset="0"/>
              </a:rPr>
              <a:t>He </a:t>
            </a:r>
            <a:r>
              <a:rPr lang="en-US" altLang="en-US" sz="3600" b="1">
                <a:solidFill>
                  <a:srgbClr val="0000FF"/>
                </a:solidFill>
                <a:latin typeface="Times New Roman" pitchFamily="18" charset="0"/>
              </a:rPr>
              <a:t>can</a:t>
            </a:r>
            <a:r>
              <a:rPr lang="en-US" altLang="en-US" sz="3600" b="1">
                <a:latin typeface="Times New Roman" pitchFamily="18" charset="0"/>
              </a:rPr>
              <a:t> be very friendly at times.</a:t>
            </a:r>
            <a:endParaRPr lang="en-US" altLang="zh-CN" sz="3600" b="1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       </a:t>
            </a:r>
            <a:r>
              <a:rPr lang="zh-CN" altLang="en-US" sz="3600" b="1">
                <a:latin typeface="Times New Roman" pitchFamily="18" charset="0"/>
              </a:rPr>
              <a:t>他有时可能非常友善。</a:t>
            </a:r>
            <a:endParaRPr lang="en-US" altLang="en-US" sz="36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136650"/>
            <a:ext cx="86868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41438" indent="-13414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5208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7002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79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89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6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3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30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7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3600" b="1">
                <a:latin typeface="Times New Roman" pitchFamily="18" charset="0"/>
              </a:rPr>
              <a:t>3) </a:t>
            </a:r>
            <a:r>
              <a:rPr lang="en-US" altLang="en-US" sz="3600" b="1">
                <a:solidFill>
                  <a:srgbClr val="FF0000"/>
                </a:solidFill>
                <a:latin typeface="Times New Roman" pitchFamily="18" charset="0"/>
              </a:rPr>
              <a:t>表示允诺，意思是：可以，能够。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latin typeface="Times New Roman" pitchFamily="18" charset="0"/>
              </a:rPr>
              <a:t>     </a:t>
            </a:r>
            <a:r>
              <a:rPr lang="en-US" altLang="zh-CN" sz="3600" b="1">
                <a:latin typeface="Times New Roman" pitchFamily="18" charset="0"/>
              </a:rPr>
              <a:t>e.g. </a:t>
            </a:r>
            <a:r>
              <a:rPr lang="en-US" altLang="en-US" sz="3600" b="1">
                <a:latin typeface="Times New Roman" pitchFamily="18" charset="0"/>
              </a:rPr>
              <a:t>You </a:t>
            </a:r>
            <a:r>
              <a:rPr lang="en-US" altLang="en-US" sz="3600" b="1">
                <a:solidFill>
                  <a:srgbClr val="0000FF"/>
                </a:solidFill>
                <a:latin typeface="Times New Roman" pitchFamily="18" charset="0"/>
              </a:rPr>
              <a:t>can</a:t>
            </a:r>
            <a:r>
              <a:rPr lang="en-US" altLang="en-US" sz="3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600" b="1">
                <a:latin typeface="Times New Roman" pitchFamily="18" charset="0"/>
              </a:rPr>
              <a:t>have the book when I have finished it. </a:t>
            </a:r>
            <a:endParaRPr lang="en-US" altLang="zh-CN" sz="3600" b="1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       </a:t>
            </a:r>
            <a:r>
              <a:rPr lang="zh-CN" altLang="en-US" sz="3600" b="1">
                <a:latin typeface="Times New Roman" pitchFamily="18" charset="0"/>
              </a:rPr>
              <a:t>在我读完这本书后，你可以看。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           </a:t>
            </a:r>
            <a:r>
              <a:rPr lang="en-US" altLang="en-US" sz="3600" b="1">
                <a:solidFill>
                  <a:srgbClr val="0000FF"/>
                </a:solidFill>
                <a:latin typeface="Times New Roman" pitchFamily="18" charset="0"/>
              </a:rPr>
              <a:t>Can</a:t>
            </a:r>
            <a:r>
              <a:rPr lang="en-US" altLang="en-US" sz="3600" b="1">
                <a:latin typeface="Times New Roman" pitchFamily="18" charset="0"/>
              </a:rPr>
              <a:t> I use your pen</a:t>
            </a:r>
            <a:r>
              <a:rPr lang="en-US" altLang="zh-CN" sz="3600" b="1">
                <a:latin typeface="Times New Roman" pitchFamily="18" charset="0"/>
              </a:rPr>
              <a:t>? 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      </a:t>
            </a:r>
            <a:r>
              <a:rPr lang="zh-CN" altLang="en-US" sz="3600" b="1">
                <a:latin typeface="Times New Roman" pitchFamily="18" charset="0"/>
              </a:rPr>
              <a:t>我能用下你的笔吗？</a:t>
            </a:r>
            <a:endParaRPr lang="en-US" altLang="en-US" sz="36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u=3663783541,3059938554&amp;fm=23&amp;gp=0"/>
          <p:cNvPicPr>
            <a:picLocks noChangeAspect="1" noChangeArrowheads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7050" y="0"/>
            <a:ext cx="2266950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WordArt 4"/>
          <p:cNvSpPr>
            <a:spLocks noChangeArrowheads="1" noChangeShapeType="1" noTextEdit="1"/>
          </p:cNvSpPr>
          <p:nvPr/>
        </p:nvSpPr>
        <p:spPr bwMode="auto">
          <a:xfrm>
            <a:off x="250825" y="0"/>
            <a:ext cx="2339975" cy="620713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4000" b="1" kern="10" spc="-40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Comic Sans MS"/>
              </a:rPr>
              <a:t>Free talk.</a:t>
            </a:r>
            <a:endParaRPr lang="zh-CN" altLang="en-US" sz="4000" b="1" kern="10" spc="-40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Comic Sans MS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549275"/>
            <a:ext cx="9144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1. What presents do you often get on your birthday?</a:t>
            </a:r>
          </a:p>
        </p:txBody>
      </p:sp>
      <p:pic>
        <p:nvPicPr>
          <p:cNvPr id="7176" name="Picture 8" descr="Chess_Se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1728787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dictionar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875" y="1844675"/>
            <a:ext cx="1690688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Baseball-Cap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463" y="1916113"/>
            <a:ext cx="1873250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GOOFYNOHAT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950" y="1844675"/>
            <a:ext cx="1773238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chopsticks-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4510088"/>
            <a:ext cx="2017713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Milk_Chocolate_Ba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313" y="4652963"/>
            <a:ext cx="1873250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308850" y="4797425"/>
            <a:ext cx="1439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Arial Black" pitchFamily="34" charset="0"/>
              </a:rPr>
              <a:t>……</a:t>
            </a:r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825" y="5426075"/>
            <a:ext cx="1908175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96875" y="3789363"/>
            <a:ext cx="1871663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</a:rPr>
              <a:t>ch</a:t>
            </a:r>
            <a:r>
              <a:rPr lang="en-US" altLang="zh-CN" sz="2800" b="1">
                <a:solidFill>
                  <a:srgbClr val="FF0000"/>
                </a:solidFill>
              </a:rPr>
              <a:t>e</a:t>
            </a:r>
            <a:r>
              <a:rPr lang="en-US" altLang="zh-CN" sz="2800" b="1"/>
              <a:t>ss set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468313" y="3500438"/>
            <a:ext cx="1169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Comic Sans MS" pitchFamily="66" charset="0"/>
              </a:rPr>
              <a:t>[</a:t>
            </a:r>
            <a:r>
              <a:rPr lang="en-US" altLang="zh-CN" sz="2800" b="1">
                <a:solidFill>
                  <a:srgbClr val="CC3300"/>
                </a:solidFill>
                <a:latin typeface="Comic Sans MS" pitchFamily="66" charset="0"/>
              </a:rPr>
              <a:t>tʃ</a:t>
            </a:r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Comic Sans MS" pitchFamily="66" charset="0"/>
              </a:rPr>
              <a:t>s]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476375" y="35004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Comic Sans MS" pitchFamily="66" charset="0"/>
              </a:rPr>
              <a:t>[s</a:t>
            </a:r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Comic Sans MS" pitchFamily="66" charset="0"/>
              </a:rPr>
              <a:t>t]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2627313" y="6338888"/>
            <a:ext cx="1871662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chocolate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250825" y="6338888"/>
            <a:ext cx="2051050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</a:rPr>
              <a:t>ch</a:t>
            </a:r>
            <a:r>
              <a:rPr lang="en-US" altLang="zh-CN" sz="2800" b="1">
                <a:solidFill>
                  <a:srgbClr val="FF0000"/>
                </a:solidFill>
              </a:rPr>
              <a:t>o</a:t>
            </a:r>
            <a:r>
              <a:rPr lang="en-US" altLang="zh-CN" sz="2800" b="1"/>
              <a:t>pst</a:t>
            </a:r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en-US" altLang="zh-CN" sz="2800" b="1"/>
              <a:t>cks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179388" y="6021388"/>
            <a:ext cx="2198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omic Sans MS" pitchFamily="66" charset="0"/>
              </a:rPr>
              <a:t>[‘</a:t>
            </a:r>
            <a:r>
              <a:rPr lang="en-US" altLang="zh-CN" sz="2800" b="1">
                <a:solidFill>
                  <a:srgbClr val="CC3300"/>
                </a:solidFill>
                <a:latin typeface="Comic Sans MS" pitchFamily="66" charset="0"/>
              </a:rPr>
              <a:t>tʃ</a:t>
            </a:r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ɔ</a:t>
            </a:r>
            <a:r>
              <a:rPr lang="en-US" altLang="zh-CN" sz="2800" b="1">
                <a:latin typeface="Comic Sans MS" pitchFamily="66" charset="0"/>
              </a:rPr>
              <a:t>pst</a:t>
            </a:r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ɪ</a:t>
            </a:r>
            <a:r>
              <a:rPr lang="en-US" altLang="zh-CN" sz="2800" b="1">
                <a:latin typeface="Comic Sans MS" pitchFamily="66" charset="0"/>
              </a:rPr>
              <a:t>ks]</a:t>
            </a:r>
            <a:r>
              <a:rPr lang="en-US" altLang="zh-CN"/>
              <a:t> 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484438" y="3789363"/>
            <a:ext cx="19431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dictionary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572000" y="3789363"/>
            <a:ext cx="2376488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baseball c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en-US" altLang="zh-CN" sz="2800" b="1"/>
              <a:t>p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7235825" y="3789363"/>
            <a:ext cx="1512888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t</a:t>
            </a:r>
            <a:r>
              <a:rPr lang="en-US" altLang="zh-CN" sz="2800" b="1">
                <a:solidFill>
                  <a:srgbClr val="FF0000"/>
                </a:solidFill>
              </a:rPr>
              <a:t>oy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0" y="1341438"/>
            <a:ext cx="9144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</a:rPr>
              <a:t>2. When do you open your present? At once or later?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V="1">
            <a:off x="5580063" y="1773238"/>
            <a:ext cx="11525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011863" y="1125538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Comic Sans MS" pitchFamily="66" charset="0"/>
              </a:rPr>
              <a:t>immediately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6156325" y="836613"/>
            <a:ext cx="206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omic Sans MS" pitchFamily="66" charset="0"/>
              </a:rPr>
              <a:t>[</a:t>
            </a:r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800" b="1">
                <a:latin typeface="Comic Sans MS" pitchFamily="66" charset="0"/>
              </a:rPr>
              <a:t>'m</a:t>
            </a:r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i:</a:t>
            </a:r>
            <a:r>
              <a:rPr lang="en-US" altLang="zh-CN" sz="2800" b="1">
                <a:latin typeface="Comic Sans MS" pitchFamily="66" charset="0"/>
              </a:rPr>
              <a:t>d</a:t>
            </a:r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iə</a:t>
            </a:r>
            <a:r>
              <a:rPr lang="en-US" altLang="zh-CN" sz="2800" b="1">
                <a:latin typeface="Comic Sans MS" pitchFamily="66" charset="0"/>
              </a:rPr>
              <a:t>tl</a:t>
            </a:r>
            <a:r>
              <a:rPr lang="en-US" altLang="zh-CN" sz="2800" b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800" b="1">
                <a:latin typeface="Comic Sans MS" pitchFamily="66" charset="0"/>
              </a:rPr>
              <a:t>]</a:t>
            </a:r>
          </a:p>
        </p:txBody>
      </p:sp>
      <p:pic>
        <p:nvPicPr>
          <p:cNvPr id="7201" name="Picture 33" descr="12Z411343V0-1L46"/>
          <p:cNvPicPr>
            <a:picLocks noChangeAspect="1" noChangeArrowheads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475" y="3429000"/>
            <a:ext cx="2668588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/>
      <p:bldP spid="7184" grpId="0" animBg="1"/>
      <p:bldP spid="7185" grpId="0"/>
      <p:bldP spid="7186" grpId="0"/>
      <p:bldP spid="7187" grpId="0" animBg="1"/>
      <p:bldP spid="7188" grpId="0" animBg="1"/>
      <p:bldP spid="7189" grpId="0"/>
      <p:bldP spid="7190" grpId="0" animBg="1"/>
      <p:bldP spid="7191" grpId="0" animBg="1"/>
      <p:bldP spid="7192" grpId="0" animBg="1"/>
      <p:bldP spid="7194" grpId="0"/>
      <p:bldP spid="7195" grpId="0" animBg="1"/>
      <p:bldP spid="7196" grpId="0"/>
      <p:bldP spid="71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81000" y="1087438"/>
            <a:ext cx="8458200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207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3600" b="1" dirty="0">
                <a:latin typeface="Times New Roman" pitchFamily="18" charset="0"/>
              </a:rPr>
              <a:t>4)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</a:rPr>
              <a:t>表示惊异、不相信、猜测等（用于疑问句、否定句或感叹句中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</a:rPr>
              <a:t>），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</a:rPr>
              <a:t>意思是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</a:rPr>
              <a:t>会，可能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</a:t>
            </a:r>
            <a:r>
              <a:rPr lang="en-US" altLang="zh-CN" sz="3600" b="1" dirty="0">
                <a:latin typeface="Times New Roman" pitchFamily="18" charset="0"/>
              </a:rPr>
              <a:t>e.g. </a:t>
            </a:r>
            <a:r>
              <a:rPr lang="en-US" altLang="en-US" sz="3600" b="1" dirty="0">
                <a:latin typeface="Times New Roman" pitchFamily="18" charset="0"/>
              </a:rPr>
              <a:t>This </a:t>
            </a:r>
            <a:r>
              <a:rPr lang="en-US" altLang="en-US" sz="3600" b="1" dirty="0">
                <a:solidFill>
                  <a:srgbClr val="0000FF"/>
                </a:solidFill>
                <a:latin typeface="Times New Roman" pitchFamily="18" charset="0"/>
              </a:rPr>
              <a:t>can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’</a:t>
            </a:r>
            <a:r>
              <a:rPr lang="en-US" altLang="en-US" sz="36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en-US" sz="3600" b="1" dirty="0">
                <a:latin typeface="Times New Roman" pitchFamily="18" charset="0"/>
              </a:rPr>
              <a:t> be true. </a:t>
            </a:r>
            <a:endParaRPr lang="en-US" altLang="zh-CN" sz="36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    </a:t>
            </a:r>
            <a:r>
              <a:rPr lang="zh-CN" altLang="en-US" sz="3600" b="1" dirty="0">
                <a:latin typeface="Times New Roman" pitchFamily="18" charset="0"/>
              </a:rPr>
              <a:t>这不可能是真的。</a:t>
            </a:r>
            <a:endParaRPr lang="en-US" altLang="en-US" sz="36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009900"/>
                </a:solidFill>
                <a:latin typeface="Times New Roman" pitchFamily="18" charset="0"/>
              </a:rPr>
              <a:t>           </a:t>
            </a:r>
            <a:r>
              <a:rPr lang="en-US" altLang="en-US" sz="3600" b="1" dirty="0">
                <a:solidFill>
                  <a:srgbClr val="0000FF"/>
                </a:solidFill>
                <a:latin typeface="Times New Roman" pitchFamily="18" charset="0"/>
              </a:rPr>
              <a:t>Can</a:t>
            </a:r>
            <a:r>
              <a:rPr lang="en-US" altLang="en-US" sz="3600" b="1" dirty="0">
                <a:latin typeface="Times New Roman" pitchFamily="18" charset="0"/>
              </a:rPr>
              <a:t> it be true？</a:t>
            </a:r>
            <a:endParaRPr lang="zh-CN" altLang="en-US" sz="36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       这能成真吗？ 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2988" y="1484313"/>
            <a:ext cx="6969125" cy="2333625"/>
            <a:chOff x="336" y="884"/>
            <a:chExt cx="4390" cy="147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36" y="884"/>
              <a:ext cx="4390" cy="14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altLang="zh-CN" sz="3200" b="1" dirty="0">
                  <a:latin typeface="Times New Roman" pitchFamily="18" charset="0"/>
                </a:rPr>
                <a:t>baseball cap                chess set        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3200" b="1" dirty="0">
                  <a:latin typeface="Times New Roman" pitchFamily="18" charset="0"/>
                </a:rPr>
                <a:t>chocolate                     chopsticks           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3200" b="1" dirty="0">
                  <a:latin typeface="Times New Roman" pitchFamily="18" charset="0"/>
                </a:rPr>
                <a:t>dictionary                    toy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3200" b="1" dirty="0">
                  <a:latin typeface="Times New Roman" pitchFamily="18" charset="0"/>
                </a:rPr>
                <a:t>video game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16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464" y="9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34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16" y="20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464" y="134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464" y="168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WordArt 11"/>
          <p:cNvSpPr>
            <a:spLocks noChangeArrowheads="1" noChangeShapeType="1" noTextEdit="1"/>
          </p:cNvSpPr>
          <p:nvPr/>
        </p:nvSpPr>
        <p:spPr bwMode="auto">
          <a:xfrm>
            <a:off x="755650" y="188913"/>
            <a:ext cx="7315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Listen and number the words and </a:t>
            </a:r>
          </a:p>
          <a:p>
            <a:pPr algn="ctr"/>
            <a:r>
              <a:rPr lang="en-US" altLang="zh-CN" sz="3600" b="1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expressions as you hear them.</a:t>
            </a:r>
            <a:endParaRPr lang="zh-CN" altLang="en-US" sz="3600" b="1" kern="10" dirty="0">
              <a:ln w="12700">
                <a:solidFill>
                  <a:srgbClr val="000000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596188" y="2627313"/>
            <a:ext cx="457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596188" y="1484313"/>
            <a:ext cx="457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09988" y="2103438"/>
            <a:ext cx="457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596188" y="2093913"/>
            <a:ext cx="457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09988" y="3236913"/>
            <a:ext cx="457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9988" y="1560513"/>
            <a:ext cx="457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09988" y="2627313"/>
            <a:ext cx="457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79388" y="4005263"/>
            <a:ext cx="8466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What present do they want to buy for Lingling?</a:t>
            </a:r>
          </a:p>
        </p:txBody>
      </p:sp>
      <p:pic>
        <p:nvPicPr>
          <p:cNvPr id="22" name="Picture 22" descr="dictionar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088" y="4508500"/>
            <a:ext cx="1971675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348038" y="5300663"/>
            <a:ext cx="4176712" cy="720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/>
              <a:t>An English dictionary</a:t>
            </a:r>
          </a:p>
        </p:txBody>
      </p:sp>
    </p:spTree>
    <p:extLst>
      <p:ext uri="{BB962C8B-B14F-4D97-AF65-F5344CB8AC3E}">
        <p14:creationId xmlns:p14="http://schemas.microsoft.com/office/powerpoint/2010/main" val="1773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79512" y="252412"/>
            <a:ext cx="4572000" cy="549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Listen and answer.</a:t>
            </a:r>
            <a:endParaRPr lang="zh-CN" altLang="en-US" sz="48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0" y="1125538"/>
            <a:ext cx="9144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zh-CN" sz="3600" b="1">
                <a:latin typeface="Times New Roman" pitchFamily="18" charset="0"/>
              </a:rPr>
              <a:t>Why does Lingling receive a gift?</a:t>
            </a:r>
          </a:p>
          <a:p>
            <a:pPr marL="609600" indent="-609600">
              <a:buFontTx/>
              <a:buAutoNum type="arabicPeriod"/>
            </a:pPr>
            <a:endParaRPr lang="en-US" altLang="zh-CN" sz="3600" b="1">
              <a:latin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3600" b="1">
                <a:latin typeface="Times New Roman" pitchFamily="18" charset="0"/>
              </a:rPr>
              <a:t>Do people open gift in the US immediately or later?</a:t>
            </a:r>
          </a:p>
          <a:p>
            <a:pPr marL="609600" indent="-609600">
              <a:buFontTx/>
              <a:buAutoNum type="arabicPeriod"/>
            </a:pPr>
            <a:endParaRPr lang="en-US" altLang="zh-CN" sz="3600" b="1">
              <a:latin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3600" b="1">
                <a:latin typeface="Times New Roman" pitchFamily="18" charset="0"/>
              </a:rPr>
              <a:t>What is bad luck at the Spring Festival?</a:t>
            </a:r>
            <a:endParaRPr lang="en-US" altLang="zh-CN" sz="3600" b="1" dirty="0">
              <a:latin typeface="Times New Roman" pitchFamily="18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27088" y="1773238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Comic Sans MS" pitchFamily="66" charset="0"/>
              </a:rPr>
              <a:t>Because it’s her birthday.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55650" y="3573463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Comic Sans MS" pitchFamily="66" charset="0"/>
              </a:rPr>
              <a:t>Immediately.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55650" y="5157788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Comic Sans MS" pitchFamily="66" charset="0"/>
              </a:rPr>
              <a:t>Break something.</a:t>
            </a:r>
          </a:p>
        </p:txBody>
      </p:sp>
    </p:spTree>
    <p:extLst>
      <p:ext uri="{BB962C8B-B14F-4D97-AF65-F5344CB8AC3E}">
        <p14:creationId xmlns:p14="http://schemas.microsoft.com/office/powerpoint/2010/main" val="4891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197644" y="188640"/>
            <a:ext cx="2268538" cy="549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Read and find.</a:t>
            </a:r>
            <a:endParaRPr lang="zh-CN" altLang="en-US" sz="48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620713"/>
            <a:ext cx="82438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 dirty="0">
                <a:solidFill>
                  <a:schemeClr val="tx2"/>
                </a:solidFill>
                <a:latin typeface="Comic Sans MS" pitchFamily="66" charset="0"/>
              </a:rPr>
              <a:t>In China, what traditions do you know?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1341438"/>
            <a:ext cx="619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1. We open a gift later.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0" y="1773238"/>
            <a:ext cx="8893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2. You accept a gift with both hands.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0" y="2276475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3. People say you </a:t>
            </a:r>
            <a:r>
              <a:rPr lang="en-US" altLang="zh-CN" sz="2800" b="1" i="1" dirty="0">
                <a:solidFill>
                  <a:srgbClr val="FF0000"/>
                </a:solidFill>
                <a:latin typeface="Comic Sans MS" pitchFamily="66" charset="0"/>
              </a:rPr>
              <a:t>mustn’t </a:t>
            </a: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do any cleaning on the first day of the Spring Festival.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3213100"/>
            <a:ext cx="820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4. You </a:t>
            </a:r>
            <a:r>
              <a:rPr lang="en-US" altLang="zh-CN" sz="2800" b="1" i="1" dirty="0">
                <a:solidFill>
                  <a:srgbClr val="FF0000"/>
                </a:solidFill>
                <a:latin typeface="Comic Sans MS" pitchFamily="66" charset="0"/>
              </a:rPr>
              <a:t>mustn't</a:t>
            </a: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 break anything.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38608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5. You </a:t>
            </a:r>
            <a:r>
              <a:rPr lang="en-US" altLang="zh-CN" sz="2800" b="1" i="1" dirty="0">
                <a:solidFill>
                  <a:srgbClr val="FF0000"/>
                </a:solidFill>
                <a:latin typeface="Comic Sans MS" pitchFamily="66" charset="0"/>
              </a:rPr>
              <a:t>must</a:t>
            </a: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 only use red paper for </a:t>
            </a:r>
            <a:r>
              <a:rPr lang="en-US" altLang="zh-CN" sz="2800" b="1" i="1" dirty="0" err="1">
                <a:solidFill>
                  <a:schemeClr val="accent2"/>
                </a:solidFill>
                <a:latin typeface="Comic Sans MS" pitchFamily="66" charset="0"/>
              </a:rPr>
              <a:t>hongbao</a:t>
            </a:r>
            <a:r>
              <a:rPr lang="en-US" altLang="zh-CN" sz="2800" b="1" i="1" dirty="0">
                <a:solidFill>
                  <a:schemeClr val="accent2"/>
                </a:solidFill>
                <a:latin typeface="Comic Sans MS" pitchFamily="66" charset="0"/>
              </a:rPr>
              <a:t> because red means luck.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0" y="4941888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chemeClr val="accent2"/>
                </a:solidFill>
                <a:latin typeface="Comic Sans MS" pitchFamily="66" charset="0"/>
              </a:rPr>
              <a:t>6.  You’d better not have your hair cut during the Spring Festival month.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0" y="594995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chemeClr val="accent2"/>
                </a:solidFill>
                <a:latin typeface="Comic Sans MS" pitchFamily="66" charset="0"/>
              </a:rPr>
              <a:t>7. In the north of China, people eat lots of jiaozi !</a:t>
            </a: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331913" y="1844675"/>
            <a:ext cx="2376487" cy="431800"/>
          </a:xfrm>
          <a:prstGeom prst="ellips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  <p:bldP spid="15368" grpId="0"/>
      <p:bldP spid="15369" grpId="0"/>
      <p:bldP spid="15371" grpId="0"/>
      <p:bldP spid="15372" grpId="0"/>
      <p:bldP spid="153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</a:rPr>
              <a:t>In the US, we open a gift </a:t>
            </a:r>
            <a:r>
              <a:rPr lang="en-US" altLang="zh-CN" i="1">
                <a:solidFill>
                  <a:srgbClr val="FF0000"/>
                </a:solidFill>
              </a:rPr>
              <a:t>immediately</a:t>
            </a:r>
            <a:r>
              <a:rPr lang="en-US" altLang="zh-CN" i="1">
                <a:solidFill>
                  <a:schemeClr val="accent2"/>
                </a:solidFill>
              </a:rPr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</a:rPr>
              <a:t>In the West, we usually don’t pay much attention to that.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620713"/>
            <a:ext cx="82438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>
                <a:solidFill>
                  <a:schemeClr val="tx2"/>
                </a:solidFill>
                <a:latin typeface="Comic Sans MS" pitchFamily="66" charset="0"/>
              </a:rPr>
              <a:t>What’s the tradition in the West?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1022350"/>
            <a:ext cx="8382000" cy="4921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207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</a:t>
            </a:r>
            <a:r>
              <a:rPr lang="en-US" altLang="zh-CN" sz="3200" b="1" dirty="0">
                <a:latin typeface="Times New Roman" pitchFamily="18" charset="0"/>
              </a:rPr>
              <a:t>Open a present immediately when you receive it.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itchFamily="18" charset="0"/>
              </a:rPr>
              <a:t>2. Accept a present with both hands.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itchFamily="18" charset="0"/>
              </a:rPr>
              <a:t>3. Use red paper for </a:t>
            </a:r>
            <a:r>
              <a:rPr lang="en-US" altLang="zh-CN" sz="3200" b="1" i="1" dirty="0" err="1">
                <a:latin typeface="Times New Roman" pitchFamily="18" charset="0"/>
              </a:rPr>
              <a:t>hongbao</a:t>
            </a:r>
            <a:r>
              <a:rPr lang="en-US" altLang="zh-CN" sz="3200" b="1" dirty="0">
                <a:latin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itchFamily="18" charset="0"/>
              </a:rPr>
              <a:t>4. Do cleaning on the first day of the Spring Festival.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itchFamily="18" charset="0"/>
              </a:rPr>
              <a:t>5. Break something during the Spring Festival.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itchFamily="18" charset="0"/>
              </a:rPr>
              <a:t>6. Have your hair cut during the Spring Festival month.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8458200" y="1327150"/>
            <a:ext cx="533400" cy="4495800"/>
            <a:chOff x="5328" y="816"/>
            <a:chExt cx="336" cy="2832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5328" y="816"/>
              <a:ext cx="33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5328" y="1296"/>
              <a:ext cx="33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5328" y="1728"/>
              <a:ext cx="33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5328" y="2256"/>
              <a:ext cx="33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5328" y="3360"/>
              <a:ext cx="33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8263" y="3108325"/>
            <a:ext cx="30305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8263" y="3108325"/>
            <a:ext cx="3041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8263" y="3108325"/>
            <a:ext cx="2936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zh-CN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8382000" y="269875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8305800" y="2012950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</a:t>
            </a:r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457200" y="228600"/>
            <a:ext cx="8153400" cy="838200"/>
            <a:chOff x="336" y="144"/>
            <a:chExt cx="5136" cy="528"/>
          </a:xfrm>
        </p:grpSpPr>
        <p:sp>
          <p:nvSpPr>
            <p:cNvPr id="13328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36" y="144"/>
              <a:ext cx="5136" cy="480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32056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80000"/>
                      </a:srgbClr>
                    </a:outerShdw>
                  </a:effectLst>
                  <a:latin typeface="Arial"/>
                  <a:cs typeface="Arial"/>
                </a:rPr>
                <a:t>Now check         what you usually do in China.</a:t>
              </a:r>
              <a:endParaRPr lang="zh-CN" altLang="en-US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332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632" y="198"/>
              <a:ext cx="414" cy="474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11394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>
                        <a:alpha val="80000"/>
                      </a:srgbClr>
                    </a:outerShdw>
                  </a:effectLst>
                  <a:latin typeface="Arial"/>
                  <a:cs typeface="Arial"/>
                </a:rPr>
                <a:t>(√)</a:t>
              </a:r>
              <a:endParaRPr lang="zh-CN" altLang="en-US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348038" y="1052513"/>
            <a:ext cx="2232025" cy="5762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Arial Black" pitchFamily="34" charset="0"/>
              </a:rPr>
              <a:t>later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0" y="3284538"/>
            <a:ext cx="1908175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Arial Black" pitchFamily="34" charset="0"/>
              </a:rPr>
              <a:t>Mustn’t do</a:t>
            </a:r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5" grpId="0"/>
      <p:bldP spid="13326" grpId="0"/>
      <p:bldP spid="13330" grpId="0" animBg="1"/>
      <p:bldP spid="133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59832" y="2780928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06463"/>
            <a:ext cx="8229600" cy="1143000"/>
          </a:xfrm>
        </p:spPr>
        <p:txBody>
          <a:bodyPr/>
          <a:lstStyle/>
          <a:p>
            <a:r>
              <a:rPr lang="en-US" altLang="zh-CN"/>
              <a:t>Everyday English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2593975"/>
            <a:ext cx="8229600" cy="292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dirty="0"/>
              <a:t>Oh, you remembered!</a:t>
            </a:r>
          </a:p>
          <a:p>
            <a:pPr>
              <a:buFontTx/>
              <a:buNone/>
            </a:pPr>
            <a:r>
              <a:rPr lang="en-US" altLang="zh-CN" dirty="0"/>
              <a:t>What a surprise!</a:t>
            </a:r>
          </a:p>
          <a:p>
            <a:pPr>
              <a:buFontTx/>
              <a:buNone/>
            </a:pPr>
            <a:r>
              <a:rPr lang="en-US" altLang="zh-CN" dirty="0"/>
              <a:t>It’s bad luck!</a:t>
            </a:r>
          </a:p>
          <a:p>
            <a:pPr>
              <a:buFontTx/>
              <a:buNone/>
            </a:pPr>
            <a:r>
              <a:rPr lang="en-US" altLang="zh-CN" dirty="0"/>
              <a:t>You can’t be serious!</a:t>
            </a:r>
          </a:p>
          <a:p>
            <a:pPr>
              <a:buFontTx/>
              <a:buNone/>
            </a:pPr>
            <a:r>
              <a:rPr lang="en-US" altLang="zh-CN" dirty="0"/>
              <a:t>Perfect!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323528" y="476672"/>
            <a:ext cx="5219700" cy="620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Enjoy reading.</a:t>
            </a:r>
            <a:endParaRPr lang="zh-CN" altLang="en-US" sz="48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7354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749425"/>
            <a:ext cx="8458200" cy="4575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It is always a(n) (1) ________ to receive gifts from family members and friends. In China, we usually (2)_______ a gift with both hands and open it later. But in the West, people usually do not pay much (3) __________ to that. During the Spring Festival, there are many (4) _________. For example, people in the north of China eat lots of </a:t>
            </a:r>
            <a:r>
              <a:rPr kumimoji="1" lang="en-US" altLang="zh-CN" sz="3200" b="1" i="1">
                <a:latin typeface="Times New Roman" pitchFamily="18" charset="0"/>
              </a:rPr>
              <a:t>jiaozi</a:t>
            </a:r>
            <a:r>
              <a:rPr kumimoji="1" lang="en-US" altLang="zh-CN" sz="3200" b="1">
                <a:latin typeface="Times New Roman" pitchFamily="18" charset="0"/>
              </a:rPr>
              <a:t>. They (5) _______ great.</a:t>
            </a:r>
          </a:p>
        </p:txBody>
      </p:sp>
      <p:sp>
        <p:nvSpPr>
          <p:cNvPr id="14339" name="WordArt 3"/>
          <p:cNvSpPr>
            <a:spLocks noChangeArrowheads="1" noChangeShapeType="1" noTextEdit="1"/>
          </p:cNvSpPr>
          <p:nvPr/>
        </p:nvSpPr>
        <p:spPr bwMode="auto">
          <a:xfrm>
            <a:off x="381000" y="301625"/>
            <a:ext cx="8229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Complete the passage with the words in the box.</a:t>
            </a:r>
            <a:endParaRPr lang="zh-CN" alt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10000" y="1825625"/>
            <a:ext cx="1608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surprise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09800" y="2895600"/>
            <a:ext cx="1290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581400" y="4035425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attention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81000" y="5178425"/>
            <a:ext cx="1876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traditions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28600" y="1139825"/>
            <a:ext cx="8686800" cy="533400"/>
          </a:xfrm>
          <a:prstGeom prst="rect">
            <a:avLst/>
          </a:prstGeom>
          <a:solidFill>
            <a:srgbClr val="FFCC99">
              <a:alpha val="71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itchFamily="18" charset="0"/>
              </a:rPr>
              <a:t>   accept    attention    surprise    taste   traditions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172200" y="57118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taste</a:t>
            </a: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  <p:bldP spid="14340" grpId="0"/>
      <p:bldP spid="14341" grpId="0"/>
      <p:bldP spid="14342" grpId="0"/>
      <p:bldP spid="14343" grpId="0"/>
      <p:bldP spid="14344" grpId="0" animBg="1"/>
      <p:bldP spid="1434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642</TotalTime>
  <Words>1664</Words>
  <Application>Microsoft Office PowerPoint</Application>
  <PresentationFormat>全屏显示(4:3)</PresentationFormat>
  <Paragraphs>168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Comic Sans MS</vt:lpstr>
      <vt:lpstr>Times New Roman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Everyday English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第一PPT模板网-WWW.1PPT.COM</Manager>
  <Company>第一PPT模板网-WWW.1PPT.COM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dcterms:created xsi:type="dcterms:W3CDTF">2013-11-13T02:22:12Z</dcterms:created>
  <dcterms:modified xsi:type="dcterms:W3CDTF">2019-09-14T15:29:46Z</dcterms:modified>
  <cp:category>第一PPT模板网-WWW.1PPT.COM</cp:category>
  <cp:contentStatus>第一PPT模板网-WWW.1PPT.COM</cp:contentStatus>
  <cp:version>第一PPT模板网-WWW.1PPT.COM</cp:version>
</cp:coreProperties>
</file>