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308" r:id="rId2"/>
    <p:sldId id="461" r:id="rId3"/>
    <p:sldId id="448" r:id="rId4"/>
    <p:sldId id="449" r:id="rId5"/>
    <p:sldId id="399" r:id="rId6"/>
    <p:sldId id="420" r:id="rId7"/>
    <p:sldId id="438" r:id="rId8"/>
    <p:sldId id="439" r:id="rId9"/>
    <p:sldId id="423" r:id="rId10"/>
    <p:sldId id="440" r:id="rId11"/>
    <p:sldId id="427" r:id="rId12"/>
    <p:sldId id="441" r:id="rId13"/>
    <p:sldId id="463" r:id="rId14"/>
    <p:sldId id="426" r:id="rId15"/>
    <p:sldId id="442" r:id="rId16"/>
    <p:sldId id="408" r:id="rId17"/>
    <p:sldId id="443" r:id="rId18"/>
    <p:sldId id="446" r:id="rId19"/>
    <p:sldId id="444" r:id="rId20"/>
    <p:sldId id="445" r:id="rId21"/>
    <p:sldId id="447" r:id="rId22"/>
    <p:sldId id="417" r:id="rId23"/>
    <p:sldId id="450" r:id="rId24"/>
    <p:sldId id="451" r:id="rId25"/>
    <p:sldId id="452" r:id="rId26"/>
    <p:sldId id="453" r:id="rId27"/>
    <p:sldId id="4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CC"/>
    <a:srgbClr val="43BBE1"/>
    <a:srgbClr val="0066FF"/>
    <a:srgbClr val="AE2A28"/>
    <a:srgbClr val="FFCC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932" autoAdjust="0"/>
  </p:normalViewPr>
  <p:slideViewPr>
    <p:cSldViewPr>
      <p:cViewPr varScale="1">
        <p:scale>
          <a:sx n="114" d="100"/>
          <a:sy n="114" d="100"/>
        </p:scale>
        <p:origin x="738" y="108"/>
      </p:cViewPr>
      <p:guideLst>
        <p:guide orient="horz" pos="2158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E711F2-BE5E-4ECF-942E-23083623A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3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711F2-BE5E-4ECF-942E-23083623AF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2706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8872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09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11845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6693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6945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1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895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3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7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2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4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2019/9/14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5121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1052854" y="1119981"/>
            <a:ext cx="1368425" cy="11525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170" tIns="46990" rIns="90170" bIns="46990"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197316" y="1191419"/>
            <a:ext cx="1585913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600" b="1" dirty="0"/>
              <a:t>11</a:t>
            </a:r>
          </a:p>
        </p:txBody>
      </p:sp>
      <p:sp>
        <p:nvSpPr>
          <p:cNvPr id="2052" name="WordArt 5"/>
          <p:cNvSpPr>
            <a:spLocks noChangeArrowheads="1" noChangeShapeType="1" noTextEdit="1"/>
          </p:cNvSpPr>
          <p:nvPr/>
        </p:nvSpPr>
        <p:spPr bwMode="auto">
          <a:xfrm>
            <a:off x="981416" y="964406"/>
            <a:ext cx="1600200" cy="533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685404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Module</a:t>
            </a:r>
            <a:endParaRPr lang="zh-CN" alt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168847" y="2708920"/>
            <a:ext cx="8785225" cy="159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ts val="6100"/>
              </a:lnSpc>
              <a:spcBef>
                <a:spcPts val="2000"/>
              </a:spcBef>
            </a:pPr>
            <a:r>
              <a:rPr lang="zh-CN" altLang="en-US" sz="4400" b="1" dirty="0">
                <a:solidFill>
                  <a:srgbClr val="003399"/>
                </a:solidFill>
                <a:latin typeface="Times New Roman" pitchFamily="18" charset="0"/>
              </a:rPr>
              <a:t>In England you usually drink tea with milk.</a:t>
            </a:r>
          </a:p>
        </p:txBody>
      </p:sp>
      <p:sp>
        <p:nvSpPr>
          <p:cNvPr id="2054" name="WordArt 4"/>
          <p:cNvSpPr>
            <a:spLocks noChangeArrowheads="1" noChangeShapeType="1" noTextEdit="1"/>
          </p:cNvSpPr>
          <p:nvPr/>
        </p:nvSpPr>
        <p:spPr bwMode="auto">
          <a:xfrm>
            <a:off x="3311503" y="1191419"/>
            <a:ext cx="4104456" cy="863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5200" b="1" kern="10" dirty="0">
                <a:solidFill>
                  <a:srgbClr val="AE2A28"/>
                </a:solidFill>
                <a:latin typeface="Arial"/>
                <a:cs typeface="Arial"/>
              </a:rPr>
              <a:t>Way of life</a:t>
            </a:r>
            <a:endParaRPr lang="zh-CN" altLang="en-US" sz="5200" b="1" kern="10" dirty="0">
              <a:solidFill>
                <a:srgbClr val="AE2A28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353425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3 If you drink tea in England, it will usually </a:t>
            </a:r>
            <a:r>
              <a:rPr lang="zh-CN" altLang="en-US" sz="3200" b="1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3200" b="1" u="sng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a) milk                      b) sugar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4 The traditional food in England is</a:t>
            </a:r>
            <a:r>
              <a:rPr lang="en-US" altLang="zh-CN" sz="3200" b="1" u="sng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a) steak and potatoes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b) fish and chips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5 At a bus stop, it is important that you</a:t>
            </a:r>
            <a:r>
              <a:rPr lang="en-US" altLang="zh-CN" sz="3200" b="1" u="sng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a) wait in line           b) smile politely</a:t>
            </a:r>
          </a:p>
          <a:p>
            <a:pPr eaLnBrk="1" hangingPunct="1">
              <a:lnSpc>
                <a:spcPct val="140000"/>
              </a:lnSpc>
            </a:pP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55650" y="1844675"/>
            <a:ext cx="7969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55650" y="3860800"/>
            <a:ext cx="7969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11188" y="5300663"/>
            <a:ext cx="7969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250825" y="549275"/>
            <a:ext cx="831215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</a:rPr>
              <a:t>4 Write full answers to the questions. Use the words and expressions in the box.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87338" y="2997200"/>
            <a:ext cx="885666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300"/>
              </a:lnSpc>
            </a:pP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100" b="1">
                <a:latin typeface="Times New Roman" pitchFamily="18" charset="0"/>
              </a:rPr>
              <a:t>. </a:t>
            </a: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What did Wang Hui notice when he was in </a:t>
            </a:r>
          </a:p>
          <a:p>
            <a:pPr eaLnBrk="1" hangingPunct="1">
              <a:lnSpc>
                <a:spcPts val="5300"/>
              </a:lnSpc>
            </a:pPr>
            <a:r>
              <a:rPr lang="zh-CN" altLang="en-US" sz="3100" b="1">
                <a:latin typeface="Times New Roman" pitchFamily="18" charset="0"/>
              </a:rPr>
              <a:t>    </a:t>
            </a: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England? </a:t>
            </a:r>
          </a:p>
          <a:p>
            <a:pPr eaLnBrk="1" hangingPunct="1">
              <a:lnSpc>
                <a:spcPts val="5300"/>
              </a:lnSpc>
            </a:pP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100" b="1">
                <a:latin typeface="Times New Roman" pitchFamily="18" charset="0"/>
              </a:rPr>
              <a:t>   </a:t>
            </a:r>
            <a:endParaRPr lang="en-US" altLang="zh-CN" sz="31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04975" y="17653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54013" y="1844675"/>
            <a:ext cx="8569325" cy="108108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85750" y="1916113"/>
            <a:ext cx="87915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itchFamily="18" charset="0"/>
              </a:rPr>
              <a:t>for the first time    meal   meet     something interesting   </a:t>
            </a:r>
          </a:p>
          <a:p>
            <a:pPr algn="ctr" eaLnBrk="1" hangingPunct="1"/>
            <a:r>
              <a:rPr lang="en-US" altLang="zh-CN" sz="2800" b="1">
                <a:latin typeface="Times New Roman" pitchFamily="18" charset="0"/>
              </a:rPr>
              <a:t>stand in a line         take away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11188" y="4508500"/>
            <a:ext cx="799306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5300"/>
              </a:lnSpc>
            </a:pPr>
            <a:r>
              <a:rPr lang="zh-CN" altLang="en-US" sz="3100" b="1">
                <a:solidFill>
                  <a:srgbClr val="FF0000"/>
                </a:solidFill>
                <a:latin typeface="Times New Roman" pitchFamily="18" charset="0"/>
              </a:rPr>
              <a:t>He noticed something interesting when he was </a:t>
            </a:r>
          </a:p>
          <a:p>
            <a:pPr>
              <a:lnSpc>
                <a:spcPts val="5300"/>
              </a:lnSpc>
            </a:pPr>
            <a:r>
              <a:rPr lang="zh-CN" altLang="en-US" sz="3100" b="1">
                <a:solidFill>
                  <a:srgbClr val="FF0000"/>
                </a:solidFill>
                <a:latin typeface="Times New Roman" pitchFamily="18" charset="0"/>
              </a:rPr>
              <a:t> in England.</a:t>
            </a:r>
            <a:endParaRPr lang="en-US" altLang="zh-CN" sz="31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8201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300"/>
              </a:lnSpc>
            </a:pPr>
            <a:r>
              <a:rPr lang="zh-CN" altLang="en-US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</a:rPr>
              <a:t>2. What is one example of the English way of life? </a:t>
            </a:r>
          </a:p>
          <a:p>
            <a:pPr eaLnBrk="1" hangingPunct="1">
              <a:lnSpc>
                <a:spcPts val="5300"/>
              </a:lnSpc>
            </a:pPr>
            <a:endParaRPr lang="en-US" altLang="zh-CN" sz="3200" b="1">
              <a:latin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endParaRPr lang="en-US" altLang="zh-CN" sz="3200" b="1">
              <a:latin typeface="Times New Roman" pitchFamily="18" charset="0"/>
            </a:endParaRPr>
          </a:p>
          <a:p>
            <a:pPr eaLnBrk="1" hangingPunct="1">
              <a:lnSpc>
                <a:spcPts val="5300"/>
              </a:lnSpc>
            </a:pPr>
            <a:r>
              <a:rPr lang="zh-CN" altLang="en-US" sz="3200" b="1">
                <a:latin typeface="Times New Roman" pitchFamily="18" charset="0"/>
              </a:rPr>
              <a:t>3. What do you eat for afternoon tea?</a:t>
            </a:r>
          </a:p>
          <a:p>
            <a:pPr eaLnBrk="1" hangingPunct="1">
              <a:lnSpc>
                <a:spcPts val="5300"/>
              </a:lnSpc>
            </a:pPr>
            <a:r>
              <a:rPr lang="zh-CN" altLang="en-US" sz="3200" b="1">
                <a:latin typeface="Times New Roman" pitchFamily="18" charset="0"/>
              </a:rPr>
              <a:t>    </a:t>
            </a:r>
            <a:endParaRPr lang="en-US" altLang="zh-CN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5900" y="1341438"/>
            <a:ext cx="8928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53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For example, you must say Mr or Mrs when you meet someone for the first time.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68313" y="3644900"/>
            <a:ext cx="7632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You can  eat sandwiches or a large fruit cake, and drink tea with milk.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428625" y="885825"/>
            <a:ext cx="8351838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5300"/>
              </a:lnSpc>
            </a:pPr>
            <a:r>
              <a:rPr lang="zh-CN" altLang="en-US" sz="3200" b="1">
                <a:latin typeface="Times New Roman" pitchFamily="18" charset="0"/>
              </a:rPr>
              <a:t>4. How can you eat fish and chips?</a:t>
            </a:r>
          </a:p>
          <a:p>
            <a:pPr>
              <a:lnSpc>
                <a:spcPts val="5300"/>
              </a:lnSpc>
            </a:pPr>
            <a:endParaRPr lang="zh-CN" altLang="en-US" sz="3200" b="1">
              <a:latin typeface="Times New Roman" pitchFamily="18" charset="0"/>
            </a:endParaRPr>
          </a:p>
          <a:p>
            <a:pPr>
              <a:lnSpc>
                <a:spcPts val="5300"/>
              </a:lnSpc>
            </a:pPr>
            <a:endParaRPr lang="zh-CN" altLang="en-US" sz="3200" b="1">
              <a:latin typeface="Times New Roman" pitchFamily="18" charset="0"/>
            </a:endParaRPr>
          </a:p>
          <a:p>
            <a:pPr>
              <a:lnSpc>
                <a:spcPts val="5300"/>
              </a:lnSpc>
            </a:pPr>
            <a:r>
              <a:rPr lang="zh-CN" altLang="en-US" sz="3200" b="1">
                <a:latin typeface="Times New Roman" pitchFamily="18" charset="0"/>
              </a:rPr>
              <a:t>5. How do people do when they wait for the </a:t>
            </a:r>
            <a:endParaRPr lang="en-US" altLang="zh-CN" sz="3200" b="1">
              <a:latin typeface="Times New Roman" pitchFamily="18" charset="0"/>
            </a:endParaRPr>
          </a:p>
          <a:p>
            <a:pPr>
              <a:lnSpc>
                <a:spcPts val="5300"/>
              </a:lnSpc>
            </a:pPr>
            <a:r>
              <a:rPr lang="en-US" altLang="zh-CN" sz="3200" b="1">
                <a:latin typeface="Times New Roman" pitchFamily="18" charset="0"/>
              </a:rPr>
              <a:t>    </a:t>
            </a:r>
            <a:r>
              <a:rPr lang="zh-CN" altLang="en-US" sz="3200" b="1">
                <a:latin typeface="Times New Roman" pitchFamily="18" charset="0"/>
              </a:rPr>
              <a:t>bus?</a:t>
            </a:r>
          </a:p>
          <a:p>
            <a:pPr>
              <a:lnSpc>
                <a:spcPts val="5300"/>
              </a:lnSpc>
            </a:pPr>
            <a:r>
              <a:rPr lang="zh-CN" altLang="en-US" sz="3200" b="1">
                <a:latin typeface="Times New Roman" pitchFamily="18" charset="0"/>
              </a:rPr>
              <a:t>   </a:t>
            </a:r>
            <a:endParaRPr lang="en-US" altLang="zh-CN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46125" y="1550988"/>
            <a:ext cx="7632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53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You can eat fish and chips in shops or take it away and eat it with your fingers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63550" y="4265613"/>
            <a:ext cx="86407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53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They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need to stand in a line and wait for </a:t>
            </a:r>
          </a:p>
          <a:p>
            <a:pPr>
              <a:lnSpc>
                <a:spcPts val="53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their turn when they wait for the bus.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  <p:bldP spid="419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 noChangeArrowheads="1"/>
          </p:cNvSpPr>
          <p:nvPr/>
        </p:nvSpPr>
        <p:spPr bwMode="auto">
          <a:xfrm>
            <a:off x="430213" y="620713"/>
            <a:ext cx="8713787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000099"/>
                </a:solidFill>
              </a:rPr>
              <a:t>5 Work in pairs. Answer the questions about ways of life</a:t>
            </a:r>
            <a:r>
              <a:rPr lang="zh-CN" altLang="en-US" sz="3200" b="1">
                <a:solidFill>
                  <a:srgbClr val="000099"/>
                </a:solidFill>
              </a:rPr>
              <a:t> </a:t>
            </a:r>
            <a:r>
              <a:rPr lang="en-US" altLang="zh-CN" sz="3200" b="1">
                <a:solidFill>
                  <a:srgbClr val="000099"/>
                </a:solidFill>
              </a:rPr>
              <a:t>in your home town?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395288" y="1989138"/>
            <a:ext cx="82804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What do you do when you meet people for the first time?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 What must you say when you talk to older people?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 What food and drink do you give to visitors when they come to your home?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 What do you eat during the Spring Festival?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28625" y="714375"/>
            <a:ext cx="8281988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solidFill>
                  <a:srgbClr val="003399"/>
                </a:solidFill>
                <a:latin typeface="Times New Roman" pitchFamily="18" charset="0"/>
              </a:rPr>
              <a:t>6 Writing a passage about ways of life in your home town. Use your answers to the questions in Activity  5 to help you.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95288" y="2924175"/>
            <a:ext cx="8174037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en-US" sz="3200" b="1">
                <a:solidFill>
                  <a:srgbClr val="FF0000"/>
                </a:solidFill>
                <a:latin typeface="Times New Roman" pitchFamily="18" charset="0"/>
              </a:rPr>
              <a:t>hen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we</a:t>
            </a:r>
            <a:r>
              <a:rPr lang="en-US" altLang="en-US" sz="3200" b="1">
                <a:solidFill>
                  <a:srgbClr val="FF0000"/>
                </a:solidFill>
                <a:latin typeface="Times New Roman" pitchFamily="18" charset="0"/>
              </a:rPr>
              <a:t> meet people for the first time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 in our </a:t>
            </a:r>
          </a:p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hometown, we usually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endParaRPr lang="en-US" altLang="en-US" sz="3200" b="1">
              <a:solidFill>
                <a:srgbClr val="FF0000"/>
              </a:solidFill>
              <a:latin typeface="Times New Roman" pitchFamily="18" charset="0"/>
            </a:endParaRPr>
          </a:p>
          <a:p>
            <a:endParaRPr lang="zh-CN" altLang="en-US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7412" name="图片 5" descr="QQ截图201307291420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0" y="3929063"/>
            <a:ext cx="205898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182563" y="1541463"/>
            <a:ext cx="8856662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 anchor="ctr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</a:rPr>
              <a:t>For example, you must say Mr or Mrs when you 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</a:rPr>
              <a:t>    meet someone for the first time. </a:t>
            </a:r>
            <a:r>
              <a:rPr lang="zh-CN" altLang="en-US" sz="3100" b="1" dirty="0">
                <a:latin typeface="Times New Roman" pitchFamily="18" charset="0"/>
              </a:rPr>
              <a:t>比如，初次与人见面时，你必须称呼先生或女士。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3100" b="1" dirty="0">
                <a:solidFill>
                  <a:srgbClr val="0000CC"/>
                </a:solidFill>
                <a:latin typeface="Times New Roman" pitchFamily="18" charset="0"/>
              </a:rPr>
              <a:t>    for the first time表示“初次，第一次”。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3100" b="1" dirty="0">
                <a:latin typeface="Times New Roman" pitchFamily="18" charset="0"/>
              </a:rPr>
              <a:t>e.g. For the first time in his life he felt truly happy.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3100" b="1" dirty="0">
                <a:latin typeface="Times New Roman" pitchFamily="18" charset="0"/>
              </a:rPr>
              <a:t>       有生以来他第一次真正感到幸福。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3100" b="1" dirty="0">
                <a:latin typeface="Times New Roman" pitchFamily="18" charset="0"/>
              </a:rPr>
              <a:t>       It rained for the first time since we arrived in 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3100" b="1" dirty="0">
                <a:latin typeface="Times New Roman" pitchFamily="18" charset="0"/>
              </a:rPr>
              <a:t>       Sydney.  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3100" b="1" dirty="0">
                <a:latin typeface="Times New Roman" pitchFamily="18" charset="0"/>
              </a:rPr>
              <a:t>       自从我们到悉尼以来，这是第一次下雨。</a:t>
            </a:r>
            <a:br>
              <a:rPr lang="en-US" sz="31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763713" y="620713"/>
            <a:ext cx="50625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700" b="1" dirty="0">
                <a:solidFill>
                  <a:srgbClr val="000099"/>
                </a:solidFill>
              </a:rPr>
              <a:t>Language points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5900" y="785813"/>
            <a:ext cx="89281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Afternoon tea is not just a drink but a light </a:t>
            </a:r>
            <a:endParaRPr lang="en-US" altLang="zh-CN" sz="31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meal at around 4 pm.     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宋体" charset="-122"/>
              </a:rPr>
              <a:t>下午茶不仅是喝茶，而且是下午4点左右的一顿便餐。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not just...but...</a:t>
            </a:r>
            <a:r>
              <a:rPr lang="zh-CN" altLang="en-US" sz="2800" b="1" dirty="0">
                <a:latin typeface="宋体" charset="-122"/>
              </a:rPr>
              <a:t>的意思是“不仅仅</a:t>
            </a:r>
            <a:r>
              <a:rPr lang="zh-CN" altLang="en-US" sz="2800" b="1" dirty="0">
                <a:latin typeface="宋体" charset="-122"/>
                <a:sym typeface="宋体" charset="-122"/>
              </a:rPr>
              <a:t>……</a:t>
            </a:r>
            <a:r>
              <a:rPr lang="zh-CN" altLang="en-US" sz="2800" b="1" dirty="0">
                <a:latin typeface="宋体" charset="-122"/>
              </a:rPr>
              <a:t>而且</a:t>
            </a:r>
            <a:r>
              <a:rPr lang="zh-CN" altLang="en-US" sz="2800" b="1" dirty="0">
                <a:latin typeface="宋体" charset="-122"/>
                <a:sym typeface="宋体" charset="-122"/>
              </a:rPr>
              <a:t>……”</a:t>
            </a:r>
            <a:r>
              <a:rPr lang="zh-CN" altLang="en-US" sz="2800" b="1" dirty="0">
                <a:latin typeface="宋体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</a:rPr>
              <a:t>e.g.  Ms liu is not just a teacher but a very good 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latin typeface="Times New Roman" pitchFamily="18" charset="0"/>
              </a:rPr>
              <a:t>        </a:t>
            </a:r>
            <a:r>
              <a:rPr lang="zh-CN" altLang="en-US" sz="2800" b="1" dirty="0">
                <a:latin typeface="Times New Roman" pitchFamily="18" charset="0"/>
              </a:rPr>
              <a:t>friend of  ours.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</a:rPr>
              <a:t>刘老师不仅仅是老师，而且还是我们的好朋友。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23850" y="623888"/>
            <a:ext cx="8634413" cy="578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      </a:t>
            </a:r>
            <a:r>
              <a:rPr lang="zh-CN" altLang="en-US" sz="3200" b="1" dirty="0">
                <a:latin typeface="Times New Roman" pitchFamily="18" charset="0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Fish and chip is the traditional food in England.</a:t>
            </a:r>
          </a:p>
          <a:p>
            <a:pPr eaLnBrk="1" hangingPunct="1">
              <a:lnSpc>
                <a:spcPts val="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   炸鱼加炸薯条是英国的传统食物。</a:t>
            </a:r>
          </a:p>
          <a:p>
            <a:pPr eaLnBrk="1" hangingPunct="1">
              <a:lnSpc>
                <a:spcPts val="5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 fish and chips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译为</a:t>
            </a:r>
            <a:r>
              <a:rPr lang="zh-CN" altLang="en-US" sz="2800" b="1" dirty="0">
                <a:latin typeface="宋体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</a:rPr>
              <a:t>炸鱼加炸薯条</a:t>
            </a:r>
            <a:r>
              <a:rPr lang="zh-CN" altLang="en-US" sz="2800" b="1" dirty="0">
                <a:latin typeface="宋体" charset="-122"/>
              </a:rPr>
              <a:t>”</a:t>
            </a:r>
            <a:r>
              <a:rPr lang="zh-CN" altLang="en-US" sz="2800" b="1" dirty="0">
                <a:latin typeface="Times New Roman" pitchFamily="18" charset="0"/>
              </a:rPr>
              <a:t>，这个名词词组应该看做一个整体，作主语时谓语应为单数，指代时代词应用it。炸鱼加炸薯条是英国人最爱吃的食物，甚至有人称之为</a:t>
            </a:r>
            <a:r>
              <a:rPr lang="zh-CN" altLang="en-US" sz="2800" b="1" dirty="0">
                <a:latin typeface="宋体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</a:rPr>
              <a:t>英国国菜</a:t>
            </a:r>
            <a:r>
              <a:rPr lang="zh-CN" altLang="en-US" sz="2800" b="1" dirty="0">
                <a:latin typeface="宋体" charset="-122"/>
              </a:rPr>
              <a:t>”</a:t>
            </a:r>
            <a:r>
              <a:rPr lang="zh-CN" altLang="en-US" sz="2800" b="1" dirty="0">
                <a:latin typeface="Times New Roman" pitchFamily="18" charset="0"/>
              </a:rPr>
              <a:t>。这道菜起源于19世纪中期的英国，为了保持肉质的鲜美，人们将鱼裹上美味的浆粉进行炸制，同时配上炸薯条。现在这道菜也流行于澳大利亚、美国等国家。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8625" y="571500"/>
            <a:ext cx="8215313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9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4. You can buy it and eat it in special fish and chip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ts val="39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 shops on the high street... 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ts val="3900"/>
              </a:lnSpc>
            </a:pPr>
            <a:r>
              <a:rPr lang="zh-CN" altLang="en-US" sz="2800" b="1">
                <a:latin typeface="Times New Roman" pitchFamily="18" charset="0"/>
              </a:rPr>
              <a:t>你可以在大街上的炸鱼加炸薯条   店购买并食用</a:t>
            </a: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lnSpc>
                <a:spcPts val="3900"/>
              </a:lnSpc>
            </a:pPr>
            <a:r>
              <a:rPr lang="zh-CN" altLang="en-US" sz="2800" b="1">
                <a:latin typeface="Times New Roman" pitchFamily="18" charset="0"/>
              </a:rPr>
              <a:t>它</a:t>
            </a:r>
            <a:r>
              <a:rPr lang="zh-CN" altLang="en-US" sz="2800" b="1">
                <a:sym typeface="宋体" charset="-122"/>
              </a:rPr>
              <a:t>……</a:t>
            </a:r>
            <a:endParaRPr lang="zh-CN" altLang="en-US" sz="2800" b="1">
              <a:latin typeface="Times New Roman" pitchFamily="18" charset="0"/>
              <a:sym typeface="宋体" charset="-122"/>
            </a:endParaRPr>
          </a:p>
          <a:p>
            <a:pPr eaLnBrk="1" hangingPunct="1">
              <a:lnSpc>
                <a:spcPts val="3900"/>
              </a:lnSpc>
            </a:pPr>
            <a:r>
              <a:rPr lang="zh-CN" altLang="en-US" sz="2800" b="1">
                <a:latin typeface="Times New Roman" pitchFamily="18" charset="0"/>
                <a:sym typeface="宋体" charset="-122"/>
              </a:rPr>
              <a:t>       有人将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high street</a:t>
            </a:r>
            <a:r>
              <a:rPr lang="zh-CN" altLang="en-US" sz="2800" b="1">
                <a:latin typeface="Times New Roman" pitchFamily="18" charset="0"/>
              </a:rPr>
              <a:t>译为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Times New Roman" pitchFamily="18" charset="0"/>
              </a:rPr>
              <a:t>高街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Times New Roman" pitchFamily="18" charset="0"/>
              </a:rPr>
              <a:t>，但high street绝不是指街的路面比较高，而是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指一个城镇的繁华的商业大街或主街。</a:t>
            </a:r>
            <a:r>
              <a:rPr lang="zh-CN" altLang="en-US" sz="2800" b="1">
                <a:latin typeface="Times New Roman" pitchFamily="18" charset="0"/>
              </a:rPr>
              <a:t>在大城市，每一个区域都有自己的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Times New Roman" pitchFamily="18" charset="0"/>
              </a:rPr>
              <a:t>高街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Times New Roman" pitchFamily="18" charset="0"/>
              </a:rPr>
              <a:t>，比如伦敦的Oxford Street（牛津街）、纽约的42nd Street（42号大街），还有我国大城市的繁华商业街，如北京的西单和王府井、上海的淮海路和南京路等。</a:t>
            </a:r>
          </a:p>
          <a:p>
            <a:pPr eaLnBrk="1" hangingPunct="1">
              <a:lnSpc>
                <a:spcPts val="39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250825" y="1268413"/>
            <a:ext cx="8713788" cy="479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Grasp the key words and key structure:</a:t>
            </a:r>
          </a:p>
          <a:p>
            <a:pPr marL="342900" indent="-3429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experience, stay, for the first time, shoulder</a:t>
            </a:r>
          </a:p>
          <a:p>
            <a:pPr marL="342900" indent="-342900">
              <a:buFontTx/>
              <a:buNone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… you must say 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</a:rPr>
              <a:t>Mrs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when you meet someone for the first time. </a:t>
            </a:r>
          </a:p>
          <a:p>
            <a:pPr marL="342900" indent="-3429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Reading aim:</a:t>
            </a:r>
          </a:p>
          <a:p>
            <a:pPr marL="342900" indent="-342900">
              <a:buFontTx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To write about customs in your hometown.</a:t>
            </a:r>
          </a:p>
          <a:p>
            <a:pPr marL="342900" indent="-3429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Affection:</a:t>
            </a:r>
          </a:p>
          <a:p>
            <a:pPr marL="342900" indent="-342900">
              <a:buFontTx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We should learn to develop our sense of  traditional culture.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2266950" y="549275"/>
            <a:ext cx="438308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4700" b="1" dirty="0">
                <a:solidFill>
                  <a:srgbClr val="000099"/>
                </a:solidFill>
              </a:rPr>
              <a:t>Teaching aims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14313" y="669925"/>
            <a:ext cx="87122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ts val="4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5. ... or you can take it away and eat it with your fingers! </a:t>
            </a:r>
          </a:p>
          <a:p>
            <a:pPr algn="just" eaLnBrk="1" hangingPunct="1">
              <a:lnSpc>
                <a:spcPts val="4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latin typeface="Times New Roman" pitchFamily="18" charset="0"/>
              </a:rPr>
              <a:t>或者你可以把它（炸鱼加炸薯条）带走，然后直接   </a:t>
            </a:r>
          </a:p>
          <a:p>
            <a:pPr algn="just" eaLnBrk="1" hangingPunct="1">
              <a:lnSpc>
                <a:spcPts val="4000"/>
              </a:lnSpc>
            </a:pPr>
            <a:r>
              <a:rPr lang="zh-CN" altLang="en-US" sz="2800" b="1">
                <a:latin typeface="Times New Roman" pitchFamily="18" charset="0"/>
              </a:rPr>
              <a:t>    用手拿着吃！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    take away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在这里特指将餐馆的食品带走，而不是在餐馆食用。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b="1">
                <a:latin typeface="Times New Roman" pitchFamily="18" charset="0"/>
              </a:rPr>
              <a:t>e.g.  </a:t>
            </a:r>
            <a:r>
              <a:rPr lang="zh-CN" altLang="en-US" sz="2800" b="1"/>
              <a:t>—</a:t>
            </a:r>
            <a:r>
              <a:rPr lang="zh-CN" altLang="en-US" sz="2800" b="1">
                <a:latin typeface="Times New Roman" pitchFamily="18" charset="0"/>
              </a:rPr>
              <a:t>Would you eat it here or take it away?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b="1">
                <a:latin typeface="Times New Roman" pitchFamily="18" charset="0"/>
              </a:rPr>
              <a:t>            您是在这吃还是带走？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b="1">
                <a:latin typeface="Times New Roman" pitchFamily="18" charset="0"/>
              </a:rPr>
              <a:t>        </a:t>
            </a:r>
            <a:r>
              <a:rPr lang="zh-CN" altLang="en-US" sz="2800" b="1"/>
              <a:t>—</a:t>
            </a:r>
            <a:r>
              <a:rPr lang="zh-CN" altLang="en-US" sz="2800" b="1">
                <a:latin typeface="Times New Roman" pitchFamily="18" charset="0"/>
              </a:rPr>
              <a:t>I'll take it away.  带走。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b="1">
                <a:latin typeface="Times New Roman" pitchFamily="18" charset="0"/>
              </a:rPr>
              <a:t>            因此在英国，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外卖食品</a:t>
            </a:r>
            <a:r>
              <a:rPr lang="zh-CN" altLang="en-US" sz="2800" b="1">
                <a:latin typeface="Times New Roman" pitchFamily="18" charset="0"/>
              </a:rPr>
              <a:t>被称为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takeaway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b="1">
                <a:latin typeface="Times New Roman" pitchFamily="18" charset="0"/>
              </a:rPr>
              <a:t>e.g.   The restaurant provides takeaway service.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b="1">
                <a:latin typeface="Times New Roman" pitchFamily="18" charset="0"/>
              </a:rPr>
              <a:t>         这家餐馆提供外卖服务。</a:t>
            </a:r>
          </a:p>
          <a:p>
            <a:pPr eaLnBrk="1" hangingPunct="1">
              <a:lnSpc>
                <a:spcPts val="4000"/>
              </a:lnSpc>
            </a:pPr>
            <a:endParaRPr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15900" y="857250"/>
            <a:ext cx="8928100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6. Once I noticed a gentleman touch a young man on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    the shoulder ...     </a:t>
            </a:r>
            <a:r>
              <a:rPr lang="zh-CN" altLang="en-US" sz="2800" b="1">
                <a:latin typeface="Times New Roman" pitchFamily="18" charset="0"/>
              </a:rPr>
              <a:t>有一次我看到一位先生拍了拍一位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</a:rPr>
              <a:t>    年轻人的肩膀</a:t>
            </a:r>
            <a:r>
              <a:rPr lang="zh-CN" altLang="en-US" sz="2800" b="1">
                <a:sym typeface="宋体" charset="-122"/>
              </a:rPr>
              <a:t>……</a:t>
            </a:r>
            <a:endParaRPr lang="zh-CN" altLang="en-US" sz="2800" b="1">
              <a:latin typeface="Times New Roman" pitchFamily="18" charset="0"/>
              <a:sym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  <a:sym typeface="宋体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sym typeface="宋体" charset="-122"/>
              </a:rPr>
              <a:t>touch sb. on the shoulder</a:t>
            </a:r>
            <a:r>
              <a:rPr lang="zh-CN" altLang="en-US" sz="2800" b="1">
                <a:latin typeface="Times New Roman" pitchFamily="18" charset="0"/>
                <a:sym typeface="宋体" charset="-122"/>
              </a:rPr>
              <a:t> 表示</a:t>
            </a:r>
            <a:r>
              <a:rPr lang="zh-CN" altLang="en-US" sz="2800" b="1">
                <a:sym typeface="宋体" charset="-122"/>
              </a:rPr>
              <a:t>“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sym typeface="宋体" charset="-122"/>
              </a:rPr>
              <a:t>拍某人的肩膀</a:t>
            </a:r>
            <a:r>
              <a:rPr lang="zh-CN" altLang="en-US" sz="2800" b="1">
                <a:sym typeface="宋体" charset="-122"/>
              </a:rPr>
              <a:t>”</a:t>
            </a:r>
            <a:r>
              <a:rPr lang="en-US" altLang="zh-CN" sz="2800" b="1">
                <a:latin typeface="Times New Roman" pitchFamily="18" charset="0"/>
                <a:sym typeface="宋体" charset="-122"/>
              </a:rPr>
              <a:t>,</a:t>
            </a:r>
            <a:r>
              <a:rPr lang="zh-CN" altLang="en-US" sz="2800" b="1">
                <a:latin typeface="Times New Roman" pitchFamily="18" charset="0"/>
                <a:sym typeface="宋体" charset="-122"/>
              </a:rPr>
              <a:t>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  <a:sym typeface="宋体" charset="-122"/>
              </a:rPr>
              <a:t>    英语的惯用表达，其他类似的表达例子如：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  <a:sym typeface="宋体" charset="-122"/>
              </a:rPr>
              <a:t>          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宋体" charset="-122"/>
              </a:rPr>
              <a:t>pat sb. on the head  拍某人的头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宋体" charset="-122"/>
              </a:rPr>
              <a:t>            kick sb. in the leg   踢某人的腿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b="1">
              <a:solidFill>
                <a:srgbClr val="FF0000"/>
              </a:solidFill>
              <a:latin typeface="Times New Roman" pitchFamily="18" charset="0"/>
              <a:sym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b="1">
              <a:solidFill>
                <a:srgbClr val="FF0000"/>
              </a:solidFill>
              <a:latin typeface="Times New Roman" pitchFamily="18" charset="0"/>
              <a:sym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b="1">
              <a:latin typeface="Times New Roman" pitchFamily="18" charset="0"/>
              <a:sym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68313" y="333375"/>
            <a:ext cx="38163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 anchor="ctr">
            <a:spAutoFit/>
          </a:bodyPr>
          <a:lstStyle/>
          <a:p>
            <a:r>
              <a:rPr lang="zh-CN" altLang="en-US" sz="3600" b="1" dirty="0">
                <a:solidFill>
                  <a:srgbClr val="000099"/>
                </a:solidFill>
                <a:latin typeface="宋体" charset="-122"/>
                <a:cs typeface="Times New Roman" pitchFamily="18" charset="0"/>
              </a:rPr>
              <a:t>完成下列句子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8313" y="1054100"/>
            <a:ext cx="79057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 anchor="ctr"/>
          <a:lstStyle/>
          <a:p>
            <a:pPr>
              <a:tabLst>
                <a:tab pos="146050" algn="l"/>
              </a:tabLst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我们认为你昨天做得好。</a:t>
            </a:r>
          </a:p>
          <a:p>
            <a:pPr>
              <a:tabLst>
                <a:tab pos="146050" algn="l"/>
              </a:tabLst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We think you ____________ yesterday.</a:t>
            </a:r>
          </a:p>
          <a:p>
            <a:pPr>
              <a:tabLst>
                <a:tab pos="146050" algn="l"/>
              </a:tabLst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刚才两位男生在课堂上睡着了。</a:t>
            </a:r>
          </a:p>
          <a:p>
            <a:pPr>
              <a:tabLst>
                <a:tab pos="146050" algn="l"/>
              </a:tabLst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Two boys __________ in class just now.</a:t>
            </a:r>
          </a:p>
          <a:p>
            <a:pPr>
              <a:tabLst>
                <a:tab pos="146050" algn="l"/>
              </a:tabLst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他从床上跳起来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没吃早餐就上学了。</a:t>
            </a:r>
          </a:p>
          <a:p>
            <a:pPr>
              <a:tabLst>
                <a:tab pos="146050" algn="l"/>
              </a:tabLst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He _____________ bed and went to  </a:t>
            </a:r>
          </a:p>
          <a:p>
            <a:pPr>
              <a:tabLst>
                <a:tab pos="146050" algn="l"/>
              </a:tabLst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school _________________.</a:t>
            </a:r>
          </a:p>
          <a:p>
            <a:pPr>
              <a:tabLst>
                <a:tab pos="146050" algn="l"/>
              </a:tabLst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她昨晚哭了吗？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__________ last night ?</a:t>
            </a:r>
          </a:p>
          <a:p>
            <a:pPr>
              <a:tabLst>
                <a:tab pos="146050" algn="l"/>
              </a:tabLst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昨天他没弄坏那张椅子。</a:t>
            </a:r>
          </a:p>
          <a:p>
            <a:pPr>
              <a:tabLst>
                <a:tab pos="146050" algn="l"/>
              </a:tabLst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He _____________ the chair yesterday.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76600" y="1701800"/>
            <a:ext cx="25987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did very well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700338" y="2638425"/>
            <a:ext cx="22510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were asleep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547813" y="3644900"/>
            <a:ext cx="26987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jumped out of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052638" y="4076700"/>
            <a:ext cx="34432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without breakfast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708400" y="4579938"/>
            <a:ext cx="2325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Did she cry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476375" y="5588000"/>
            <a:ext cx="2806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didn’t destroy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utoUpdateAnimBg="0"/>
      <p:bldP spid="24583" grpId="0" autoUpdateAnimBg="0"/>
      <p:bldP spid="24584" grpId="0" autoUpdateAnimBg="0"/>
      <p:bldP spid="2458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063"/>
            <a:ext cx="6778625" cy="487362"/>
          </a:xfrm>
        </p:spPr>
        <p:txBody>
          <a:bodyPr>
            <a:normAutofit fontScale="90000"/>
          </a:bodyPr>
          <a:lstStyle/>
          <a:p>
            <a:r>
              <a:rPr lang="zh-CN" altLang="zh-CN" sz="3600" b="0" dirty="0">
                <a:solidFill>
                  <a:srgbClr val="003399"/>
                </a:solidFill>
              </a:rPr>
              <a:t>精选练习题</a:t>
            </a:r>
            <a:endParaRPr lang="en-US" altLang="zh-CN" sz="3600" b="0" dirty="0">
              <a:solidFill>
                <a:srgbClr val="003399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357313"/>
            <a:ext cx="8642350" cy="518318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1. You ____ park your car here. You’ll get a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     ticket, if you do.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    A. won’t     B. shan’t     C. mustn’t D. needn’t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答案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】C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2. I was really anxious about you. You ____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    home without a word.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    A. mustn’t leave	     B. shouldn’t have left 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    C. couldn’t have left     D. needn’t leave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答案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】 B</a:t>
            </a:r>
            <a:endParaRPr lang="zh-CN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928688"/>
            <a:ext cx="8229600" cy="52562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3. The traffic is heavy these days. I ____ arrive a bit late, so could you save me a place?</a:t>
            </a:r>
          </a:p>
          <a:p>
            <a:pPr marL="0" indent="0"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A. can 	B. must 	C. need 	D. might</a:t>
            </a:r>
          </a:p>
          <a:p>
            <a:pPr marL="0" indent="0">
              <a:buFont typeface="Arial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答案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】D</a:t>
            </a:r>
          </a:p>
          <a:p>
            <a:pPr marL="0" indent="0">
              <a:buFont typeface="Arial" charset="0"/>
              <a:buNone/>
            </a:pPr>
            <a:endParaRPr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4. You ____ pay me now; I can easily wait till next week for the money.</a:t>
            </a:r>
          </a:p>
          <a:p>
            <a:pPr marL="0" indent="0">
              <a:buFont typeface="Arial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A. need	B. needn’t    C. must    D. ought to</a:t>
            </a:r>
          </a:p>
          <a:p>
            <a:pPr marL="0" indent="0">
              <a:buFont typeface="Arial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答案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】B</a:t>
            </a:r>
            <a:endParaRPr lang="zh-CN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000125"/>
            <a:ext cx="8893175" cy="532765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5. The room is in a terrible mess; it ____ cleaned. 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A. can’t have been      B. shouldn’t have been</a:t>
            </a:r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</a:rPr>
              <a:t>　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C. mustn't have been   D. wouldn't have been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答案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】C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6. We ___ the letter yesterday, but it didn't arrive.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A. must receive</a:t>
            </a:r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</a:rPr>
              <a:t>　		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B. ought to receive</a:t>
            </a:r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</a:rPr>
              <a:t>　　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C. must have received</a:t>
            </a:r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</a:rPr>
              <a:t>　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D. ought to have received 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答案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】 D</a:t>
            </a:r>
            <a:endParaRPr lang="zh-CN" altLang="zh-CN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85813"/>
            <a:ext cx="8229600" cy="561657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7. We haven’t seen our neighbors for over a 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 week. They ____ on a trip abroad.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 A. could go		B. may have gone	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 C. must go		D. should have gone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答案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】B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8. George was good at Maths. He ____ me the answer but he refused to.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 A. ought to tell		B. might tell	</a:t>
            </a:r>
          </a:p>
          <a:p>
            <a:pPr marL="609600" indent="-609600">
              <a:buFont typeface="Arial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 C. would have told  	D. could have told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答案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】D</a:t>
            </a:r>
            <a:endParaRPr lang="zh-CN" altLang="zh-CN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11413" y="981075"/>
            <a:ext cx="29924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4400" b="1" dirty="0">
                <a:solidFill>
                  <a:srgbClr val="003399"/>
                </a:solidFill>
                <a:latin typeface="Times New Roman" pitchFamily="18" charset="0"/>
              </a:rPr>
              <a:t>Homework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84213" y="2060575"/>
            <a:ext cx="794385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3200" b="1" dirty="0">
                <a:latin typeface="Times New Roman" pitchFamily="18" charset="0"/>
              </a:rPr>
              <a:t>Recite all the language points and practice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</a:rPr>
              <a:t>    more.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3200" b="1" dirty="0">
                <a:latin typeface="Times New Roman" pitchFamily="18" charset="0"/>
              </a:rPr>
              <a:t>Tell  your partner about the customs and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</a:rPr>
              <a:t>    traditions in your hometown.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395288" y="928688"/>
            <a:ext cx="3097212" cy="45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1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dirty="0" err="1"/>
              <a:t>st</a:t>
            </a:r>
            <a:r>
              <a:rPr lang="en-US" altLang="zh-CN" sz="3200" b="1" dirty="0" err="1">
                <a:solidFill>
                  <a:srgbClr val="FF0000"/>
                </a:solidFill>
              </a:rPr>
              <a:t>e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100"/>
              </a:lnSpc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dirty="0"/>
              <a:t>'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ʌ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mw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ʌ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n/</a:t>
            </a:r>
          </a:p>
          <a:p>
            <a:pPr eaLnBrk="1" hangingPunct="1">
              <a:lnSpc>
                <a:spcPts val="54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 the first time</a:t>
            </a:r>
          </a:p>
          <a:p>
            <a:pPr eaLnBrk="1" hangingPunct="1">
              <a:lnSpc>
                <a:spcPts val="70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dirty="0"/>
              <a:t>'</a:t>
            </a:r>
            <a:r>
              <a:rPr lang="en-US" altLang="zh-CN" sz="3200" b="1" dirty="0" err="1"/>
              <a:t>s</a:t>
            </a:r>
            <a:r>
              <a:rPr lang="en-US" altLang="zh-CN" sz="3200" b="1" dirty="0" err="1">
                <a:solidFill>
                  <a:srgbClr val="FF0000"/>
                </a:solidFill>
              </a:rPr>
              <a:t>æ</a:t>
            </a:r>
            <a:r>
              <a:rPr lang="en-US" altLang="zh-CN" sz="3200" b="1" dirty="0" err="1"/>
              <a:t>ndw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err="1"/>
              <a:t>dʒ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63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3200" b="1" dirty="0"/>
              <a:t>tʃ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b="1" dirty="0"/>
              <a:t>p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6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fish and chips</a:t>
            </a:r>
          </a:p>
        </p:txBody>
      </p:sp>
      <p:sp>
        <p:nvSpPr>
          <p:cNvPr id="26627" name="Text Box 9"/>
          <p:cNvSpPr txBox="1">
            <a:spLocks noChangeArrowheads="1"/>
          </p:cNvSpPr>
          <p:nvPr/>
        </p:nvSpPr>
        <p:spPr bwMode="auto">
          <a:xfrm>
            <a:off x="3348038" y="1114425"/>
            <a:ext cx="2736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逗留；停留 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6613525" y="1022350"/>
            <a:ext cx="9699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stay</a:t>
            </a:r>
            <a:endParaRPr lang="zh-CN" altLang="en-US" dirty="0"/>
          </a:p>
        </p:txBody>
      </p:sp>
      <p:sp>
        <p:nvSpPr>
          <p:cNvPr id="26629" name="Text Box 11"/>
          <p:cNvSpPr txBox="1">
            <a:spLocks noChangeArrowheads="1"/>
          </p:cNvSpPr>
          <p:nvPr/>
        </p:nvSpPr>
        <p:spPr bwMode="auto">
          <a:xfrm>
            <a:off x="3348038" y="1741488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某人；有人 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pron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.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26630" name="Text Box 13"/>
          <p:cNvSpPr txBox="1">
            <a:spLocks noChangeArrowheads="1"/>
          </p:cNvSpPr>
          <p:nvPr/>
        </p:nvSpPr>
        <p:spPr bwMode="auto">
          <a:xfrm>
            <a:off x="3635375" y="24622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首次；初次</a:t>
            </a:r>
          </a:p>
        </p:txBody>
      </p:sp>
      <p:sp>
        <p:nvSpPr>
          <p:cNvPr id="26631" name="Text Box 14"/>
          <p:cNvSpPr txBox="1">
            <a:spLocks noChangeArrowheads="1"/>
          </p:cNvSpPr>
          <p:nvPr/>
        </p:nvSpPr>
        <p:spPr bwMode="auto">
          <a:xfrm>
            <a:off x="6613525" y="4075113"/>
            <a:ext cx="15541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chip</a:t>
            </a:r>
            <a:endParaRPr lang="zh-CN" altLang="en-US" dirty="0"/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 bwMode="auto">
          <a:xfrm>
            <a:off x="3000375" y="3262313"/>
            <a:ext cx="3938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三明治；夹心面包片 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.</a:t>
            </a:r>
            <a:endParaRPr lang="en-US" altLang="zh-CN" sz="2800" b="1" i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2844800" y="4191000"/>
            <a:ext cx="3527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炸土豆条；炸薯条 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.</a:t>
            </a:r>
            <a:endParaRPr lang="en-US" altLang="zh-CN" sz="2800" b="1" i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6613525" y="3146425"/>
            <a:ext cx="20113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sandwich</a:t>
            </a:r>
            <a:endParaRPr lang="zh-CN" altLang="en-US" dirty="0"/>
          </a:p>
        </p:txBody>
      </p:sp>
      <p:sp>
        <p:nvSpPr>
          <p:cNvPr id="26635" name="Text Box 4"/>
          <p:cNvSpPr txBox="1">
            <a:spLocks noChangeArrowheads="1"/>
          </p:cNvSpPr>
          <p:nvPr/>
        </p:nvSpPr>
        <p:spPr bwMode="auto">
          <a:xfrm>
            <a:off x="3348038" y="4910138"/>
            <a:ext cx="3024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炸鱼加炸薯条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572250" y="1714500"/>
            <a:ext cx="22320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hlink"/>
                </a:solidFill>
                <a:latin typeface="Times New Roman" pitchFamily="18" charset="0"/>
              </a:rPr>
              <a:t>someone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8" grpId="0" autoUpdateAnimBg="0"/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  <p:bldP spid="26635" grpId="0" autoUpdateAnimBg="0"/>
      <p:bldP spid="266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357188" y="1246188"/>
            <a:ext cx="3168650" cy="220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55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dirty="0"/>
              <a:t>'</a:t>
            </a:r>
            <a:r>
              <a:rPr lang="en-US" altLang="zh-CN" sz="3200" b="1" dirty="0" err="1">
                <a:solidFill>
                  <a:srgbClr val="FF0000"/>
                </a:solidFill>
              </a:rPr>
              <a:t>ɒ</a:t>
            </a:r>
            <a:r>
              <a:rPr lang="en-US" altLang="zh-CN" sz="3200" b="1" dirty="0" err="1"/>
              <a:t>n</a:t>
            </a:r>
            <a:r>
              <a:rPr lang="zh-CN" altLang="en-US" sz="3200" b="1" dirty="0"/>
              <a:t>t</a:t>
            </a:r>
            <a:r>
              <a:rPr lang="zh-CN" altLang="en-US" sz="3200" b="1" dirty="0">
                <a:solidFill>
                  <a:srgbClr val="FF0000"/>
                </a:solidFill>
              </a:rPr>
              <a:t>ə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5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dirty="0"/>
              <a:t>'</a:t>
            </a:r>
            <a:r>
              <a:rPr lang="en-US" altLang="zh-CN" sz="3200" b="1" dirty="0" err="1"/>
              <a:t>dʒ</a:t>
            </a:r>
            <a:r>
              <a:rPr lang="en-US" altLang="zh-CN" sz="3200" b="1" dirty="0" err="1">
                <a:solidFill>
                  <a:srgbClr val="FF0000"/>
                </a:solidFill>
              </a:rPr>
              <a:t>e</a:t>
            </a:r>
            <a:r>
              <a:rPr lang="en-US" altLang="zh-CN" sz="3200" b="1" dirty="0" err="1"/>
              <a:t>ntlm</a:t>
            </a:r>
            <a:r>
              <a:rPr lang="en-US" altLang="zh-CN" sz="3200" b="1" dirty="0" err="1">
                <a:solidFill>
                  <a:srgbClr val="FF0000"/>
                </a:solidFill>
              </a:rPr>
              <a:t>ə</a:t>
            </a:r>
            <a:r>
              <a:rPr lang="en-US" altLang="zh-CN" sz="3200" b="1" dirty="0" err="1"/>
              <a:t>n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55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3200" b="1" dirty="0"/>
              <a:t>'ʃ</a:t>
            </a:r>
            <a:r>
              <a:rPr lang="zh-CN" altLang="en-US" sz="3200" b="1" dirty="0">
                <a:solidFill>
                  <a:srgbClr val="FF0000"/>
                </a:solidFill>
              </a:rPr>
              <a:t>əʊ</a:t>
            </a:r>
            <a:r>
              <a:rPr lang="zh-CN" altLang="en-US" sz="3200" b="1" dirty="0"/>
              <a:t>ld</a:t>
            </a:r>
            <a:r>
              <a:rPr lang="zh-CN" altLang="en-US" sz="3200" b="1" dirty="0">
                <a:solidFill>
                  <a:srgbClr val="FF0000"/>
                </a:solidFill>
              </a:rPr>
              <a:t>ə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</p:txBody>
      </p:sp>
      <p:sp>
        <p:nvSpPr>
          <p:cNvPr id="27651" name="Text Box 9"/>
          <p:cNvSpPr txBox="1">
            <a:spLocks noChangeArrowheads="1"/>
          </p:cNvSpPr>
          <p:nvPr/>
        </p:nvSpPr>
        <p:spPr bwMode="auto">
          <a:xfrm>
            <a:off x="3335338" y="2286000"/>
            <a:ext cx="2736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先生；男士 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6572250" y="2143125"/>
            <a:ext cx="22145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gentleman</a:t>
            </a:r>
            <a:endParaRPr lang="zh-CN" altLang="en-US" dirty="0"/>
          </a:p>
        </p:txBody>
      </p:sp>
      <p:sp>
        <p:nvSpPr>
          <p:cNvPr id="27653" name="Text Box 12"/>
          <p:cNvSpPr txBox="1">
            <a:spLocks noChangeArrowheads="1"/>
          </p:cNvSpPr>
          <p:nvPr/>
        </p:nvSpPr>
        <p:spPr bwMode="auto">
          <a:xfrm>
            <a:off x="6643688" y="2786063"/>
            <a:ext cx="21351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shoulder</a:t>
            </a:r>
            <a:endParaRPr lang="zh-CN" altLang="en-US" dirty="0"/>
          </a:p>
        </p:txBody>
      </p:sp>
      <p:sp>
        <p:nvSpPr>
          <p:cNvPr id="27654" name="Text Box 13"/>
          <p:cNvSpPr txBox="1">
            <a:spLocks noChangeArrowheads="1"/>
          </p:cNvSpPr>
          <p:nvPr/>
        </p:nvSpPr>
        <p:spPr bwMode="auto">
          <a:xfrm>
            <a:off x="3286125" y="2857500"/>
            <a:ext cx="3455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肩；肩膀  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n.</a:t>
            </a:r>
            <a:endParaRPr lang="en-US" altLang="zh-CN" sz="2800" b="1" i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958013" y="1174750"/>
            <a:ext cx="10461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onto</a:t>
            </a:r>
            <a:endParaRPr lang="zh-CN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86125" y="1246188"/>
            <a:ext cx="3313113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到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sym typeface="宋体" charset="-122"/>
              </a:rPr>
              <a:t>……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之上；向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sym typeface="宋体" charset="-122"/>
              </a:rPr>
              <a:t>……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之上 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prep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.</a:t>
            </a:r>
            <a:endParaRPr lang="en-US" altLang="zh-CN" sz="2800" b="1" i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2" grpId="0" autoUpdateAnimBg="0"/>
      <p:bldP spid="27653" grpId="0" autoUpdateAnimBg="0"/>
      <p:bldP spid="27654" grpId="0" autoUpdateAnimBg="0"/>
      <p:bldP spid="7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27784" y="4021942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285750" y="714375"/>
            <a:ext cx="85693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1 Work in pairs. Look at the pictures </a:t>
            </a:r>
            <a:r>
              <a:rPr lang="zh-CN" altLang="en-US" sz="3600" b="1" dirty="0">
                <a:solidFill>
                  <a:srgbClr val="000099"/>
                </a:solidFill>
              </a:rPr>
              <a:t>    </a:t>
            </a:r>
          </a:p>
          <a:p>
            <a:r>
              <a:rPr lang="zh-CN" altLang="en-US" sz="3600" b="1" dirty="0">
                <a:solidFill>
                  <a:srgbClr val="000099"/>
                </a:solidFill>
              </a:rPr>
              <a:t>   </a:t>
            </a:r>
            <a:r>
              <a:rPr lang="en-US" altLang="zh-CN" sz="3600" b="1" dirty="0">
                <a:solidFill>
                  <a:srgbClr val="000099"/>
                </a:solidFill>
              </a:rPr>
              <a:t>and talk about what you can see.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792163" y="2492375"/>
            <a:ext cx="83518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3600" b="1" i="1">
                <a:latin typeface="Times New Roman" pitchFamily="18" charset="0"/>
                <a:ea typeface="BatangChe" pitchFamily="49" charset="-127"/>
              </a:rPr>
              <a:t>  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25613" y="24241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149" name="Picture 5" descr="Unit 2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" y="2786063"/>
            <a:ext cx="8064500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250825" y="620713"/>
            <a:ext cx="8640763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2 Read </a:t>
            </a:r>
            <a:r>
              <a:rPr lang="en-US" altLang="zh-CN" sz="3200" b="1" i="1" dirty="0">
                <a:solidFill>
                  <a:srgbClr val="000099"/>
                </a:solidFill>
              </a:rPr>
              <a:t>My experience in England</a:t>
            </a:r>
            <a:r>
              <a:rPr lang="en-US" altLang="zh-CN" sz="3200" b="1" dirty="0">
                <a:solidFill>
                  <a:srgbClr val="000099"/>
                </a:solidFill>
              </a:rPr>
              <a:t>. </a:t>
            </a:r>
            <a:r>
              <a:rPr lang="zh-CN" altLang="en-US" sz="3200" b="1" dirty="0">
                <a:solidFill>
                  <a:srgbClr val="000099"/>
                </a:solidFill>
              </a:rPr>
              <a:t>  </a:t>
            </a:r>
            <a:r>
              <a:rPr lang="en-US" altLang="zh-CN" sz="3200" b="1" dirty="0">
                <a:solidFill>
                  <a:srgbClr val="000099"/>
                </a:solidFill>
              </a:rPr>
              <a:t>Which sentences describe what you can see in the pictures in Activity 1?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0" y="2500313"/>
            <a:ext cx="8709025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ts val="37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My experience in England </a:t>
            </a:r>
          </a:p>
          <a:p>
            <a:pPr eaLnBrk="1" hangingPunct="1">
              <a:lnSpc>
                <a:spcPts val="37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By Wang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Hui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7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 went to England last year. I enjoyed my stay, and I noticed something interesting with the English way of life.</a:t>
            </a:r>
          </a:p>
          <a:p>
            <a:pPr eaLnBrk="1" hangingPunct="1">
              <a:lnSpc>
                <a:spcPts val="37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en-US" sz="2800" b="1" dirty="0">
                <a:latin typeface="Times New Roman" pitchFamily="18" charset="0"/>
              </a:rPr>
              <a:t>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 must say Mr. or Mrs. when you meet someone for the first time.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When you get to know each other better or when they ask you to,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　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625" y="785813"/>
            <a:ext cx="8072438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you can just use their first names.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2800" b="1" dirty="0">
                <a:latin typeface="Times New Roman" pitchFamily="18" charset="0"/>
              </a:rPr>
              <a:t>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One day we visited some friends and had afternoon tea together.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Afternoon tea is not just a drink but a light meal at around 4 pm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We ate sandwiches and a large fruit cake. In England, you usually drink tea with milk. So I tried to drink tea with milk too.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Fish and chip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</a:rPr>
              <a:t> is the traditional food in England. You can buy it and eat it in special fish and chip shops on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high street</a:t>
            </a:r>
            <a:r>
              <a:rPr lang="en-US" altLang="zh-CN" sz="2800" b="1" dirty="0">
                <a:latin typeface="Times New Roman" pitchFamily="18" charset="0"/>
              </a:rPr>
              <a:t>, or you can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take it away</a:t>
            </a:r>
            <a:r>
              <a:rPr lang="en-US" altLang="zh-CN" sz="2800" b="1" dirty="0">
                <a:latin typeface="Times New Roman" pitchFamily="18" charset="0"/>
              </a:rPr>
              <a:t> and eat it with your fingers! It is delicious!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7188" y="500063"/>
            <a:ext cx="8280400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>
                <a:latin typeface="Times New Roman" pitchFamily="18" charset="0"/>
              </a:rPr>
              <a:t> </a:t>
            </a: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  At the bus stop you must not push your way onto the bus. You need to stand in a line and wait your turn. Sometimes people are slow to get on the bus.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Once I noticed a gentleman touch a young man on the shoulder,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smile politely and say, “Excuse me! Are you waiting for this bus?” He was really polite.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7"/>
          <p:cNvSpPr txBox="1">
            <a:spLocks noChangeArrowheads="1"/>
          </p:cNvSpPr>
          <p:nvPr/>
        </p:nvSpPr>
        <p:spPr bwMode="auto">
          <a:xfrm>
            <a:off x="323850" y="476250"/>
            <a:ext cx="86042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99"/>
                </a:solidFill>
              </a:rPr>
              <a:t>3  Choose the correct answer.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468313" y="1341438"/>
            <a:ext cx="8497887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 When you are talking to your friends, you may call them</a:t>
            </a:r>
            <a:r>
              <a:rPr lang="en-US" altLang="zh-CN" sz="3200" b="1" u="sng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ts val="4500"/>
              </a:lnSpc>
            </a:pPr>
            <a:r>
              <a:rPr lang="zh-CN" altLang="en-US" sz="3200" b="1" dirty="0">
                <a:latin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a) by their first names</a:t>
            </a:r>
          </a:p>
          <a:p>
            <a:pPr eaLnBrk="1" hangingPunct="1">
              <a:lnSpc>
                <a:spcPts val="45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b) Mr. or Mrs.</a:t>
            </a:r>
          </a:p>
          <a:p>
            <a:pPr eaLnBrk="1" hangingPunct="1">
              <a:lnSpc>
                <a:spcPts val="45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2 When you are invited for afternoon tea, you will have</a:t>
            </a:r>
            <a:r>
              <a:rPr lang="en-US" altLang="zh-CN" sz="3200" b="1" u="sng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ts val="4500"/>
              </a:lnSpc>
            </a:pPr>
            <a:r>
              <a:rPr lang="zh-CN" altLang="en-US" sz="3200" b="1" dirty="0">
                <a:latin typeface="Times New Roman" pitchFamily="18" charset="0"/>
              </a:rPr>
              <a:t>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a) tea</a:t>
            </a:r>
          </a:p>
          <a:p>
            <a:pPr eaLnBrk="1" hangingPunct="1">
              <a:lnSpc>
                <a:spcPts val="45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b) a light tea</a:t>
            </a:r>
          </a:p>
          <a:p>
            <a:pPr eaLnBrk="1" hangingPunct="1">
              <a:lnSpc>
                <a:spcPts val="45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　　　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2492375"/>
            <a:ext cx="7969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84213" y="5445125"/>
            <a:ext cx="7969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117</TotalTime>
  <Pages>0</Pages>
  <Words>2226</Words>
  <Characters>0</Characters>
  <Application>Microsoft Office PowerPoint</Application>
  <DocSecurity>0</DocSecurity>
  <PresentationFormat>全屏显示(4:3)</PresentationFormat>
  <Lines>0</Lines>
  <Paragraphs>227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Arial</vt:lpstr>
      <vt:lpstr>Calibri</vt:lpstr>
      <vt:lpstr>Calibri Light</vt:lpstr>
      <vt:lpstr>Times New Roman</vt:lpstr>
      <vt:lpstr>Wingdings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精选练习题</vt:lpstr>
      <vt:lpstr>PowerPoint 演示文稿</vt:lpstr>
      <vt:lpstr>PowerPoint 演示文稿</vt:lpstr>
      <vt:lpstr>PowerPoint 演示文稿</vt:lpstr>
      <vt:lpstr>PowerPoint 演示文稿</vt:lpstr>
    </vt:vector>
  </TitlesOfParts>
  <Manager>第一PPT模板网-WWW.1PPT.COM</Manager>
  <Company>第一PPT模板网-WWW.1PPT.COM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dcterms:created xsi:type="dcterms:W3CDTF">2013-08-13T09:09:26Z</dcterms:created>
  <dcterms:modified xsi:type="dcterms:W3CDTF">2019-09-14T15:30:34Z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2052-9.1.0.4180</vt:lpwstr>
  </property>
</Properties>
</file>