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sldIdLst>
    <p:sldId id="376" r:id="rId2"/>
    <p:sldId id="305" r:id="rId3"/>
    <p:sldId id="332" r:id="rId4"/>
    <p:sldId id="358" r:id="rId5"/>
    <p:sldId id="359" r:id="rId6"/>
    <p:sldId id="257" r:id="rId7"/>
    <p:sldId id="315" r:id="rId8"/>
    <p:sldId id="377" r:id="rId9"/>
    <p:sldId id="378" r:id="rId10"/>
    <p:sldId id="379" r:id="rId11"/>
    <p:sldId id="361" r:id="rId12"/>
    <p:sldId id="321" r:id="rId13"/>
    <p:sldId id="298" r:id="rId14"/>
    <p:sldId id="323" r:id="rId15"/>
    <p:sldId id="380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261" r:id="rId25"/>
    <p:sldId id="341" r:id="rId26"/>
    <p:sldId id="325" r:id="rId27"/>
    <p:sldId id="326" r:id="rId28"/>
    <p:sldId id="289" r:id="rId29"/>
    <p:sldId id="310" r:id="rId30"/>
    <p:sldId id="290" r:id="rId31"/>
    <p:sldId id="273" r:id="rId32"/>
    <p:sldId id="274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99FF33"/>
    <a:srgbClr val="FFCCFF"/>
    <a:srgbClr val="00FFFF"/>
    <a:srgbClr val="FF00FF"/>
    <a:srgbClr val="CC0099"/>
    <a:srgbClr val="FF0000"/>
    <a:srgbClr val="B047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3139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D244F-8AF2-4B37-B5FF-5D730E3C27A5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5F58-0216-442C-B8D1-EA8E3D1BC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2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5F58-0216-442C-B8D1-EA8E3D1BC6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pPr>
              <a:defRPr/>
            </a:pPr>
            <a:fld id="{F0A584B2-F3C5-4C05-9B7E-AB8B7FFC6A5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78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06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02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3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70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59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666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F8E93-C029-4FD6-8A4A-2F3CF76590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63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58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0AFB-F855-4D26-BDC3-71CAF053F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42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8D581-813B-42DA-AF81-55BD862A3E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5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3FFCC-6A24-4DE8-988D-783D552EDB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6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CFD19-C8F6-404A-9DC6-70F98BA203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89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47E35-6E50-4C4E-B50D-3D6B51AF1B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7B0D6-3EA8-43E0-B6A0-DBB2F48F30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0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8DBE2-2F52-4EFC-A7AF-964AD54ED01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1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26EF4-71CC-4288-B65C-180CBA26B9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45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3E742B8-2DA6-473B-A3CE-84ABCA921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85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&#22806;&#30740;&#26032;&#20843;&#19978;/Local%20Settings/Temp/Rar$DI00.375/&#38142;&#25509;&#36164;&#28304;/Unit12-01.avi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&#22806;&#30740;&#26032;&#20843;&#19978;/Local%20Settings/Temp/Rar$DI00.375/&#38142;&#25509;&#36164;&#28304;/Unit%201%20activity%205.mp3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&#22806;&#30740;&#26032;&#20843;&#19978;/M12%20Help/&#26032;&#24314;&#25991;&#20214;&#22841;/Unit%201-activity%205-1.mp3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&#22806;&#30740;&#26032;&#20843;&#19978;/M12%20Help/&#26032;&#24314;&#25991;&#20214;&#22841;/Unit%201-activity%205-2.mp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8625" y="2453481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rgbClr val="3333CC"/>
                </a:solidFill>
                <a:cs typeface="Times New Roman" pitchFamily="18" charset="0"/>
              </a:rPr>
              <a:t>Unit 1 What should we do before help arrives? </a:t>
            </a:r>
          </a:p>
        </p:txBody>
      </p:sp>
      <p:pic>
        <p:nvPicPr>
          <p:cNvPr id="4101" name="Picture 5" descr="9255538_174530237375_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4" b="99323" l="10000" r="90000">
                        <a14:foregroundMark x1="51154" y1="60575" x2="51154" y2="60575"/>
                        <a14:foregroundMark x1="50513" y1="51946" x2="50513" y2="51946"/>
                        <a14:foregroundMark x1="57051" y1="62775" x2="57051" y2="62775"/>
                        <a14:foregroundMark x1="59615" y1="54315" x2="59615" y2="54315"/>
                        <a14:foregroundMark x1="37949" y1="55499" x2="57564" y2="5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774" y="3429000"/>
            <a:ext cx="3240088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WordArt 46"/>
          <p:cNvSpPr>
            <a:spLocks noChangeArrowheads="1" noChangeShapeType="1" noTextEdit="1"/>
          </p:cNvSpPr>
          <p:nvPr/>
        </p:nvSpPr>
        <p:spPr bwMode="auto">
          <a:xfrm>
            <a:off x="2215753" y="1143000"/>
            <a:ext cx="4352131" cy="59848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12700">
                  <a:noFill/>
                  <a:prstDash val="solid"/>
                </a:ln>
                <a:solidFill>
                  <a:srgbClr val="33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rPr>
              <a:t>Module 12 Help</a:t>
            </a:r>
            <a:endParaRPr lang="zh-CN" altLang="en-US" kern="10" dirty="0">
              <a:ln w="12700">
                <a:noFill/>
                <a:prstDash val="solid"/>
              </a:ln>
              <a:solidFill>
                <a:srgbClr val="33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143000" y="1071563"/>
            <a:ext cx="742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There’s some broken glass in the kitchen.</a:t>
            </a:r>
            <a:endParaRPr lang="zh-CN" altLang="en-US" sz="2800"/>
          </a:p>
        </p:txBody>
      </p:sp>
      <p:pic>
        <p:nvPicPr>
          <p:cNvPr id="3" name="图片 2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5938" y="2071688"/>
            <a:ext cx="577056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WordArt 2"/>
          <p:cNvSpPr>
            <a:spLocks noChangeArrowheads="1" noChangeShapeType="1" noTextEdit="1"/>
          </p:cNvSpPr>
          <p:nvPr/>
        </p:nvSpPr>
        <p:spPr bwMode="auto">
          <a:xfrm>
            <a:off x="1403350" y="1228725"/>
            <a:ext cx="5976938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000"/>
                    </a:srgbClr>
                  </a:outerShdw>
                </a:effectLst>
                <a:latin typeface="Arial Black"/>
              </a:rPr>
              <a:t>3. Watch and read</a:t>
            </a:r>
            <a:endParaRPr lang="zh-CN" altLang="en-US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8000"/>
                  </a:srgbClr>
                </a:outerShdw>
              </a:effectLst>
              <a:latin typeface="Arial Black"/>
            </a:endParaRPr>
          </a:p>
        </p:txBody>
      </p:sp>
      <p:pic>
        <p:nvPicPr>
          <p:cNvPr id="14339" name="Picture 3" descr="123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2884488"/>
            <a:ext cx="25209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779838" y="2741613"/>
            <a:ext cx="3744912" cy="53975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118515" tIns="59258" rIns="118515" bIns="59258" anchor="ctr"/>
          <a:lstStyle/>
          <a:p>
            <a:pPr algn="ctr" defTabSz="912813">
              <a:buFont typeface="Arial" charset="0"/>
              <a:buNone/>
              <a:defRPr/>
            </a:pPr>
            <a:r>
              <a:rPr lang="en-US" sz="31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Everyday English</a:t>
            </a:r>
          </a:p>
        </p:txBody>
      </p:sp>
      <p:sp>
        <p:nvSpPr>
          <p:cNvPr id="142341" name="AutoShape 5"/>
          <p:cNvSpPr>
            <a:spLocks noChangeArrowheads="1"/>
          </p:cNvSpPr>
          <p:nvPr/>
        </p:nvSpPr>
        <p:spPr bwMode="auto">
          <a:xfrm>
            <a:off x="3708400" y="3244850"/>
            <a:ext cx="4103688" cy="182721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8515" tIns="59258" rIns="118515" bIns="59258"/>
          <a:lstStyle/>
          <a:p>
            <a:pPr>
              <a:lnSpc>
                <a:spcPts val="4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srgbClr val="B04700"/>
                </a:solidFill>
                <a:cs typeface="Times New Roman" pitchFamily="18" charset="0"/>
              </a:rPr>
              <a:t>What can we do to…?</a:t>
            </a:r>
          </a:p>
          <a:p>
            <a:pPr>
              <a:lnSpc>
                <a:spcPts val="4000"/>
              </a:lnSpc>
              <a:buFont typeface="Arial" pitchFamily="34" charset="0"/>
              <a:buNone/>
            </a:pPr>
            <a:r>
              <a:rPr lang="en-US" altLang="zh-CN" sz="2800">
                <a:solidFill>
                  <a:srgbClr val="B04700"/>
                </a:solidFill>
                <a:cs typeface="Times New Roman" pitchFamily="18" charset="0"/>
              </a:rPr>
              <a:t>How we do that?</a:t>
            </a:r>
            <a:br>
              <a:rPr lang="en-US" altLang="zh-CN" sz="2800">
                <a:solidFill>
                  <a:srgbClr val="B04700"/>
                </a:solidFill>
                <a:cs typeface="Times New Roman" pitchFamily="18" charset="0"/>
              </a:rPr>
            </a:br>
            <a:r>
              <a:rPr lang="en-US" altLang="zh-CN" sz="2800">
                <a:solidFill>
                  <a:srgbClr val="B04700"/>
                </a:solidFill>
                <a:cs typeface="Times New Roman" pitchFamily="18" charset="0"/>
              </a:rPr>
              <a:t>How can we do that?</a:t>
            </a:r>
            <a:endParaRPr lang="en-US" altLang="zh-CN" sz="2800" baseline="-25000">
              <a:solidFill>
                <a:srgbClr val="B047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4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WordArt 6"/>
          <p:cNvSpPr>
            <a:spLocks noChangeArrowheads="1" noChangeShapeType="1" noTextEdit="1"/>
          </p:cNvSpPr>
          <p:nvPr/>
        </p:nvSpPr>
        <p:spPr bwMode="auto">
          <a:xfrm>
            <a:off x="152400" y="1219200"/>
            <a:ext cx="8839200" cy="9144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Answer the questions.</a:t>
            </a:r>
            <a:endParaRPr lang="zh-CN" altLang="en-US" kern="10" dirty="0">
              <a:ln w="9525">
                <a:solidFill>
                  <a:srgbClr val="00008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533400" y="2667000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1. Where is the boy lying?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990600" y="3352800"/>
            <a:ext cx="748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He is lying at the bottom of the stairs.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533400" y="4070350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2. Do they lift him up?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990600" y="4800600"/>
            <a:ext cx="307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No, they don’t.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nimBg="1"/>
      <p:bldP spid="92168" grpId="0"/>
      <p:bldP spid="92169" grpId="0"/>
      <p:bldP spid="92170" grpId="0"/>
      <p:bldP spid="921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81000" y="1241425"/>
            <a:ext cx="8458200" cy="4930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/>
              <a:t>1. Could he have trouble hearing or 	speaking?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Yes, he could.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2. Is it good idea to shout for help or call 	120?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Yes, it is.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3. How does Betty cover the boy?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She covers him with a coat.</a:t>
            </a:r>
          </a:p>
        </p:txBody>
      </p:sp>
      <p:sp>
        <p:nvSpPr>
          <p:cNvPr id="61446" name="WordArt 6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9067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CC00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Read the dialogue and answer the questions.</a:t>
            </a:r>
            <a:endParaRPr lang="zh-CN" altLang="en-US" kern="10" dirty="0">
              <a:ln w="9525">
                <a:solidFill>
                  <a:srgbClr val="CC0099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1"/>
          <p:cNvGrpSpPr>
            <a:grpSpLocks/>
          </p:cNvGrpSpPr>
          <p:nvPr/>
        </p:nvGrpSpPr>
        <p:grpSpPr bwMode="auto">
          <a:xfrm>
            <a:off x="304800" y="2362200"/>
            <a:ext cx="8501063" cy="4044950"/>
            <a:chOff x="192" y="1488"/>
            <a:chExt cx="5355" cy="2548"/>
          </a:xfrm>
        </p:grpSpPr>
        <p:sp>
          <p:nvSpPr>
            <p:cNvPr id="17417" name="Text Box 53"/>
            <p:cNvSpPr txBox="1">
              <a:spLocks noChangeArrowheads="1"/>
            </p:cNvSpPr>
            <p:nvPr/>
          </p:nvSpPr>
          <p:spPr bwMode="auto">
            <a:xfrm>
              <a:off x="192" y="1488"/>
              <a:ext cx="4944" cy="2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cs typeface="Times New Roman" pitchFamily="18" charset="0"/>
                </a:rPr>
                <a:t>1. Ask the boy what is wrong.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cs typeface="Times New Roman" pitchFamily="18" charset="0"/>
                </a:rPr>
                <a:t>2. Get help.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cs typeface="Times New Roman" pitchFamily="18" charset="0"/>
                </a:rPr>
                <a:t>3. Shout so the boy can hear you.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cs typeface="Times New Roman" pitchFamily="18" charset="0"/>
                </a:rPr>
                <a:t>4. Move the boy to a more comfortable    	place.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cs typeface="Times New Roman" pitchFamily="18" charset="0"/>
                </a:rPr>
                <a:t>5. Make sure the boy is warm.</a:t>
              </a:r>
            </a:p>
          </p:txBody>
        </p:sp>
        <p:sp>
          <p:nvSpPr>
            <p:cNvPr id="17418" name="Rectangle 234"/>
            <p:cNvSpPr>
              <a:spLocks noChangeArrowheads="1"/>
            </p:cNvSpPr>
            <p:nvPr/>
          </p:nvSpPr>
          <p:spPr bwMode="auto">
            <a:xfrm>
              <a:off x="5280" y="16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Rectangle 236"/>
            <p:cNvSpPr>
              <a:spLocks noChangeArrowheads="1"/>
            </p:cNvSpPr>
            <p:nvPr/>
          </p:nvSpPr>
          <p:spPr bwMode="auto">
            <a:xfrm>
              <a:off x="5280" y="206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37"/>
            <p:cNvSpPr>
              <a:spLocks noChangeArrowheads="1"/>
            </p:cNvSpPr>
            <p:nvPr/>
          </p:nvSpPr>
          <p:spPr bwMode="auto">
            <a:xfrm>
              <a:off x="5280" y="254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Rectangle 238"/>
            <p:cNvSpPr>
              <a:spLocks noChangeArrowheads="1"/>
            </p:cNvSpPr>
            <p:nvPr/>
          </p:nvSpPr>
          <p:spPr bwMode="auto">
            <a:xfrm>
              <a:off x="5307" y="33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Rectangle 239"/>
            <p:cNvSpPr>
              <a:spLocks noChangeArrowheads="1"/>
            </p:cNvSpPr>
            <p:nvPr/>
          </p:nvSpPr>
          <p:spPr bwMode="auto">
            <a:xfrm>
              <a:off x="5280" y="37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57" name="Text Box 49"/>
          <p:cNvSpPr txBox="1">
            <a:spLocks noChangeArrowheads="1"/>
          </p:cNvSpPr>
          <p:nvPr/>
        </p:nvSpPr>
        <p:spPr bwMode="auto">
          <a:xfrm>
            <a:off x="8229600" y="243840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cs typeface="Times New Roman" pitchFamily="18" charset="0"/>
              </a:rPr>
              <a:t>√</a:t>
            </a:r>
          </a:p>
        </p:txBody>
      </p:sp>
      <p:sp>
        <p:nvSpPr>
          <p:cNvPr id="94258" name="Text Box 50"/>
          <p:cNvSpPr txBox="1">
            <a:spLocks noChangeArrowheads="1"/>
          </p:cNvSpPr>
          <p:nvPr/>
        </p:nvSpPr>
        <p:spPr bwMode="auto">
          <a:xfrm>
            <a:off x="8229600" y="586740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cs typeface="Times New Roman" pitchFamily="18" charset="0"/>
              </a:rPr>
              <a:t>√</a:t>
            </a:r>
          </a:p>
        </p:txBody>
      </p:sp>
      <p:sp>
        <p:nvSpPr>
          <p:cNvPr id="94259" name="Text Box 51"/>
          <p:cNvSpPr txBox="1">
            <a:spLocks noChangeArrowheads="1"/>
          </p:cNvSpPr>
          <p:nvPr/>
        </p:nvSpPr>
        <p:spPr bwMode="auto">
          <a:xfrm>
            <a:off x="8272463" y="510540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cs typeface="Times New Roman" pitchFamily="18" charset="0"/>
              </a:rPr>
              <a:t>×</a:t>
            </a:r>
          </a:p>
        </p:txBody>
      </p:sp>
      <p:sp>
        <p:nvSpPr>
          <p:cNvPr id="94260" name="Text Box 52"/>
          <p:cNvSpPr txBox="1">
            <a:spLocks noChangeArrowheads="1"/>
          </p:cNvSpPr>
          <p:nvPr/>
        </p:nvSpPr>
        <p:spPr bwMode="auto">
          <a:xfrm>
            <a:off x="8277225" y="3886200"/>
            <a:ext cx="485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cs typeface="Times New Roman" pitchFamily="18" charset="0"/>
              </a:rPr>
              <a:t>×</a:t>
            </a:r>
          </a:p>
        </p:txBody>
      </p:sp>
      <p:sp>
        <p:nvSpPr>
          <p:cNvPr id="94262" name="Text Box 54"/>
          <p:cNvSpPr txBox="1">
            <a:spLocks noChangeArrowheads="1"/>
          </p:cNvSpPr>
          <p:nvPr/>
        </p:nvSpPr>
        <p:spPr bwMode="auto">
          <a:xfrm>
            <a:off x="82296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cs typeface="Times New Roman" pitchFamily="18" charset="0"/>
              </a:rPr>
              <a:t>√</a:t>
            </a:r>
          </a:p>
        </p:txBody>
      </p:sp>
      <p:sp>
        <p:nvSpPr>
          <p:cNvPr id="94441" name="WordArt 233"/>
          <p:cNvSpPr>
            <a:spLocks noChangeArrowheads="1" noChangeShapeType="1" noTextEdit="1"/>
          </p:cNvSpPr>
          <p:nvPr/>
        </p:nvSpPr>
        <p:spPr bwMode="auto">
          <a:xfrm>
            <a:off x="0" y="1524000"/>
            <a:ext cx="9220200" cy="7620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Now read these first aid suggestions and</a:t>
            </a:r>
          </a:p>
          <a:p>
            <a:pPr algn="ctr"/>
            <a:r>
              <a:rPr lang="en-US" altLang="zh-CN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 decide if they are good ideas(√) or bad ideas(×).</a:t>
            </a:r>
            <a:endParaRPr lang="zh-CN" altLang="en-US" kern="10" dirty="0">
              <a:ln w="9525">
                <a:solidFill>
                  <a:srgbClr val="3366FF"/>
                </a:solidFill>
                <a:round/>
                <a:headEnd/>
                <a:tailEnd/>
              </a:ln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7" grpId="0"/>
      <p:bldP spid="94258" grpId="0"/>
      <p:bldP spid="94259" grpId="0"/>
      <p:bldP spid="94260" grpId="0"/>
      <p:bldP spid="94262" grpId="0"/>
      <p:bldP spid="944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357188" y="642938"/>
            <a:ext cx="8383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3399"/>
                </a:solidFill>
              </a:rPr>
              <a:t>4 Complete the passage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857250" y="1357313"/>
            <a:ext cx="6767513" cy="9906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3500"/>
              </a:lnSpc>
            </a:pPr>
            <a:r>
              <a:rPr lang="en-US" altLang="zh-CN" sz="2800">
                <a:cs typeface="Times New Roman" pitchFamily="18" charset="0"/>
              </a:rPr>
              <a:t>bottom Cover  drop  harmful  imagine   lift </a:t>
            </a:r>
          </a:p>
          <a:p>
            <a:pPr algn="ctr" eaLnBrk="1" hangingPunct="1">
              <a:lnSpc>
                <a:spcPts val="3500"/>
              </a:lnSpc>
            </a:pPr>
            <a:r>
              <a:rPr lang="en-US" altLang="zh-CN" sz="2800">
                <a:cs typeface="Times New Roman" pitchFamily="18" charset="0"/>
              </a:rPr>
              <a:t> medical    pain</a:t>
            </a:r>
            <a:endParaRPr lang="zh-CN" altLang="en-US" sz="2800">
              <a:cs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35150" y="2997200"/>
            <a:ext cx="4176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85813" y="2428875"/>
            <a:ext cx="778668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    </a:t>
            </a:r>
            <a:r>
              <a:rPr lang="zh-CN" altLang="en-US" sz="2800">
                <a:cs typeface="Times New Roman" pitchFamily="18" charset="0"/>
              </a:rPr>
              <a:t>Let</a:t>
            </a:r>
            <a:r>
              <a:rPr lang="en-US" altLang="zh-CN" sz="2800">
                <a:cs typeface="Times New Roman" pitchFamily="18" charset="0"/>
              </a:rPr>
              <a:t>’</a:t>
            </a:r>
            <a:r>
              <a:rPr lang="zh-CN" altLang="en-US" sz="2800">
                <a:cs typeface="Times New Roman" pitchFamily="18" charset="0"/>
              </a:rPr>
              <a:t>s (1)</a:t>
            </a:r>
            <a:r>
              <a:rPr lang="zh-CN" altLang="en-US" sz="2800"/>
              <a:t> </a:t>
            </a:r>
            <a:r>
              <a:rPr lang="en-US" altLang="zh-CN" sz="2800"/>
              <a:t>_______</a:t>
            </a:r>
            <a:r>
              <a:rPr lang="zh-CN" altLang="en-US" sz="2800"/>
              <a:t> y</a:t>
            </a:r>
            <a:r>
              <a:rPr lang="zh-CN" altLang="en-US" sz="2800">
                <a:cs typeface="Times New Roman" pitchFamily="18" charset="0"/>
              </a:rPr>
              <a:t>ou see a boy lying at </a:t>
            </a:r>
            <a:r>
              <a:rPr lang="zh-CN" altLang="en-US" sz="2800"/>
              <a:t>the(</a:t>
            </a:r>
            <a:r>
              <a:rPr lang="zh-CN" altLang="en-US" sz="2800">
                <a:cs typeface="Times New Roman" pitchFamily="18" charset="0"/>
              </a:rPr>
              <a:t>2)</a:t>
            </a:r>
            <a:r>
              <a:rPr lang="en-US" altLang="zh-CN" sz="2800">
                <a:cs typeface="Times New Roman" pitchFamily="18" charset="0"/>
              </a:rPr>
              <a:t>________</a:t>
            </a:r>
            <a:r>
              <a:rPr lang="zh-CN" altLang="en-US" sz="2800">
                <a:cs typeface="Times New Roman" pitchFamily="18" charset="0"/>
              </a:rPr>
              <a:t> of the stairs. What should you do? Call for (3) </a:t>
            </a:r>
            <a:r>
              <a:rPr lang="en-US" altLang="zh-CN" sz="2800">
                <a:cs typeface="Times New Roman" pitchFamily="18" charset="0"/>
              </a:rPr>
              <a:t>________ </a:t>
            </a:r>
            <a:r>
              <a:rPr lang="zh-CN" altLang="en-US" sz="2800">
                <a:cs typeface="Times New Roman" pitchFamily="18" charset="0"/>
              </a:rPr>
              <a:t>help immediately. Do not (4)</a:t>
            </a:r>
            <a:r>
              <a:rPr lang="en-US" altLang="zh-CN" sz="2800">
                <a:cs typeface="Times New Roman" pitchFamily="18" charset="0"/>
              </a:rPr>
              <a:t>_____</a:t>
            </a:r>
            <a:r>
              <a:rPr lang="zh-CN" altLang="en-US" sz="2800">
                <a:cs typeface="Times New Roman" pitchFamily="18" charset="0"/>
              </a:rPr>
              <a:t> the boy up and sit him on a chair. This could be (5) </a:t>
            </a:r>
            <a:r>
              <a:rPr lang="en-US" altLang="zh-CN" sz="2800">
                <a:cs typeface="Times New Roman" pitchFamily="18" charset="0"/>
              </a:rPr>
              <a:t>________</a:t>
            </a:r>
            <a:r>
              <a:rPr lang="zh-CN" altLang="en-US" sz="2800">
                <a:cs typeface="Times New Roman" pitchFamily="18" charset="0"/>
              </a:rPr>
              <a:t> for him! Even </a:t>
            </a:r>
            <a:r>
              <a:rPr lang="zh-CN" altLang="en-US" sz="2800"/>
              <a:t>w</a:t>
            </a:r>
            <a:r>
              <a:rPr lang="zh-CN" altLang="en-US" sz="2800">
                <a:cs typeface="Times New Roman" pitchFamily="18" charset="0"/>
              </a:rPr>
              <a:t>orse, you might (6)</a:t>
            </a:r>
            <a:r>
              <a:rPr lang="en-US" altLang="zh-CN" sz="2800">
                <a:cs typeface="Times New Roman" pitchFamily="18" charset="0"/>
              </a:rPr>
              <a:t>______</a:t>
            </a:r>
            <a:r>
              <a:rPr lang="zh-CN" altLang="en-US" sz="2800">
                <a:cs typeface="Times New Roman" pitchFamily="18" charset="0"/>
              </a:rPr>
              <a:t>  him while you are moving him! That</a:t>
            </a:r>
            <a:r>
              <a:rPr lang="zh-CN" altLang="en-US" sz="2800"/>
              <a:t> </a:t>
            </a:r>
            <a:r>
              <a:rPr lang="zh-CN" altLang="en-US" sz="2800">
                <a:cs typeface="Times New Roman" pitchFamily="18" charset="0"/>
              </a:rPr>
              <a:t>would cause a lot of (7)</a:t>
            </a:r>
            <a:r>
              <a:rPr lang="en-US" altLang="zh-CN" sz="2800">
                <a:cs typeface="Times New Roman" pitchFamily="18" charset="0"/>
              </a:rPr>
              <a:t>_____</a:t>
            </a:r>
            <a:r>
              <a:rPr lang="zh-CN" altLang="en-US" sz="2800"/>
              <a:t>.</a:t>
            </a:r>
            <a:r>
              <a:rPr lang="zh-CN" altLang="en-US" sz="2800">
                <a:cs typeface="Times New Roman" pitchFamily="18" charset="0"/>
              </a:rPr>
              <a:t> (8)</a:t>
            </a:r>
            <a:r>
              <a:rPr lang="en-US" altLang="zh-CN" sz="2800">
                <a:cs typeface="Times New Roman" pitchFamily="18" charset="0"/>
              </a:rPr>
              <a:t>______</a:t>
            </a:r>
            <a:r>
              <a:rPr lang="zh-CN" altLang="en-US" sz="2800">
                <a:cs typeface="Times New Roman" pitchFamily="18" charset="0"/>
              </a:rPr>
              <a:t> him with a coat and make sure he is warm. Then wait for the doctors to arrive.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0313" y="2428875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imagine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85938" y="2928938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bottom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14625" y="3286125"/>
            <a:ext cx="207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medical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8750" y="3714750"/>
            <a:ext cx="78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lift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86063" y="4119563"/>
            <a:ext cx="178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harmful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57438" y="4572000"/>
            <a:ext cx="178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drop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72063" y="500062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pain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43688" y="5000625"/>
            <a:ext cx="178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Cover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533400" y="1219200"/>
            <a:ext cx="8358188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en-US" altLang="zh-CN" sz="3200" dirty="0">
                <a:cs typeface="Times New Roman" pitchFamily="18" charset="0"/>
              </a:rPr>
              <a:t>1. He is </a:t>
            </a: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in pain</a:t>
            </a:r>
            <a:r>
              <a:rPr lang="en-US" altLang="zh-CN" sz="3200" dirty="0">
                <a:cs typeface="Times New Roman" pitchFamily="18" charset="0"/>
              </a:rPr>
              <a:t>.</a:t>
            </a:r>
            <a:r>
              <a:rPr lang="zh-TW" altLang="en-US" sz="3200" dirty="0">
                <a:cs typeface="Times New Roman" pitchFamily="18" charset="0"/>
              </a:rPr>
              <a:t>他很疼。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en-US" altLang="zh-CN" sz="3200" dirty="0">
                <a:cs typeface="Times New Roman" pitchFamily="18" charset="0"/>
              </a:rPr>
              <a:t>in pain</a:t>
            </a:r>
            <a:r>
              <a:rPr lang="zh-CN" altLang="en-US" sz="3200" dirty="0">
                <a:cs typeface="Times New Roman" pitchFamily="18" charset="0"/>
              </a:rPr>
              <a:t>的意思是“处在疼痛之中”。如：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en-US" altLang="zh-CN" sz="3200" dirty="0">
                <a:cs typeface="Times New Roman" pitchFamily="18" charset="0"/>
              </a:rPr>
              <a:t>Are you still in pain?</a:t>
            </a:r>
          </a:p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zh-TW" altLang="en-US" sz="3200" dirty="0">
                <a:cs typeface="Times New Roman" pitchFamily="18" charset="0"/>
              </a:rPr>
              <a:t>你还疼吗？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ts val="3800"/>
              </a:lnSpc>
              <a:buFont typeface="Arial" pitchFamily="34" charset="0"/>
              <a:buNone/>
            </a:pPr>
            <a:endParaRPr lang="en-US" sz="3200" i="1" dirty="0">
              <a:cs typeface="Times New Roman" pitchFamily="18" charset="0"/>
            </a:endParaRPr>
          </a:p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en-US" altLang="zh-CN" sz="3200" dirty="0">
                <a:cs typeface="Times New Roman" pitchFamily="18" charset="0"/>
              </a:rPr>
              <a:t>2.  But he </a:t>
            </a: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could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66FF"/>
                </a:solidFill>
                <a:cs typeface="Times New Roman" pitchFamily="18" charset="0"/>
              </a:rPr>
              <a:t>have trouble hearing </a:t>
            </a:r>
            <a:r>
              <a:rPr lang="en-US" altLang="zh-CN" sz="3200" dirty="0">
                <a:cs typeface="Times New Roman" pitchFamily="18" charset="0"/>
              </a:rPr>
              <a:t>you or speaking to you.</a:t>
            </a:r>
            <a:r>
              <a:rPr lang="zh-CN" altLang="en-US" sz="3200" dirty="0">
                <a:cs typeface="Times New Roman" pitchFamily="18" charset="0"/>
              </a:rPr>
              <a:t>但是他有可能无法听到你或者和你说话。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zh-TW" altLang="en-US" sz="3200" dirty="0">
                <a:cs typeface="Times New Roman" pitchFamily="18" charset="0"/>
              </a:rPr>
              <a:t>句中的</a:t>
            </a: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could</a:t>
            </a:r>
            <a:r>
              <a:rPr lang="zh-CN" altLang="en-US" sz="3200" dirty="0">
                <a:cs typeface="Times New Roman" pitchFamily="18" charset="0"/>
              </a:rPr>
              <a:t>表示推测。如：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en-US" altLang="zh-CN" sz="3200" dirty="0">
                <a:cs typeface="Times New Roman" pitchFamily="18" charset="0"/>
              </a:rPr>
              <a:t>You </a:t>
            </a: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could</a:t>
            </a:r>
            <a:r>
              <a:rPr lang="en-US" altLang="zh-CN" sz="3200" dirty="0">
                <a:cs typeface="Times New Roman" pitchFamily="18" charset="0"/>
              </a:rPr>
              <a:t> be right.</a:t>
            </a:r>
          </a:p>
          <a:p>
            <a:pPr>
              <a:lnSpc>
                <a:spcPts val="3800"/>
              </a:lnSpc>
              <a:buFont typeface="Arial" pitchFamily="34" charset="0"/>
              <a:buNone/>
            </a:pPr>
            <a:r>
              <a:rPr lang="zh-CN" altLang="en-US" sz="3200" dirty="0">
                <a:cs typeface="Times New Roman" pitchFamily="18" charset="0"/>
              </a:rPr>
              <a:t>你可能是对的。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2428875" y="428625"/>
            <a:ext cx="4338638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8510" tIns="59255" rIns="118510" bIns="59255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4000" dirty="0">
                <a:solidFill>
                  <a:srgbClr val="000099"/>
                </a:solidFill>
                <a:latin typeface="Arial" pitchFamily="34" charset="0"/>
              </a:rPr>
              <a:t>Language points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228600" y="1371600"/>
            <a:ext cx="88392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300"/>
              </a:lnSpc>
              <a:buFont typeface="Arial" pitchFamily="34" charset="0"/>
              <a:buNone/>
            </a:pPr>
            <a:r>
              <a:rPr lang="en-US" altLang="zh-CN" sz="3200" dirty="0">
                <a:solidFill>
                  <a:srgbClr val="0066FF"/>
                </a:solidFill>
                <a:cs typeface="Times New Roman" pitchFamily="18" charset="0"/>
              </a:rPr>
              <a:t>have trouble doing </a:t>
            </a:r>
            <a:r>
              <a:rPr lang="en-US" altLang="zh-CN" sz="3200" dirty="0" err="1">
                <a:solidFill>
                  <a:srgbClr val="0066FF"/>
                </a:solidFill>
                <a:cs typeface="Times New Roman" pitchFamily="18" charset="0"/>
              </a:rPr>
              <a:t>sth</a:t>
            </a:r>
            <a:r>
              <a:rPr lang="en-US" altLang="zh-CN" sz="3200" dirty="0">
                <a:solidFill>
                  <a:srgbClr val="0066FF"/>
                </a:solidFill>
                <a:cs typeface="Times New Roman" pitchFamily="18" charset="0"/>
              </a:rPr>
              <a:t>./have trouble with </a:t>
            </a:r>
            <a:r>
              <a:rPr lang="en-US" altLang="zh-CN" sz="3200" dirty="0" err="1">
                <a:solidFill>
                  <a:srgbClr val="0066FF"/>
                </a:solidFill>
                <a:cs typeface="Times New Roman" pitchFamily="18" charset="0"/>
              </a:rPr>
              <a:t>sth</a:t>
            </a:r>
            <a:endParaRPr lang="en-US" altLang="zh-CN" sz="3200" dirty="0">
              <a:solidFill>
                <a:srgbClr val="0066FF"/>
              </a:solidFill>
              <a:cs typeface="Times New Roman" pitchFamily="18" charset="0"/>
            </a:endParaRPr>
          </a:p>
          <a:p>
            <a:pPr>
              <a:lnSpc>
                <a:spcPts val="4300"/>
              </a:lnSpc>
              <a:buFont typeface="Arial" pitchFamily="34" charset="0"/>
              <a:buNone/>
            </a:pPr>
            <a:r>
              <a:rPr lang="zh-TW" altLang="en-US" sz="3200" dirty="0">
                <a:solidFill>
                  <a:srgbClr val="000000"/>
                </a:solidFill>
                <a:cs typeface="Times New Roman" pitchFamily="18" charset="0"/>
              </a:rPr>
              <a:t>的意思是“做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有困难”。</a:t>
            </a:r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4300"/>
              </a:lnSpc>
              <a:buFont typeface="Arial" pitchFamily="34" charset="0"/>
              <a:buNone/>
            </a:pP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如：</a:t>
            </a:r>
            <a:endParaRPr lang="en-US" altLang="zh-CN" sz="32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4300"/>
              </a:lnSpc>
              <a:buFont typeface="Arial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We have trouble speaking English.</a:t>
            </a:r>
          </a:p>
          <a:p>
            <a:pPr>
              <a:lnSpc>
                <a:spcPts val="4300"/>
              </a:lnSpc>
              <a:buFont typeface="Arial" pitchFamily="34" charset="0"/>
              <a:buNone/>
            </a:pP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我们说英语有困难。</a:t>
            </a:r>
            <a:endParaRPr lang="en-US" altLang="zh-CN" sz="32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4300"/>
              </a:lnSpc>
              <a:buFont typeface="Arial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We have trouble with spoken English.</a:t>
            </a:r>
          </a:p>
          <a:p>
            <a:pPr>
              <a:lnSpc>
                <a:spcPts val="4300"/>
              </a:lnSpc>
              <a:buFont typeface="Arial" pitchFamily="34" charset="0"/>
              <a:buNone/>
            </a:pP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我们口语有困难。</a:t>
            </a:r>
            <a:endParaRPr lang="en-US" sz="32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357188" y="609600"/>
            <a:ext cx="8786812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>
                <a:cs typeface="Times New Roman" pitchFamily="18" charset="0"/>
              </a:rPr>
              <a:t>3.  Make sure he’s warm.</a:t>
            </a:r>
          </a:p>
          <a:p>
            <a:pPr>
              <a:buFont typeface="Arial" pitchFamily="34" charset="0"/>
              <a:buNone/>
            </a:pPr>
            <a:r>
              <a:rPr lang="en-US" altLang="zh-CN" sz="3200">
                <a:cs typeface="Times New Roman" pitchFamily="18" charset="0"/>
              </a:rPr>
              <a:t>    </a:t>
            </a:r>
            <a:r>
              <a:rPr lang="zh-CN" altLang="en-US" sz="3200">
                <a:cs typeface="Times New Roman" pitchFamily="18" charset="0"/>
              </a:rPr>
              <a:t>确保他不受凉。 </a:t>
            </a:r>
            <a:endParaRPr lang="en-US" sz="320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cs typeface="Times New Roman" pitchFamily="18" charset="0"/>
              </a:rPr>
              <a:t>make sure</a:t>
            </a:r>
            <a:r>
              <a:rPr lang="zh-CN" altLang="en-US" sz="3200">
                <a:cs typeface="Times New Roman" pitchFamily="18" charset="0"/>
              </a:rPr>
              <a:t>的意思是“确保，保证”。如：</a:t>
            </a:r>
            <a:endParaRPr lang="en-US" sz="3200">
              <a:cs typeface="Times New Roman" pitchFamily="18" charset="0"/>
            </a:endParaRPr>
          </a:p>
          <a:p>
            <a:pPr>
              <a:lnSpc>
                <a:spcPts val="2000"/>
              </a:lnSpc>
              <a:buFont typeface="Arial" pitchFamily="34" charset="0"/>
              <a:buNone/>
            </a:pPr>
            <a:endParaRPr lang="en-US" sz="3200">
              <a:cs typeface="Times New Roman" pitchFamily="18" charset="0"/>
            </a:endParaRPr>
          </a:p>
          <a:p>
            <a:pPr>
              <a:lnSpc>
                <a:spcPts val="3700"/>
              </a:lnSpc>
              <a:buFont typeface="Arial" pitchFamily="34" charset="0"/>
              <a:buNone/>
            </a:pPr>
            <a:r>
              <a:rPr lang="en-US" altLang="zh-CN" sz="3200">
                <a:solidFill>
                  <a:srgbClr val="FF0000"/>
                </a:solidFill>
                <a:cs typeface="Times New Roman" pitchFamily="18" charset="0"/>
              </a:rPr>
              <a:t>Make sure </a:t>
            </a:r>
            <a:r>
              <a:rPr lang="en-US" altLang="zh-CN" sz="3200">
                <a:cs typeface="Times New Roman" pitchFamily="18" charset="0"/>
              </a:rPr>
              <a:t>you turn off all the lights before you go out.</a:t>
            </a:r>
          </a:p>
          <a:p>
            <a:pPr>
              <a:lnSpc>
                <a:spcPts val="3700"/>
              </a:lnSpc>
              <a:buFont typeface="Arial" pitchFamily="34" charset="0"/>
              <a:buNone/>
            </a:pPr>
            <a:r>
              <a:rPr lang="zh-CN" altLang="en-US" sz="3200">
                <a:cs typeface="Times New Roman" pitchFamily="18" charset="0"/>
              </a:rPr>
              <a:t>在出门之前一定要把所有的灯</a:t>
            </a:r>
            <a:r>
              <a:rPr lang="zh-TW" altLang="en-US" sz="3200">
                <a:cs typeface="Times New Roman" pitchFamily="18" charset="0"/>
              </a:rPr>
              <a:t>都关掉。	</a:t>
            </a:r>
            <a:endParaRPr lang="en-US" sz="3200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57188" y="428625"/>
            <a:ext cx="842962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buFont typeface="Arial" pitchFamily="34" charset="0"/>
              <a:buNone/>
            </a:pPr>
            <a:r>
              <a:rPr lang="en-US" altLang="zh-CN" sz="3200">
                <a:cs typeface="Times New Roman" pitchFamily="18" charset="0"/>
              </a:rPr>
              <a:t>4. That’s </a:t>
            </a:r>
            <a:r>
              <a:rPr lang="en-US" altLang="zh-CN" sz="3200">
                <a:solidFill>
                  <a:srgbClr val="FF0000"/>
                </a:solidFill>
                <a:cs typeface="Times New Roman" pitchFamily="18" charset="0"/>
              </a:rPr>
              <a:t>such</a:t>
            </a:r>
            <a:r>
              <a:rPr lang="en-US" altLang="zh-CN" sz="3200">
                <a:cs typeface="Times New Roman" pitchFamily="18" charset="0"/>
              </a:rPr>
              <a:t> good advice </a:t>
            </a:r>
            <a:r>
              <a:rPr lang="en-US" altLang="zh-CN" sz="3200">
                <a:solidFill>
                  <a:srgbClr val="FF0000"/>
                </a:solidFill>
                <a:cs typeface="Times New Roman" pitchFamily="18" charset="0"/>
              </a:rPr>
              <a:t>that</a:t>
            </a:r>
            <a:r>
              <a:rPr lang="en-US" altLang="zh-CN" sz="3200">
                <a:cs typeface="Times New Roman" pitchFamily="18" charset="0"/>
              </a:rPr>
              <a:t> you could be a doctor, </a:t>
            </a:r>
            <a:r>
              <a:rPr lang="zh-CN" altLang="en-US" sz="3200">
                <a:cs typeface="Times New Roman" pitchFamily="18" charset="0"/>
              </a:rPr>
              <a:t>这个建议非常好，你</a:t>
            </a:r>
            <a:r>
              <a:rPr lang="zh-TW" altLang="en-US" sz="3200">
                <a:cs typeface="Times New Roman" pitchFamily="18" charset="0"/>
              </a:rPr>
              <a:t>都可以当</a:t>
            </a:r>
            <a:r>
              <a:rPr lang="zh-CN" altLang="en-US" sz="3200">
                <a:cs typeface="Times New Roman" pitchFamily="18" charset="0"/>
              </a:rPr>
              <a:t>医生</a:t>
            </a:r>
            <a:r>
              <a:rPr lang="zh-TW" altLang="en-US" sz="3200">
                <a:cs typeface="Times New Roman" pitchFamily="18" charset="0"/>
              </a:rPr>
              <a:t>了！</a:t>
            </a:r>
            <a:endParaRPr lang="en-US" sz="3200">
              <a:cs typeface="Times New Roman" pitchFamily="18" charset="0"/>
            </a:endParaRPr>
          </a:p>
          <a:p>
            <a:pPr>
              <a:lnSpc>
                <a:spcPts val="1000"/>
              </a:lnSpc>
              <a:buFont typeface="Arial" pitchFamily="34" charset="0"/>
              <a:buNone/>
            </a:pPr>
            <a:endParaRPr lang="en-US" sz="3200">
              <a:cs typeface="Times New Roman" pitchFamily="18" charset="0"/>
            </a:endParaRPr>
          </a:p>
          <a:p>
            <a:pPr>
              <a:lnSpc>
                <a:spcPts val="3600"/>
              </a:lnSpc>
              <a:buFont typeface="Arial" pitchFamily="34" charset="0"/>
              <a:buNone/>
            </a:pPr>
            <a:r>
              <a:rPr lang="en-US" altLang="zh-CN" sz="3200">
                <a:solidFill>
                  <a:srgbClr val="0066FF"/>
                </a:solidFill>
                <a:cs typeface="Times New Roman" pitchFamily="18" charset="0"/>
              </a:rPr>
              <a:t>Such+(a/an)n.+that...</a:t>
            </a:r>
            <a:r>
              <a:rPr lang="zh-CN" altLang="en-US" sz="3200">
                <a:cs typeface="Times New Roman" pitchFamily="18" charset="0"/>
              </a:rPr>
              <a:t>这个句型表达“如此</a:t>
            </a:r>
            <a:r>
              <a:rPr lang="en-US" altLang="zh-CN" sz="3200">
                <a:cs typeface="Times New Roman" pitchFamily="18" charset="0"/>
              </a:rPr>
              <a:t>…</a:t>
            </a:r>
            <a:r>
              <a:rPr lang="zh-TW" altLang="en-US" sz="3200">
                <a:cs typeface="Times New Roman" pitchFamily="18" charset="0"/>
              </a:rPr>
              <a:t>以至于</a:t>
            </a:r>
            <a:r>
              <a:rPr lang="en-US" altLang="zh-CN" sz="3200">
                <a:cs typeface="Times New Roman" pitchFamily="18" charset="0"/>
              </a:rPr>
              <a:t>…</a:t>
            </a:r>
            <a:r>
              <a:rPr lang="zh-TW" altLang="en-US" sz="3200">
                <a:cs typeface="Times New Roman" pitchFamily="18" charset="0"/>
              </a:rPr>
              <a:t>”的意思，</a:t>
            </a:r>
            <a:r>
              <a:rPr lang="en-US" altLang="zh-CN" sz="3200">
                <a:cs typeface="Times New Roman" pitchFamily="18" charset="0"/>
              </a:rPr>
              <a:t>such</a:t>
            </a:r>
            <a:r>
              <a:rPr lang="zh-CN" altLang="en-US" sz="3200">
                <a:cs typeface="Times New Roman" pitchFamily="18" charset="0"/>
              </a:rPr>
              <a:t>后面接</a:t>
            </a:r>
            <a:r>
              <a:rPr lang="zh-CN" altLang="en-US" sz="3200">
                <a:solidFill>
                  <a:srgbClr val="FF0000"/>
                </a:solidFill>
                <a:cs typeface="Times New Roman" pitchFamily="18" charset="0"/>
              </a:rPr>
              <a:t>名词</a:t>
            </a:r>
            <a:r>
              <a:rPr lang="zh-CN" altLang="en-US" sz="3200">
                <a:cs typeface="Times New Roman" pitchFamily="18" charset="0"/>
              </a:rPr>
              <a:t>，名词前可以有形容词修饰。如果只有形容词或副词，则要使用</a:t>
            </a:r>
            <a:r>
              <a:rPr lang="en-US" altLang="zh-CN" sz="3200">
                <a:solidFill>
                  <a:srgbClr val="0070C0"/>
                </a:solidFill>
                <a:cs typeface="Times New Roman" pitchFamily="18" charset="0"/>
              </a:rPr>
              <a:t>so+adj.+that...</a:t>
            </a:r>
            <a:r>
              <a:rPr lang="zh-CN" altLang="en-US" sz="3200">
                <a:cs typeface="Times New Roman" pitchFamily="18" charset="0"/>
              </a:rPr>
              <a:t>这一句型。如</a:t>
            </a:r>
            <a:r>
              <a:rPr lang="en-US" altLang="zh-CN" sz="3200">
                <a:cs typeface="Times New Roman" pitchFamily="18" charset="0"/>
              </a:rPr>
              <a:t>: </a:t>
            </a:r>
          </a:p>
          <a:p>
            <a:pPr>
              <a:lnSpc>
                <a:spcPts val="3600"/>
              </a:lnSpc>
              <a:buFont typeface="Arial" pitchFamily="34" charset="0"/>
              <a:buNone/>
            </a:pPr>
            <a:r>
              <a:rPr lang="en-US" altLang="zh-CN" sz="3200">
                <a:cs typeface="Times New Roman" pitchFamily="18" charset="0"/>
              </a:rPr>
              <a:t>It is </a:t>
            </a:r>
            <a:r>
              <a:rPr lang="en-US" altLang="zh-CN" sz="3200">
                <a:solidFill>
                  <a:srgbClr val="0066FF"/>
                </a:solidFill>
                <a:cs typeface="Times New Roman" pitchFamily="18" charset="0"/>
              </a:rPr>
              <a:t>such</a:t>
            </a:r>
            <a:r>
              <a:rPr lang="en-US" altLang="zh-CN" sz="3200">
                <a:cs typeface="Times New Roman" pitchFamily="18" charset="0"/>
              </a:rPr>
              <a:t> a tiny kitchen </a:t>
            </a:r>
            <a:r>
              <a:rPr lang="en-US" altLang="zh-CN" sz="3200">
                <a:solidFill>
                  <a:srgbClr val="0066FF"/>
                </a:solidFill>
                <a:cs typeface="Times New Roman" pitchFamily="18" charset="0"/>
              </a:rPr>
              <a:t>that</a:t>
            </a:r>
            <a:r>
              <a:rPr lang="en-US" altLang="zh-CN" sz="3200">
                <a:cs typeface="Times New Roman" pitchFamily="18" charset="0"/>
              </a:rPr>
              <a:t> only one person can cook in it.</a:t>
            </a:r>
          </a:p>
          <a:p>
            <a:pPr>
              <a:lnSpc>
                <a:spcPts val="3600"/>
              </a:lnSpc>
              <a:buFont typeface="Arial" pitchFamily="34" charset="0"/>
              <a:buNone/>
            </a:pPr>
            <a:r>
              <a:rPr lang="zh-CN" altLang="en-US" sz="3200">
                <a:cs typeface="Times New Roman" pitchFamily="18" charset="0"/>
              </a:rPr>
              <a:t>这个厨房很小，只能容下 一个人在里面做饭。</a:t>
            </a:r>
            <a:endParaRPr lang="en-US" altLang="zh-CN" sz="3200">
              <a:cs typeface="Times New Roman" pitchFamily="18" charset="0"/>
            </a:endParaRPr>
          </a:p>
          <a:p>
            <a:pPr>
              <a:lnSpc>
                <a:spcPts val="3600"/>
              </a:lnSpc>
              <a:buFont typeface="Arial" pitchFamily="34" charset="0"/>
              <a:buNone/>
            </a:pPr>
            <a:r>
              <a:rPr lang="en-US" altLang="zh-CN" sz="3200">
                <a:cs typeface="Times New Roman" pitchFamily="18" charset="0"/>
              </a:rPr>
              <a:t>It is a kitchen </a:t>
            </a:r>
            <a:r>
              <a:rPr lang="en-US" altLang="zh-CN" sz="3200">
                <a:solidFill>
                  <a:srgbClr val="0070C0"/>
                </a:solidFill>
                <a:cs typeface="Times New Roman" pitchFamily="18" charset="0"/>
              </a:rPr>
              <a:t>so</a:t>
            </a:r>
            <a:r>
              <a:rPr lang="en-US" altLang="zh-CN" sz="3200">
                <a:cs typeface="Times New Roman" pitchFamily="18" charset="0"/>
              </a:rPr>
              <a:t> tiny </a:t>
            </a:r>
            <a:r>
              <a:rPr lang="en-US" altLang="zh-CN" sz="3200">
                <a:solidFill>
                  <a:srgbClr val="0070C0"/>
                </a:solidFill>
                <a:cs typeface="Times New Roman" pitchFamily="18" charset="0"/>
              </a:rPr>
              <a:t>that</a:t>
            </a:r>
            <a:r>
              <a:rPr lang="en-US" altLang="zh-CN" sz="3200">
                <a:cs typeface="Times New Roman" pitchFamily="18" charset="0"/>
              </a:rPr>
              <a:t> only one person can cook in it.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752600" y="2295525"/>
            <a:ext cx="60960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can _______ for help.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581400" y="2306638"/>
            <a:ext cx="138747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shout</a:t>
            </a:r>
          </a:p>
        </p:txBody>
      </p:sp>
      <p:sp>
        <p:nvSpPr>
          <p:cNvPr id="70665" name="WordArt 9"/>
          <p:cNvSpPr>
            <a:spLocks noChangeArrowheads="1" noChangeShapeType="1" noTextEdit="1"/>
          </p:cNvSpPr>
          <p:nvPr/>
        </p:nvSpPr>
        <p:spPr bwMode="auto">
          <a:xfrm>
            <a:off x="2286000" y="152400"/>
            <a:ext cx="4648200" cy="762000"/>
          </a:xfrm>
          <a:prstGeom prst="rect">
            <a:avLst/>
          </a:prstGeom>
        </p:spPr>
        <p:txBody>
          <a:bodyPr wrap="none" fromWordArt="1">
            <a:prstTxWarp prst="textInflateBottom">
              <a:avLst>
                <a:gd name="adj" fmla="val 68083"/>
              </a:avLst>
            </a:prstTxWarp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prstShdw prst="shdw13" dist="53882" dir="13500000">
                    <a:srgbClr val="868686">
                      <a:alpha val="50000"/>
                    </a:srgbClr>
                  </a:prstShdw>
                </a:effectLst>
                <a:latin typeface="Times New Roman"/>
                <a:cs typeface="Times New Roman"/>
              </a:rPr>
              <a:t>Lead-in</a:t>
            </a:r>
            <a:endParaRPr lang="zh-CN" altLang="en-US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prstShdw prst="shdw13" dist="53882" dir="13500000">
                  <a:srgbClr val="868686">
                    <a:alpha val="50000"/>
                  </a:srgbClr>
                </a:prstShdw>
              </a:effectLst>
              <a:latin typeface="Times New Roman"/>
              <a:cs typeface="Times New Roman"/>
            </a:endParaRPr>
          </a:p>
        </p:txBody>
      </p:sp>
      <p:pic>
        <p:nvPicPr>
          <p:cNvPr id="70679" name="Picture 23" descr="SHOUT_517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133725"/>
            <a:ext cx="5105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2" name="WordArt 26"/>
          <p:cNvSpPr>
            <a:spLocks noChangeArrowheads="1" noChangeShapeType="1" noTextEdit="1"/>
          </p:cNvSpPr>
          <p:nvPr/>
        </p:nvSpPr>
        <p:spPr bwMode="auto">
          <a:xfrm>
            <a:off x="152400" y="1143000"/>
            <a:ext cx="883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Look at the pictures and fill in </a:t>
            </a:r>
          </a:p>
          <a:p>
            <a:pPr algn="ctr"/>
            <a:r>
              <a:rPr lang="en-US" altLang="zh-CN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what we can do when we see someone in danger.</a:t>
            </a:r>
            <a:endParaRPr lang="zh-CN" altLang="en-US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60" grpId="0"/>
      <p:bldP spid="70665" grpId="0" animBg="1"/>
      <p:bldP spid="706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75"/>
            <a:ext cx="8362950" cy="5794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solidFill>
                  <a:srgbClr val="003399"/>
                </a:solidFill>
                <a:latin typeface="Times New Roman" pitchFamily="18" charset="0"/>
              </a:rPr>
              <a:t>5 Listen and underline the words the speaker stresses.</a:t>
            </a:r>
          </a:p>
          <a:p>
            <a:pPr eaLnBrk="1" hangingPunct="1">
              <a:buFontTx/>
              <a:buNone/>
            </a:pPr>
            <a:endParaRPr lang="en-US" altLang="zh-CN" sz="4000" b="1">
              <a:solidFill>
                <a:srgbClr val="003399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1 Let’s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imagine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accident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2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can we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him?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out what’s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wrong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with him.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sure he’s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warm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</a:rPr>
              <a:t>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Cover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him with a </a:t>
            </a:r>
            <a:r>
              <a:rPr lang="en-US" altLang="zh-CN" u="sng">
                <a:latin typeface="Times New Roman" pitchFamily="18" charset="0"/>
                <a:cs typeface="Times New Roman" pitchFamily="18" charset="0"/>
              </a:rPr>
              <a:t>coat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3555" name="Picture 1" descr="0013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250" y="1643063"/>
            <a:ext cx="106362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012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>
                <a:solidFill>
                  <a:srgbClr val="003399"/>
                </a:solidFill>
                <a:latin typeface="Times New Roman" pitchFamily="18" charset="0"/>
              </a:rPr>
              <a:t>6 Work in pairs. Ask and answer questions .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Student A: You are a teacher of basic medical training.</a:t>
            </a: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Student B: You are a student of basic medical traning.</a:t>
            </a:r>
          </a:p>
          <a:p>
            <a:pPr eaLnBrk="1" hangingPunct="1">
              <a:buFontTx/>
              <a:buNone/>
            </a:pP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What do you do if someone’s hurt?</a:t>
            </a:r>
          </a:p>
          <a:p>
            <a:pPr eaLnBrk="1" hangingPunct="1">
              <a:buFontTx/>
              <a:buNone/>
            </a:pP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—	Ask him/her what happened…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/>
          <p:cNvSpPr>
            <a:spLocks noChangeArrowheads="1"/>
          </p:cNvSpPr>
          <p:nvPr/>
        </p:nvSpPr>
        <p:spPr bwMode="auto">
          <a:xfrm>
            <a:off x="571500" y="1500188"/>
            <a:ext cx="8358188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buFont typeface="Arial" pitchFamily="34" charset="0"/>
              <a:buNone/>
            </a:pPr>
            <a:r>
              <a:rPr lang="zh-CN" altLang="en-US" sz="2400" dirty="0">
                <a:cs typeface="Times New Roman" pitchFamily="18" charset="0"/>
              </a:rPr>
              <a:t>我们学习过情态动词</a:t>
            </a:r>
            <a:r>
              <a:rPr lang="en-US" altLang="zh-CN" sz="2400" dirty="0">
                <a:cs typeface="Times New Roman" pitchFamily="18" charset="0"/>
              </a:rPr>
              <a:t>can</a:t>
            </a:r>
            <a:r>
              <a:rPr lang="zh-TW" altLang="en-US" sz="2400" dirty="0">
                <a:cs typeface="Times New Roman" pitchFamily="18" charset="0"/>
              </a:rPr>
              <a:t>和</a:t>
            </a:r>
            <a:r>
              <a:rPr lang="en-US" altLang="zh-CN" sz="2400" dirty="0">
                <a:cs typeface="Times New Roman" pitchFamily="18" charset="0"/>
              </a:rPr>
              <a:t>could</a:t>
            </a:r>
            <a:r>
              <a:rPr lang="zh-CN" altLang="en-US" sz="2400" dirty="0">
                <a:cs typeface="Times New Roman" pitchFamily="18" charset="0"/>
              </a:rPr>
              <a:t>表示“能够”，表示对现在或将来的推测，意为“会，可能”，往往用于否定句和疑问句。</a:t>
            </a:r>
            <a:r>
              <a:rPr lang="zh-CN" altLang="en-US" sz="2400" dirty="0">
                <a:solidFill>
                  <a:srgbClr val="0066FF"/>
                </a:solidFill>
                <a:cs typeface="Times New Roman" pitchFamily="18" charset="0"/>
              </a:rPr>
              <a:t>用于疑问句时，</a:t>
            </a:r>
            <a:r>
              <a:rPr lang="en-US" altLang="zh-CN" sz="2400" dirty="0">
                <a:solidFill>
                  <a:srgbClr val="0066FF"/>
                </a:solidFill>
                <a:cs typeface="Times New Roman" pitchFamily="18" charset="0"/>
              </a:rPr>
              <a:t>can</a:t>
            </a:r>
            <a:r>
              <a:rPr lang="zh-TW" altLang="en-US" sz="2400" dirty="0">
                <a:solidFill>
                  <a:srgbClr val="0066FF"/>
                </a:solidFill>
                <a:cs typeface="Times New Roman" pitchFamily="18" charset="0"/>
              </a:rPr>
              <a:t>比</a:t>
            </a:r>
            <a:r>
              <a:rPr lang="en-US" altLang="zh-CN" sz="2400" dirty="0">
                <a:solidFill>
                  <a:srgbClr val="0066FF"/>
                </a:solidFill>
                <a:cs typeface="Times New Roman" pitchFamily="18" charset="0"/>
              </a:rPr>
              <a:t>could</a:t>
            </a:r>
            <a:r>
              <a:rPr lang="zh-CN" altLang="en-US" sz="2400" dirty="0">
                <a:solidFill>
                  <a:srgbClr val="0066FF"/>
                </a:solidFill>
                <a:cs typeface="Times New Roman" pitchFamily="18" charset="0"/>
              </a:rPr>
              <a:t>表示的“可能性”要大；用于否定句时，</a:t>
            </a:r>
            <a:r>
              <a:rPr lang="en-US" altLang="zh-CN" sz="2400" dirty="0">
                <a:solidFill>
                  <a:srgbClr val="0066FF"/>
                </a:solidFill>
                <a:cs typeface="Times New Roman" pitchFamily="18" charset="0"/>
              </a:rPr>
              <a:t>cannot (can’t) </a:t>
            </a:r>
            <a:r>
              <a:rPr lang="zh-TW" altLang="en-US" sz="2400" dirty="0">
                <a:solidFill>
                  <a:srgbClr val="0066FF"/>
                </a:solidFill>
                <a:cs typeface="Times New Roman" pitchFamily="18" charset="0"/>
              </a:rPr>
              <a:t>表示“不可能”</a:t>
            </a:r>
            <a:r>
              <a:rPr lang="zh-TW" altLang="en-US" sz="2400" dirty="0">
                <a:cs typeface="Times New Roman" pitchFamily="18" charset="0"/>
              </a:rPr>
              <a:t>。如：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Arial" pitchFamily="34" charset="0"/>
              <a:buNone/>
            </a:pPr>
            <a:r>
              <a:rPr lang="en-US" altLang="zh-CN" sz="2400" dirty="0">
                <a:cs typeface="Times New Roman" pitchFamily="18" charset="0"/>
              </a:rPr>
              <a:t>You can’t be serious!</a:t>
            </a:r>
          </a:p>
          <a:p>
            <a:pPr>
              <a:lnSpc>
                <a:spcPts val="3200"/>
              </a:lnSpc>
              <a:buFont typeface="Arial" pitchFamily="34" charset="0"/>
              <a:buNone/>
            </a:pPr>
            <a:r>
              <a:rPr lang="zh-CN" altLang="en-US" sz="2400" dirty="0">
                <a:cs typeface="Times New Roman" pitchFamily="18" charset="0"/>
              </a:rPr>
              <a:t>你不是认真的吧！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ts val="2000"/>
              </a:lnSpc>
              <a:buFont typeface="Arial" pitchFamily="34" charset="0"/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Arial" pitchFamily="34" charset="0"/>
              <a:buNone/>
            </a:pPr>
            <a:r>
              <a:rPr lang="en-US" altLang="zh-CN" sz="2400" dirty="0">
                <a:cs typeface="Times New Roman" pitchFamily="18" charset="0"/>
              </a:rPr>
              <a:t>could</a:t>
            </a:r>
            <a:r>
              <a:rPr lang="zh-CN" altLang="en-US" sz="2400" dirty="0">
                <a:cs typeface="Times New Roman" pitchFamily="18" charset="0"/>
              </a:rPr>
              <a:t>则可用于</a:t>
            </a:r>
            <a:r>
              <a:rPr lang="zh-CN" altLang="en-US" sz="2400" dirty="0">
                <a:solidFill>
                  <a:srgbClr val="0066FF"/>
                </a:solidFill>
                <a:cs typeface="Times New Roman" pitchFamily="18" charset="0"/>
              </a:rPr>
              <a:t>肯定句、否定句和疑问句</a:t>
            </a:r>
            <a:r>
              <a:rPr lang="zh-CN" altLang="en-US" sz="2400" dirty="0">
                <a:cs typeface="Times New Roman" pitchFamily="18" charset="0"/>
              </a:rPr>
              <a:t>。在以下例句中，</a:t>
            </a:r>
            <a:r>
              <a:rPr lang="en-US" altLang="zh-CN" sz="2400" dirty="0">
                <a:cs typeface="Times New Roman" pitchFamily="18" charset="0"/>
              </a:rPr>
              <a:t>can</a:t>
            </a:r>
            <a:r>
              <a:rPr lang="zh-TW" altLang="en-US" sz="2400" dirty="0">
                <a:cs typeface="Times New Roman" pitchFamily="18" charset="0"/>
              </a:rPr>
              <a:t>和</a:t>
            </a:r>
            <a:r>
              <a:rPr lang="en-US" altLang="zh-CN" sz="2400" dirty="0">
                <a:cs typeface="Times New Roman" pitchFamily="18" charset="0"/>
              </a:rPr>
              <a:t>could</a:t>
            </a:r>
            <a:r>
              <a:rPr lang="zh-TW" altLang="en-US" sz="2400" dirty="0">
                <a:cs typeface="Times New Roman" pitchFamily="18" charset="0"/>
              </a:rPr>
              <a:t>均表示可能：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Arial" pitchFamily="34" charset="0"/>
              <a:buNone/>
            </a:pPr>
            <a:r>
              <a:rPr lang="en-US" altLang="zh-CN" sz="2400" dirty="0">
                <a:cs typeface="Times New Roman" pitchFamily="18" charset="0"/>
              </a:rPr>
              <a:t>He could be in pain.</a:t>
            </a:r>
            <a:r>
              <a:rPr lang="zh-TW" altLang="en-US" sz="2400" dirty="0">
                <a:cs typeface="Times New Roman" pitchFamily="18" charset="0"/>
              </a:rPr>
              <a:t>他可能很疼。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Arial" pitchFamily="34" charset="0"/>
              <a:buNone/>
            </a:pPr>
            <a:r>
              <a:rPr lang="en-US" altLang="zh-CN" sz="2400" dirty="0">
                <a:cs typeface="Times New Roman" pitchFamily="18" charset="0"/>
              </a:rPr>
              <a:t>That could be harmful!</a:t>
            </a:r>
            <a:r>
              <a:rPr lang="zh-TW" altLang="en-US" sz="2400" dirty="0">
                <a:cs typeface="Times New Roman" pitchFamily="18" charset="0"/>
              </a:rPr>
              <a:t>那可能有害！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Arial" pitchFamily="34" charset="0"/>
              <a:buNone/>
            </a:pPr>
            <a:r>
              <a:rPr lang="en-US" altLang="zh-CN" sz="2400" dirty="0">
                <a:cs typeface="Times New Roman" pitchFamily="18" charset="0"/>
              </a:rPr>
              <a:t>Can/Could this be true?</a:t>
            </a:r>
            <a:r>
              <a:rPr lang="zh-CN" altLang="en-US" sz="2400" dirty="0">
                <a:cs typeface="Times New Roman" pitchFamily="18" charset="0"/>
              </a:rPr>
              <a:t>这有可能是真的吗？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25603" name="矩形 4"/>
          <p:cNvSpPr>
            <a:spLocks noChangeArrowheads="1"/>
          </p:cNvSpPr>
          <p:nvPr/>
        </p:nvSpPr>
        <p:spPr bwMode="auto">
          <a:xfrm>
            <a:off x="1428750" y="571500"/>
            <a:ext cx="7143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TW" altLang="en-US" sz="3200" dirty="0">
                <a:latin typeface="Arial" pitchFamily="34" charset="0"/>
              </a:rPr>
              <a:t>情态动词</a:t>
            </a:r>
            <a:r>
              <a:rPr lang="en-US" altLang="zh-CN" sz="3200" i="1" dirty="0">
                <a:solidFill>
                  <a:srgbClr val="FF0000"/>
                </a:solidFill>
                <a:latin typeface="Arial" pitchFamily="34" charset="0"/>
              </a:rPr>
              <a:t>must, can, could</a:t>
            </a:r>
            <a:r>
              <a:rPr lang="zh-CN" altLang="en-US" sz="3200" dirty="0">
                <a:latin typeface="Arial" pitchFamily="34" charset="0"/>
              </a:rPr>
              <a:t>表示</a:t>
            </a:r>
            <a:r>
              <a:rPr lang="zh-TW" altLang="en-US" sz="3200" dirty="0">
                <a:latin typeface="Arial" pitchFamily="34" charset="0"/>
              </a:rPr>
              <a:t>推测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539750" y="1341438"/>
            <a:ext cx="7905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510" tIns="59255" rIns="118510" bIns="59255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en-US" altLang="zh-CN" sz="3200">
              <a:cs typeface="Times New Roman" pitchFamily="18" charset="0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642938" y="928688"/>
            <a:ext cx="8072437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zh-TW" altLang="en-US" sz="2400" b="0">
                <a:cs typeface="Times New Roman" pitchFamily="18" charset="0"/>
              </a:rPr>
              <a:t>情态动词</a:t>
            </a:r>
            <a:r>
              <a:rPr lang="en-US" altLang="zh-CN" sz="2400">
                <a:cs typeface="Times New Roman" pitchFamily="18" charset="0"/>
              </a:rPr>
              <a:t>must</a:t>
            </a:r>
            <a:r>
              <a:rPr lang="zh-CN" altLang="en-US" sz="2400">
                <a:cs typeface="Times New Roman" pitchFamily="18" charset="0"/>
              </a:rPr>
              <a:t>也可以表示猜测，意思为“一定，准是”，通常只用于肯定句。如课文中的 例子：</a:t>
            </a:r>
            <a:endParaRPr lang="en-US" sz="2400">
              <a:cs typeface="Times New Roman" pitchFamily="18" charset="0"/>
            </a:endParaRP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en-US" altLang="zh-CN" sz="2400" b="0">
                <a:cs typeface="Times New Roman" pitchFamily="18" charset="0"/>
              </a:rPr>
              <a:t>Betty, you must know!</a:t>
            </a:r>
            <a:r>
              <a:rPr lang="zh-CN" altLang="en-US" sz="2400" b="0">
                <a:cs typeface="Times New Roman" pitchFamily="18" charset="0"/>
              </a:rPr>
              <a:t>贝蒂，你肯定知道！</a:t>
            </a:r>
            <a:endParaRPr lang="en-US" sz="2400" b="0">
              <a:cs typeface="Times New Roman" pitchFamily="18" charset="0"/>
            </a:endParaRPr>
          </a:p>
          <a:p>
            <a:pPr>
              <a:lnSpc>
                <a:spcPts val="2000"/>
              </a:lnSpc>
              <a:buFont typeface="Arial" pitchFamily="34" charset="0"/>
              <a:buNone/>
            </a:pPr>
            <a:endParaRPr lang="en-US" sz="2400" b="0" i="1">
              <a:cs typeface="Times New Roman" pitchFamily="18" charset="0"/>
            </a:endParaRP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zh-CN" altLang="en-US" sz="2400">
                <a:cs typeface="Times New Roman" pitchFamily="18" charset="0"/>
              </a:rPr>
              <a:t>请仔细对比下列一组句子：</a:t>
            </a:r>
            <a:endParaRPr lang="en-US" sz="2400">
              <a:cs typeface="Times New Roman" pitchFamily="18" charset="0"/>
            </a:endParaRP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en-US" altLang="zh-CN" sz="2400">
                <a:cs typeface="Times New Roman" pitchFamily="18" charset="0"/>
              </a:rPr>
              <a:t>Who sent the present? </a:t>
            </a:r>
            <a:r>
              <a:rPr lang="en-US" altLang="zh-CN" sz="2400">
                <a:solidFill>
                  <a:srgbClr val="FF0000"/>
                </a:solidFill>
                <a:cs typeface="Times New Roman" pitchFamily="18" charset="0"/>
              </a:rPr>
              <a:t>Can</a:t>
            </a:r>
            <a:r>
              <a:rPr lang="en-US" altLang="zh-CN" sz="2400">
                <a:cs typeface="Times New Roman" pitchFamily="18" charset="0"/>
              </a:rPr>
              <a:t> it be your brother?</a:t>
            </a: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zh-CN" altLang="en-US" sz="2400">
                <a:cs typeface="Times New Roman" pitchFamily="18" charset="0"/>
              </a:rPr>
              <a:t>是谁送来的礼物啊？会是你哥哥吗？ </a:t>
            </a:r>
            <a:r>
              <a:rPr lang="zh-CN" altLang="en-US" sz="2400">
                <a:solidFill>
                  <a:srgbClr val="FF0000"/>
                </a:solidFill>
                <a:cs typeface="Times New Roman" pitchFamily="18" charset="0"/>
              </a:rPr>
              <a:t>（询问 可能性）</a:t>
            </a:r>
            <a:endParaRPr lang="en-US" sz="24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en-US" altLang="zh-CN" sz="2400">
                <a:cs typeface="Times New Roman" pitchFamily="18" charset="0"/>
              </a:rPr>
              <a:t>It </a:t>
            </a:r>
            <a:r>
              <a:rPr lang="en-US" altLang="zh-CN" sz="2400">
                <a:solidFill>
                  <a:srgbClr val="FF0000"/>
                </a:solidFill>
                <a:cs typeface="Times New Roman" pitchFamily="18" charset="0"/>
              </a:rPr>
              <a:t>must</a:t>
            </a:r>
            <a:r>
              <a:rPr lang="en-US" altLang="zh-CN" sz="2400">
                <a:cs typeface="Times New Roman" pitchFamily="18" charset="0"/>
              </a:rPr>
              <a:t> be your brother. I saw him in your room just now.</a:t>
            </a: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zh-CN" altLang="en-US" sz="2400">
                <a:cs typeface="Times New Roman" pitchFamily="18" charset="0"/>
              </a:rPr>
              <a:t>肯定是你哥哥，我刚才看见他在 你的房间里。</a:t>
            </a:r>
            <a:endParaRPr lang="en-US" sz="2400">
              <a:cs typeface="Times New Roman" pitchFamily="18" charset="0"/>
            </a:endParaRP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cs typeface="Times New Roman" pitchFamily="18" charset="0"/>
              </a:rPr>
              <a:t>（语气强烈，表示非常肯定）</a:t>
            </a:r>
            <a:endParaRPr lang="en-US" sz="240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en-US" altLang="zh-CN" sz="2400">
                <a:cs typeface="Times New Roman" pitchFamily="18" charset="0"/>
              </a:rPr>
              <a:t>It </a:t>
            </a:r>
            <a:r>
              <a:rPr lang="en-US" altLang="zh-CN" sz="2400">
                <a:solidFill>
                  <a:srgbClr val="FF0000"/>
                </a:solidFill>
                <a:cs typeface="Times New Roman" pitchFamily="18" charset="0"/>
              </a:rPr>
              <a:t>can't</a:t>
            </a:r>
            <a:r>
              <a:rPr lang="en-US" altLang="zh-CN" sz="2400">
                <a:cs typeface="Times New Roman" pitchFamily="18" charset="0"/>
              </a:rPr>
              <a:t> be my brother. He is still in France.</a:t>
            </a:r>
          </a:p>
          <a:p>
            <a:pPr>
              <a:lnSpc>
                <a:spcPts val="3300"/>
              </a:lnSpc>
              <a:buFont typeface="Arial" pitchFamily="34" charset="0"/>
              <a:buNone/>
            </a:pPr>
            <a:r>
              <a:rPr lang="zh-CN" altLang="en-US" sz="2400">
                <a:cs typeface="Times New Roman" pitchFamily="18" charset="0"/>
              </a:rPr>
              <a:t>不可能是我哥哥，他还在法国呢。</a:t>
            </a:r>
            <a:r>
              <a:rPr lang="zh-CN" altLang="en-US" sz="2400">
                <a:solidFill>
                  <a:srgbClr val="FF0000"/>
                </a:solidFill>
                <a:cs typeface="Times New Roman" pitchFamily="18" charset="0"/>
              </a:rPr>
              <a:t>（表示不可能）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2296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4000" dirty="0">
                <a:solidFill>
                  <a:srgbClr val="FF0000"/>
                </a:solidFill>
              </a:rPr>
              <a:t>祈使句</a:t>
            </a:r>
            <a:endParaRPr lang="zh-CN" altLang="en-US" sz="40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一、定义：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祈使句表达说话人对对方的叮嘱、劝告、希望、禁止、建议、请求或命令等。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二、祈使句的特征：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zh-CN" altLang="en-US" dirty="0"/>
              <a:t>以动词原形开头，无时态和数的变化。</a:t>
            </a:r>
          </a:p>
        </p:txBody>
      </p:sp>
      <p:sp>
        <p:nvSpPr>
          <p:cNvPr id="15366" name="WordArt 6"/>
          <p:cNvSpPr>
            <a:spLocks noChangeArrowheads="1" noChangeShapeType="1" noTextEdit="1"/>
          </p:cNvSpPr>
          <p:nvPr/>
        </p:nvSpPr>
        <p:spPr bwMode="auto">
          <a:xfrm>
            <a:off x="2895600" y="228600"/>
            <a:ext cx="3352800" cy="838200"/>
          </a:xfrm>
          <a:prstGeom prst="rect">
            <a:avLst/>
          </a:prstGeom>
        </p:spPr>
        <p:txBody>
          <a:bodyPr wrap="none" fromWordArt="1">
            <a:prstTxWarp prst="textInflateTop">
              <a:avLst>
                <a:gd name="adj" fmla="val 31917"/>
              </a:avLst>
            </a:prstTxWarp>
          </a:bodyPr>
          <a:lstStyle/>
          <a:p>
            <a:pPr algn="ctr"/>
            <a:r>
              <a:rPr lang="en-US" altLang="zh-CN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Times New Roman"/>
                <a:cs typeface="Times New Roman"/>
              </a:rPr>
              <a:t>Grammar</a:t>
            </a:r>
            <a:endParaRPr lang="zh-CN" altLang="en-US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33400" y="211138"/>
            <a:ext cx="8229600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三、祈使句的句型：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CC0099"/>
                </a:solidFill>
              </a:rPr>
              <a:t>1. </a:t>
            </a:r>
            <a:r>
              <a:rPr lang="zh-CN" altLang="en-US" dirty="0">
                <a:solidFill>
                  <a:srgbClr val="CC0099"/>
                </a:solidFill>
              </a:rPr>
              <a:t>动词原形构成的祈使句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 通常省略主语 </a:t>
            </a:r>
            <a:r>
              <a:rPr lang="en-US" altLang="zh-CN" dirty="0"/>
              <a:t>you</a:t>
            </a:r>
            <a:r>
              <a:rPr lang="zh-CN" altLang="en-US" dirty="0"/>
              <a:t>，谓语动词用原形。否定句由 </a:t>
            </a:r>
            <a:r>
              <a:rPr lang="en-US" altLang="zh-CN" dirty="0"/>
              <a:t>don’t </a:t>
            </a:r>
            <a:r>
              <a:rPr lang="zh-CN" altLang="en-US" dirty="0"/>
              <a:t>或 </a:t>
            </a:r>
            <a:r>
              <a:rPr lang="en-US" altLang="zh-CN" dirty="0"/>
              <a:t>never </a:t>
            </a:r>
            <a:r>
              <a:rPr lang="zh-CN" altLang="en-US" dirty="0"/>
              <a:t>开头。祈使句的句首或句末有时加 </a:t>
            </a:r>
            <a:r>
              <a:rPr lang="en-US" altLang="zh-CN" dirty="0"/>
              <a:t>please</a:t>
            </a:r>
            <a:r>
              <a:rPr lang="zh-CN" altLang="en-US" dirty="0"/>
              <a:t>。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33400" y="3673475"/>
            <a:ext cx="83058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CC0099"/>
                </a:solidFill>
              </a:rPr>
              <a:t>2. let </a:t>
            </a:r>
            <a:r>
              <a:rPr lang="zh-CN" altLang="en-US" dirty="0">
                <a:solidFill>
                  <a:srgbClr val="CC0099"/>
                </a:solidFill>
              </a:rPr>
              <a:t>构成的祈使句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    由“</a:t>
            </a:r>
            <a:r>
              <a:rPr kumimoji="1" lang="en-US" altLang="zh-CN" dirty="0"/>
              <a:t>Let + me/us/him/her + </a:t>
            </a:r>
            <a:r>
              <a:rPr kumimoji="1" lang="zh-CN" altLang="en-US" dirty="0"/>
              <a:t>动词原形”构成。这类祈使句往往用于请求允许（</a:t>
            </a:r>
            <a:r>
              <a:rPr kumimoji="1" lang="en-US" altLang="zh-CN" dirty="0"/>
              <a:t>let us</a:t>
            </a:r>
            <a:r>
              <a:rPr kumimoji="1" lang="zh-CN" altLang="en-US" dirty="0"/>
              <a:t>）或提出建议（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）。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8392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例如：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Let’s</a:t>
            </a:r>
            <a:r>
              <a:rPr kumimoji="1" lang="en-US" altLang="zh-CN"/>
              <a:t> spend this weekend in the countryside.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Let </a:t>
            </a:r>
            <a:r>
              <a:rPr kumimoji="1" lang="en-US" altLang="zh-CN"/>
              <a:t>him be here by ten o’clock.</a:t>
            </a:r>
            <a:endParaRPr lang="en-US" altLang="zh-CN" b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04800" y="3140075"/>
            <a:ext cx="86868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CC0099"/>
                </a:solidFill>
              </a:rPr>
              <a:t>3. </a:t>
            </a:r>
            <a:r>
              <a:rPr lang="zh-CN" altLang="en-US">
                <a:solidFill>
                  <a:srgbClr val="CC0099"/>
                </a:solidFill>
              </a:rPr>
              <a:t>无动词祈使句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    在请求，命令和口号中，常用无动词祈使句，它实际上是省略了动词，从而使语句更简洁有力。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33400" y="728663"/>
            <a:ext cx="8153400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例如：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/>
              <a:t>Just a minute, </a:t>
            </a:r>
            <a:r>
              <a:rPr kumimoji="1" lang="en-US" altLang="zh-CN">
                <a:solidFill>
                  <a:srgbClr val="CC00CC"/>
                </a:solidFill>
              </a:rPr>
              <a:t>please</a:t>
            </a:r>
            <a:r>
              <a:rPr kumimoji="1" lang="en-US" altLang="zh-CN"/>
              <a:t>!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在一些指示牌上，常用“</a:t>
            </a:r>
            <a:r>
              <a:rPr kumimoji="1" lang="en-US" altLang="zh-CN"/>
              <a:t>No + </a:t>
            </a:r>
            <a:r>
              <a:rPr kumimoji="1" lang="zh-CN" altLang="en-US"/>
              <a:t>动名词</a:t>
            </a:r>
            <a:r>
              <a:rPr kumimoji="1" lang="en-US" altLang="zh-CN"/>
              <a:t>/</a:t>
            </a:r>
            <a:r>
              <a:rPr kumimoji="1" lang="zh-CN" altLang="en-US"/>
              <a:t>名词”构成省略的否定祈使句。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例如：</a:t>
            </a:r>
            <a:r>
              <a:rPr kumimoji="1" lang="en-US" altLang="zh-CN"/>
              <a:t>No smoking!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14400" y="2819400"/>
            <a:ext cx="7239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400"/>
              <a:t>1. Let’s imagine an accident.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2. What can we do to help him?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3. Find out what’s wrong with him.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4. Make sure he’s warm.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5. Cover him with a coat.</a:t>
            </a:r>
          </a:p>
        </p:txBody>
      </p:sp>
      <p:sp>
        <p:nvSpPr>
          <p:cNvPr id="31747" name="AutoShape 5" descr="proxy?url=aHR0cDovL2hpcGhvdG9zLmJhaWR1LmNvbS9zbHl0bC9waWMvaXRlbS8wY2IwOTkxZjBhMDdmYWQ4YTY4NjY5YjguanBn&amp;md5=6f924ed0f999527df2e3f32c41f2102a"/>
          <p:cNvSpPr>
            <a:spLocks noChangeAspect="1" noChangeArrowheads="1"/>
          </p:cNvSpPr>
          <p:nvPr/>
        </p:nvSpPr>
        <p:spPr bwMode="auto">
          <a:xfrm>
            <a:off x="44958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AutoShape 6" descr="proxy?url=aHR0cDovL2hpcGhvdG9zLmJhaWR1LmNvbS9zbHl0bC9waWMvaXRlbS8wY2IwOTkxZjBhMDdmYWQ4YTY4NjY5YjguanBn&amp;md5=6f924ed0f999527df2e3f32c41f2102a"/>
          <p:cNvSpPr>
            <a:spLocks noChangeAspect="1" noChangeArrowheads="1"/>
          </p:cNvSpPr>
          <p:nvPr/>
        </p:nvSpPr>
        <p:spPr bwMode="auto">
          <a:xfrm>
            <a:off x="44958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WordArt 7"/>
          <p:cNvSpPr>
            <a:spLocks noChangeArrowheads="1" noChangeShapeType="1" noTextEdit="1"/>
          </p:cNvSpPr>
          <p:nvPr/>
        </p:nvSpPr>
        <p:spPr bwMode="auto">
          <a:xfrm>
            <a:off x="304800" y="1219200"/>
            <a:ext cx="8610600" cy="1447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Listen and underline                   </a:t>
            </a:r>
          </a:p>
          <a:p>
            <a:pPr algn="ctr"/>
            <a:r>
              <a:rPr lang="en-US" altLang="zh-CN" kern="1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the words the speaker stresses.</a:t>
            </a:r>
            <a:endParaRPr lang="zh-CN" altLang="en-US" kern="10">
              <a:solidFill>
                <a:srgbClr val="0000FF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7115" name="Picture 11" descr="喇叭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873375"/>
            <a:ext cx="860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514600" y="35052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4648200" y="35052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5240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962400" y="41910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1524000" y="48768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4419600" y="48768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1447800" y="5486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343400" y="5486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1447800" y="62484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4724400" y="62484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11" grpId="0" animBg="1"/>
      <p:bldP spid="47116" grpId="0" animBg="1"/>
      <p:bldP spid="47117" grpId="0" animBg="1"/>
      <p:bldP spid="47118" grpId="0" animBg="1"/>
      <p:bldP spid="47119" grpId="0" animBg="1"/>
      <p:bldP spid="47120" grpId="0" animBg="1"/>
      <p:bldP spid="47121" grpId="0" animBg="1"/>
      <p:bldP spid="47122" grpId="0" animBg="1"/>
      <p:bldP spid="47123" grpId="0" animBg="1"/>
      <p:bldP spid="47124" grpId="0" animBg="1"/>
      <p:bldP spid="47125" grpId="0" animBg="1"/>
      <p:bldP spid="471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1" name="WordArt 15"/>
          <p:cNvSpPr>
            <a:spLocks noChangeArrowheads="1" noChangeShapeType="1" noTextEdit="1"/>
          </p:cNvSpPr>
          <p:nvPr/>
        </p:nvSpPr>
        <p:spPr bwMode="auto">
          <a:xfrm>
            <a:off x="685800" y="1676400"/>
            <a:ext cx="7620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Now listen again and repeat.</a:t>
            </a:r>
            <a:endParaRPr lang="zh-CN" altLang="en-US" kern="10" dirty="0">
              <a:ln w="9525">
                <a:solidFill>
                  <a:schemeClr val="accent2"/>
                </a:solidFill>
                <a:round/>
                <a:headEnd/>
                <a:tailEnd/>
              </a:ln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pic>
        <p:nvPicPr>
          <p:cNvPr id="75795" name="Picture 19" descr="喇叭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4975" y="3048000"/>
            <a:ext cx="860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762000" y="2743200"/>
            <a:ext cx="7239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400"/>
              <a:t>1. Let’s imagine an accident.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2. What can we do to help him?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3. Find out what’s wrong with him.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4. Make sure he’s warm.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400"/>
              <a:t>5. Cover him with a coat.</a:t>
            </a:r>
          </a:p>
        </p:txBody>
      </p:sp>
      <p:sp>
        <p:nvSpPr>
          <p:cNvPr id="32773" name="AutoShape 21" descr="proxy?url=aHR0cDovL2hpcGhvdG9zLmJhaWR1LmNvbS9zbHl0bC9waWMvaXRlbS8wY2IwOTkxZjBhMDdmYWQ4YTY4NjY5YjguanBn&amp;md5=6f924ed0f999527df2e3f32c41f2102a"/>
          <p:cNvSpPr>
            <a:spLocks noChangeAspect="1" noChangeArrowheads="1"/>
          </p:cNvSpPr>
          <p:nvPr/>
        </p:nvSpPr>
        <p:spPr bwMode="auto">
          <a:xfrm>
            <a:off x="4343400" y="4648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AutoShape 22" descr="proxy?url=aHR0cDovL2hpcGhvdG9zLmJhaWR1LmNvbS9zbHl0bC9waWMvaXRlbS8wY2IwOTkxZjBhMDdmYWQ4YTY4NjY5YjguanBn&amp;md5=6f924ed0f999527df2e3f32c41f2102a"/>
          <p:cNvSpPr>
            <a:spLocks noChangeAspect="1" noChangeArrowheads="1"/>
          </p:cNvSpPr>
          <p:nvPr/>
        </p:nvSpPr>
        <p:spPr bwMode="auto">
          <a:xfrm>
            <a:off x="4343400" y="4648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362200" y="34290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4495800" y="34290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1371600" y="41148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810000" y="41148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4876800" y="41148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1371600" y="48006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4267200" y="48006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1295400" y="54102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>
            <a:off x="4191000" y="54102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1295400" y="61722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4572000" y="6172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5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1" grpId="0" animBg="1"/>
      <p:bldP spid="75796" grpId="0"/>
      <p:bldP spid="75799" grpId="0" animBg="1"/>
      <p:bldP spid="75800" grpId="0" animBg="1"/>
      <p:bldP spid="75801" grpId="0" animBg="1"/>
      <p:bldP spid="75802" grpId="0" animBg="1"/>
      <p:bldP spid="75803" grpId="0" animBg="1"/>
      <p:bldP spid="75804" grpId="0" animBg="1"/>
      <p:bldP spid="75805" grpId="0" animBg="1"/>
      <p:bldP spid="75806" grpId="0" animBg="1"/>
      <p:bldP spid="75807" grpId="0" animBg="1"/>
      <p:bldP spid="75808" grpId="0" animBg="1"/>
      <p:bldP spid="758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828800" y="914400"/>
            <a:ext cx="60960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can ________ 120 for help.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946525" y="925513"/>
            <a:ext cx="138747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</a:t>
            </a:r>
          </a:p>
        </p:txBody>
      </p:sp>
      <p:pic>
        <p:nvPicPr>
          <p:cNvPr id="103431" name="Picture 7" descr="f04da22a8e9e0f87cf360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7244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WordArt 6"/>
          <p:cNvSpPr>
            <a:spLocks noChangeArrowheads="1" noChangeShapeType="1" noTextEdit="1"/>
          </p:cNvSpPr>
          <p:nvPr/>
        </p:nvSpPr>
        <p:spPr bwMode="auto">
          <a:xfrm>
            <a:off x="304800" y="838200"/>
            <a:ext cx="84582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Work in pairs. Ask and answer questions.</a:t>
            </a:r>
            <a:endParaRPr lang="zh-CN" altLang="en-US" kern="10" dirty="0">
              <a:solidFill>
                <a:srgbClr val="0000FF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304800" y="1752600"/>
            <a:ext cx="84582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Arial" pitchFamily="34" charset="0"/>
              </a:rPr>
              <a:t>Student A: You are a teacher of basic medical training.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Arial" pitchFamily="34" charset="0"/>
              </a:rPr>
              <a:t>Student B: You are a student of basic medical training.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-- What do you do if someone’s hurt?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-- Ask him/her what happened …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8001000" cy="3581400"/>
          </a:xfrm>
          <a:noFill/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重点短语、句型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first aid                  at the bottom of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lift up                     make sure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What’s wrong with …?        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祈使句的用法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1905000" y="1371600"/>
            <a:ext cx="5105400" cy="990600"/>
          </a:xfrm>
          <a:prstGeom prst="rect">
            <a:avLst/>
          </a:prstGeom>
        </p:spPr>
        <p:txBody>
          <a:bodyPr wrap="none" fromWordArt="1">
            <a:prstTxWarp prst="textChevron">
              <a:avLst>
                <a:gd name="adj" fmla="val 25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黑体"/>
                <a:ea typeface="黑体"/>
              </a:rPr>
              <a:t>本课小结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620000" cy="15240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编写一个关于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first aid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的对话，字数不少于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50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字。 </a:t>
            </a:r>
          </a:p>
        </p:txBody>
      </p:sp>
      <p:sp>
        <p:nvSpPr>
          <p:cNvPr id="28684" name="WordArt 12"/>
          <p:cNvSpPr>
            <a:spLocks noChangeArrowheads="1" noChangeShapeType="1" noTextEdit="1"/>
          </p:cNvSpPr>
          <p:nvPr/>
        </p:nvSpPr>
        <p:spPr bwMode="auto">
          <a:xfrm>
            <a:off x="1905000" y="838200"/>
            <a:ext cx="5257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FFFF"/>
                </a:solidFill>
                <a:effectLst>
                  <a:prstShdw prst="shdw13" dist="53882" dir="13500000">
                    <a:srgbClr val="C0C0C0">
                      <a:alpha val="50000"/>
                    </a:srgbClr>
                  </a:prstShdw>
                </a:effectLst>
                <a:latin typeface="Times New Roman"/>
                <a:cs typeface="Times New Roman"/>
              </a:rPr>
              <a:t>Homework</a:t>
            </a:r>
            <a:endParaRPr lang="zh-CN" altLang="en-US" kern="10" dirty="0">
              <a:ln w="12700">
                <a:solidFill>
                  <a:schemeClr val="accent2"/>
                </a:solidFill>
                <a:round/>
                <a:headEnd/>
                <a:tailEnd/>
              </a:ln>
              <a:solidFill>
                <a:srgbClr val="00FFFF"/>
              </a:solidFill>
              <a:effectLst>
                <a:prstShdw prst="shdw13" dist="53882" dir="13500000">
                  <a:srgbClr val="C0C0C0">
                    <a:alpha val="50000"/>
                  </a:srgbClr>
                </a:prstShdw>
              </a:effectLst>
              <a:latin typeface="Times New Roman"/>
              <a:cs typeface="Times New Roman"/>
            </a:endParaRPr>
          </a:p>
        </p:txBody>
      </p:sp>
      <p:pic>
        <p:nvPicPr>
          <p:cNvPr id="28720" name="Picture 48" descr="1259833787n3wISXc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8862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5" dur="20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WordArt 8"/>
          <p:cNvSpPr>
            <a:spLocks noChangeArrowheads="1" noChangeShapeType="1" noTextEdit="1"/>
          </p:cNvSpPr>
          <p:nvPr/>
        </p:nvSpPr>
        <p:spPr bwMode="auto">
          <a:xfrm>
            <a:off x="609600" y="1371600"/>
            <a:ext cx="7924800" cy="27432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12700">
                  <a:solidFill>
                    <a:srgbClr val="FFFF9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3" dist="53882" dir="13500000">
                    <a:srgbClr val="C0C0C0">
                      <a:alpha val="50000"/>
                    </a:srgbClr>
                  </a:prstShdw>
                </a:effectLst>
                <a:latin typeface="Times New Roman"/>
                <a:cs typeface="Times New Roman"/>
              </a:rPr>
              <a:t>Thank you!</a:t>
            </a:r>
            <a:endParaRPr lang="zh-CN" altLang="en-US" kern="10">
              <a:ln w="12700">
                <a:solidFill>
                  <a:srgbClr val="FFFF99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3" dist="53882" dir="13500000">
                  <a:srgbClr val="C0C0C0">
                    <a:alpha val="50000"/>
                  </a:srgbClr>
                </a:prst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 descr="QQ截图2013091115423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3519488" y="314325"/>
            <a:ext cx="51816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dirty="0"/>
              <a:t>When something is </a:t>
            </a:r>
            <a:r>
              <a:rPr lang="en-US" altLang="zh-CN" sz="3200" i="1" dirty="0">
                <a:solidFill>
                  <a:srgbClr val="0000FF"/>
                </a:solidFill>
              </a:rPr>
              <a:t>broken</a:t>
            </a:r>
            <a:r>
              <a:rPr lang="en-US" altLang="zh-CN" sz="3200" dirty="0"/>
              <a:t>, can you use it again?</a:t>
            </a:r>
          </a:p>
        </p:txBody>
      </p:sp>
      <p:sp>
        <p:nvSpPr>
          <p:cNvPr id="134149" name="TextBox 4"/>
          <p:cNvSpPr txBox="1">
            <a:spLocks noChangeArrowheads="1"/>
          </p:cNvSpPr>
          <p:nvPr/>
        </p:nvSpPr>
        <p:spPr bwMode="auto">
          <a:xfrm>
            <a:off x="5029200" y="1600200"/>
            <a:ext cx="37861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5400">
                <a:solidFill>
                  <a:srgbClr val="FF0000"/>
                </a:solidFill>
                <a:latin typeface="Arial" pitchFamily="34" charset="0"/>
              </a:rPr>
              <a:t>No</a:t>
            </a:r>
          </a:p>
        </p:txBody>
      </p:sp>
      <p:pic>
        <p:nvPicPr>
          <p:cNvPr id="7173" name="图片 1" descr="QQ截图201309111548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625" y="3095625"/>
            <a:ext cx="30003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2"/>
          <p:cNvSpPr txBox="1">
            <a:spLocks noChangeArrowheads="1"/>
          </p:cNvSpPr>
          <p:nvPr/>
        </p:nvSpPr>
        <p:spPr bwMode="auto">
          <a:xfrm>
            <a:off x="990600" y="4495800"/>
            <a:ext cx="51816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dirty="0"/>
              <a:t>What is a window made of?</a:t>
            </a:r>
          </a:p>
        </p:txBody>
      </p:sp>
      <p:sp>
        <p:nvSpPr>
          <p:cNvPr id="134152" name="TextBox 3"/>
          <p:cNvSpPr txBox="1">
            <a:spLocks noChangeArrowheads="1"/>
          </p:cNvSpPr>
          <p:nvPr/>
        </p:nvSpPr>
        <p:spPr bwMode="auto">
          <a:xfrm>
            <a:off x="2428875" y="5029200"/>
            <a:ext cx="199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5400">
                <a:solidFill>
                  <a:srgbClr val="FF0000"/>
                </a:solidFill>
                <a:latin typeface="Arial" pitchFamily="34" charset="0"/>
              </a:rPr>
              <a:t>glass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utoUpdateAnimBg="0"/>
      <p:bldP spid="1341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54981" y="4267200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grpSp>
        <p:nvGrpSpPr>
          <p:cNvPr id="8194" name="Group 5"/>
          <p:cNvGrpSpPr>
            <a:grpSpLocks noChangeAspect="1"/>
          </p:cNvGrpSpPr>
          <p:nvPr/>
        </p:nvGrpSpPr>
        <p:grpSpPr bwMode="auto">
          <a:xfrm>
            <a:off x="5286375" y="0"/>
            <a:ext cx="3857625" cy="3990975"/>
            <a:chOff x="0" y="0"/>
            <a:chExt cx="3857625" cy="3990975"/>
          </a:xfrm>
        </p:grpSpPr>
        <p:pic>
          <p:nvPicPr>
            <p:cNvPr id="8201" name="图片 1" descr="QQ截图2013091115535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625" cy="386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图片 9" descr="2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2" y="2138362"/>
              <a:ext cx="2643188" cy="185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5" name="TextBox 10"/>
          <p:cNvSpPr txBox="1">
            <a:spLocks noChangeArrowheads="1"/>
          </p:cNvSpPr>
          <p:nvPr/>
        </p:nvSpPr>
        <p:spPr bwMode="auto">
          <a:xfrm>
            <a:off x="457200" y="352425"/>
            <a:ext cx="4543425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dirty="0"/>
              <a:t>What do you call a table, chairs, cupboard, </a:t>
            </a:r>
            <a:r>
              <a:rPr lang="en-US" altLang="zh-CN" sz="3200" dirty="0" err="1"/>
              <a:t>etc</a:t>
            </a:r>
            <a:r>
              <a:rPr lang="en-US" altLang="zh-CN" sz="3200" dirty="0"/>
              <a:t> ?</a:t>
            </a:r>
          </a:p>
        </p:txBody>
      </p:sp>
      <p:sp>
        <p:nvSpPr>
          <p:cNvPr id="135177" name="TextBox 11"/>
          <p:cNvSpPr txBox="1">
            <a:spLocks noChangeArrowheads="1"/>
          </p:cNvSpPr>
          <p:nvPr/>
        </p:nvSpPr>
        <p:spPr bwMode="auto">
          <a:xfrm>
            <a:off x="1066800" y="1447800"/>
            <a:ext cx="37861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5400">
                <a:solidFill>
                  <a:srgbClr val="FF0000"/>
                </a:solidFill>
                <a:latin typeface="Arial" pitchFamily="34" charset="0"/>
              </a:rPr>
              <a:t>furniture</a:t>
            </a:r>
          </a:p>
        </p:txBody>
      </p:sp>
      <p:sp>
        <p:nvSpPr>
          <p:cNvPr id="135178" name="TextBox 11"/>
          <p:cNvSpPr txBox="1">
            <a:spLocks noChangeArrowheads="1"/>
          </p:cNvSpPr>
          <p:nvPr/>
        </p:nvSpPr>
        <p:spPr bwMode="auto">
          <a:xfrm>
            <a:off x="304800" y="2438400"/>
            <a:ext cx="4953000" cy="823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4800" u="sng">
                <a:solidFill>
                  <a:srgbClr val="FF0000"/>
                </a:solidFill>
              </a:rPr>
              <a:t>a set of furniture</a:t>
            </a:r>
          </a:p>
        </p:txBody>
      </p:sp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3886200" y="4267200"/>
            <a:ext cx="5029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3200" dirty="0"/>
              <a:t>In which room do we cook and eat foods?</a:t>
            </a:r>
          </a:p>
        </p:txBody>
      </p:sp>
      <p:pic>
        <p:nvPicPr>
          <p:cNvPr id="8199" name="图片 2" descr="QQ截图201309111620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943350"/>
            <a:ext cx="35099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81" name="TextBox 3"/>
          <p:cNvSpPr txBox="1">
            <a:spLocks noChangeArrowheads="1"/>
          </p:cNvSpPr>
          <p:nvPr/>
        </p:nvSpPr>
        <p:spPr bwMode="auto">
          <a:xfrm>
            <a:off x="4029075" y="5410200"/>
            <a:ext cx="49291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5400" dirty="0">
                <a:solidFill>
                  <a:srgbClr val="FF0000"/>
                </a:solidFill>
                <a:latin typeface="Arial" pitchFamily="34" charset="0"/>
              </a:rPr>
              <a:t>The kitchen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7" grpId="0" autoUpdateAnimBg="0"/>
      <p:bldP spid="135178" grpId="0" animBg="1" autoUpdateAnimBg="0"/>
      <p:bldP spid="1351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057650" y="301625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broken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996950" y="2986088"/>
            <a:ext cx="123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glass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781800" y="3032125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stairs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195388" y="6003925"/>
            <a:ext cx="862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aid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6515100" y="6003925"/>
            <a:ext cx="1878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/>
              <a:t>medical</a:t>
            </a:r>
          </a:p>
        </p:txBody>
      </p:sp>
      <p:sp>
        <p:nvSpPr>
          <p:cNvPr id="6171" name="WordArt 27"/>
          <p:cNvSpPr>
            <a:spLocks noChangeArrowheads="1" noChangeShapeType="1" noTextEdit="1"/>
          </p:cNvSpPr>
          <p:nvPr/>
        </p:nvSpPr>
        <p:spPr bwMode="auto">
          <a:xfrm>
            <a:off x="1676400" y="304800"/>
            <a:ext cx="5562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黑体"/>
                <a:ea typeface="黑体"/>
              </a:rPr>
              <a:t>MORE WORDS</a:t>
            </a:r>
            <a:endParaRPr lang="zh-CN" altLang="en-US" kern="1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rgbClr val="0000FF"/>
              </a:solidFill>
              <a:latin typeface="黑体"/>
              <a:ea typeface="黑体"/>
            </a:endParaRPr>
          </a:p>
        </p:txBody>
      </p:sp>
      <p:pic>
        <p:nvPicPr>
          <p:cNvPr id="6269" name="Picture 125" descr="ANd9GcQK15jna9y8ONkKoG0YS0ODTm9V9IIZxKPUEH8czqaQ43-ShLv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7100" y="990600"/>
            <a:ext cx="28575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1" name="Picture 127" descr="u=300697107,3379562145&amp;fm=23&amp;gp=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27432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87" name="Picture 143" descr="20101118928152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286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07" name="Picture 163" descr="128204-1205021305149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0700" y="3886200"/>
            <a:ext cx="33147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09" name="Picture 165" descr="233K61E7-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3886200"/>
            <a:ext cx="21717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10" name="Text Box 166"/>
          <p:cNvSpPr txBox="1">
            <a:spLocks noChangeArrowheads="1"/>
          </p:cNvSpPr>
          <p:nvPr/>
        </p:nvSpPr>
        <p:spPr bwMode="auto">
          <a:xfrm>
            <a:off x="3440113" y="6003925"/>
            <a:ext cx="1893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first aid</a:t>
            </a:r>
          </a:p>
        </p:txBody>
      </p:sp>
      <p:pic>
        <p:nvPicPr>
          <p:cNvPr id="6311" name="Picture 167" descr="20130128180122_yU8M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76872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56" grpId="0"/>
      <p:bldP spid="6157" grpId="0"/>
      <p:bldP spid="6158" grpId="0"/>
      <p:bldP spid="6160" grpId="0"/>
      <p:bldP spid="6171" grpId="0" animBg="1"/>
      <p:bldP spid="63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85800" y="272415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bottom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733800" y="2679700"/>
            <a:ext cx="1566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wrong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010400" y="2679700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trouble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119188" y="5727700"/>
            <a:ext cx="806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/>
              <a:t>lift</a:t>
            </a:r>
          </a:p>
        </p:txBody>
      </p:sp>
      <p:pic>
        <p:nvPicPr>
          <p:cNvPr id="82981" name="Picture 37" descr="u=2775608514,269976972&amp;fm=23&amp;gp=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546100"/>
            <a:ext cx="2819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85" name="Picture 41" descr="u=3953198474,2658271485&amp;fm=23&amp;gp=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3400"/>
            <a:ext cx="25908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93" name="Picture 49" descr="u=1876995854,3040377514&amp;fm=23&amp;gp=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560388"/>
            <a:ext cx="21336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000" name="Rectangle 56"/>
          <p:cNvSpPr>
            <a:spLocks noChangeArrowheads="1"/>
          </p:cNvSpPr>
          <p:nvPr/>
        </p:nvSpPr>
        <p:spPr bwMode="auto">
          <a:xfrm>
            <a:off x="3733800" y="5711825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/>
              <a:t>harmful</a:t>
            </a:r>
          </a:p>
        </p:txBody>
      </p:sp>
      <p:sp>
        <p:nvSpPr>
          <p:cNvPr id="83001" name="Rectangle 57"/>
          <p:cNvSpPr>
            <a:spLocks noChangeArrowheads="1"/>
          </p:cNvSpPr>
          <p:nvPr/>
        </p:nvSpPr>
        <p:spPr bwMode="auto">
          <a:xfrm>
            <a:off x="7153275" y="5727700"/>
            <a:ext cx="122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/>
              <a:t>drop</a:t>
            </a:r>
          </a:p>
        </p:txBody>
      </p:sp>
      <p:pic>
        <p:nvPicPr>
          <p:cNvPr id="83002" name="Picture 58" descr="u=894905444,3581942273&amp;fm=23&amp;gp=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427413"/>
            <a:ext cx="2743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003" name="Picture 59" descr="8825922_230009829000_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3441700"/>
            <a:ext cx="3200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007" name="Picture 63" descr="6284-110911162S72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2895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48" grpId="0"/>
      <p:bldP spid="82949" grpId="0"/>
      <p:bldP spid="83000" grpId="0"/>
      <p:bldP spid="830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571500" y="714375"/>
            <a:ext cx="8143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99"/>
                </a:solidFill>
              </a:rPr>
              <a:t>Match the sentence with the picture: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357313" y="1500188"/>
            <a:ext cx="607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It’s dangerous to run down the stairs</a:t>
            </a:r>
            <a:endParaRPr lang="zh-CN" altLang="en-US" sz="2800" dirty="0"/>
          </a:p>
        </p:txBody>
      </p:sp>
      <p:pic>
        <p:nvPicPr>
          <p:cNvPr id="6" name="图片 5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5789613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571500" y="785813"/>
            <a:ext cx="8143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The piece of furniture is heavy and the boy cannot lift it.</a:t>
            </a:r>
            <a:endParaRPr lang="zh-CN" altLang="en-US" sz="2800"/>
          </a:p>
        </p:txBody>
      </p:sp>
      <p:pic>
        <p:nvPicPr>
          <p:cNvPr id="3" name="图片 2" descr="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2071688"/>
            <a:ext cx="56435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6249</TotalTime>
  <Words>1999</Words>
  <Application>Microsoft Office PowerPoint</Application>
  <PresentationFormat>全屏显示(4:3)</PresentationFormat>
  <Paragraphs>208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黑体</vt:lpstr>
      <vt:lpstr>Arial</vt:lpstr>
      <vt:lpstr>Arial Black</vt:lpstr>
      <vt:lpstr>Calibri</vt:lpstr>
      <vt:lpstr>Calibri Light</vt:lpstr>
      <vt:lpstr>Times New Roman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cp:lastPrinted>1601-01-01T00:00:00Z</cp:lastPrinted>
  <dcterms:created xsi:type="dcterms:W3CDTF">2012-06-30T07:09:19Z</dcterms:created>
  <dcterms:modified xsi:type="dcterms:W3CDTF">2019-09-14T15:30:55Z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