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75" r:id="rId2"/>
  </p:sldMasterIdLst>
  <p:notesMasterIdLst>
    <p:notesMasterId r:id="rId13"/>
  </p:notesMasterIdLst>
  <p:sldIdLst>
    <p:sldId id="264" r:id="rId3"/>
    <p:sldId id="268" r:id="rId4"/>
    <p:sldId id="284" r:id="rId5"/>
    <p:sldId id="276" r:id="rId6"/>
    <p:sldId id="286" r:id="rId7"/>
    <p:sldId id="277" r:id="rId8"/>
    <p:sldId id="280" r:id="rId9"/>
    <p:sldId id="281" r:id="rId10"/>
    <p:sldId id="282" r:id="rId11"/>
    <p:sldId id="283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00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>
      <p:cViewPr varScale="1">
        <p:scale>
          <a:sx n="114" d="100"/>
          <a:sy n="114" d="100"/>
        </p:scale>
        <p:origin x="144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DFA2B-4254-4753-9175-2731D46A4E99}" type="datetimeFigureOut">
              <a:rPr lang="zh-CN" altLang="en-US" smtClean="0"/>
              <a:t>2019/9/14 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E0AF6-59EB-499E-8348-5E7E4F0D1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345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powerpoint/" TargetMode="External"/><Relationship Id="rId13" Type="http://schemas.openxmlformats.org/officeDocument/2006/relationships/hyperlink" Target="http://www.1ppt.cn/" TargetMode="External"/><Relationship Id="rId18" Type="http://schemas.openxmlformats.org/officeDocument/2006/relationships/hyperlink" Target="http://www.1ppt.com/kejian/meishu/" TargetMode="External"/><Relationship Id="rId3" Type="http://schemas.openxmlformats.org/officeDocument/2006/relationships/hyperlink" Target="http://www.1ppt.com/moban/" TargetMode="External"/><Relationship Id="rId21" Type="http://schemas.openxmlformats.org/officeDocument/2006/relationships/hyperlink" Target="http://www.1ppt.com/kejian/huaxue/" TargetMode="External"/><Relationship Id="rId7" Type="http://schemas.openxmlformats.org/officeDocument/2006/relationships/hyperlink" Target="http://www.1ppt.com/xiazai/" TargetMode="External"/><Relationship Id="rId12" Type="http://schemas.openxmlformats.org/officeDocument/2006/relationships/hyperlink" Target="http://www.1ppt.com/jiaoan/" TargetMode="External"/><Relationship Id="rId17" Type="http://schemas.openxmlformats.org/officeDocument/2006/relationships/hyperlink" Target="http://www.1ppt.com/kejian/yingyu/" TargetMode="External"/><Relationship Id="rId2" Type="http://schemas.openxmlformats.org/officeDocument/2006/relationships/slide" Target="../slides/slide5.xml"/><Relationship Id="rId16" Type="http://schemas.openxmlformats.org/officeDocument/2006/relationships/hyperlink" Target="http://www.1ppt.com/kejian/shuxue/" TargetMode="External"/><Relationship Id="rId20" Type="http://schemas.openxmlformats.org/officeDocument/2006/relationships/hyperlink" Target="http://www.1ppt.com/kejian/wuli/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1ppt.com/tubiao/" TargetMode="External"/><Relationship Id="rId11" Type="http://schemas.openxmlformats.org/officeDocument/2006/relationships/hyperlink" Target="http://www.1ppt.com/shiti/" TargetMode="External"/><Relationship Id="rId24" Type="http://schemas.openxmlformats.org/officeDocument/2006/relationships/hyperlink" Target="http://www.1ppt.com/kejian/lishi/" TargetMode="External"/><Relationship Id="rId5" Type="http://schemas.openxmlformats.org/officeDocument/2006/relationships/hyperlink" Target="http://www.1ppt.com/beijing/" TargetMode="External"/><Relationship Id="rId15" Type="http://schemas.openxmlformats.org/officeDocument/2006/relationships/hyperlink" Target="http://www.1ppt.com/kejian/yuwen/" TargetMode="External"/><Relationship Id="rId23" Type="http://schemas.openxmlformats.org/officeDocument/2006/relationships/hyperlink" Target="http://www.1ppt.com/kejian/dili/" TargetMode="External"/><Relationship Id="rId10" Type="http://schemas.openxmlformats.org/officeDocument/2006/relationships/hyperlink" Target="http://www.1ppt.com/fanwen/" TargetMode="External"/><Relationship Id="rId19" Type="http://schemas.openxmlformats.org/officeDocument/2006/relationships/hyperlink" Target="http://www.1ppt.com/kejian/kexue/" TargetMode="External"/><Relationship Id="rId4" Type="http://schemas.openxmlformats.org/officeDocument/2006/relationships/hyperlink" Target="http://www.1ppt.com/sucai/" TargetMode="External"/><Relationship Id="rId9" Type="http://schemas.openxmlformats.org/officeDocument/2006/relationships/hyperlink" Target="http://www.1ppt.com/ziliao/" TargetMode="External"/><Relationship Id="rId14" Type="http://schemas.openxmlformats.org/officeDocument/2006/relationships/hyperlink" Target="http://www.1ppt.com/kejian/" TargetMode="External"/><Relationship Id="rId22" Type="http://schemas.openxmlformats.org/officeDocument/2006/relationships/hyperlink" Target="http://www.1ppt.com/kejian/shengwu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模板：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3"/>
              </a:rPr>
              <a:t>www.1ppt.com/moban/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素材：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4"/>
              </a:rPr>
              <a:t>www.1ppt.com/sucai/</a:t>
            </a:r>
            <a:endParaRPr lang="en-US" altLang="zh-CN" sz="1200" dirty="0">
              <a:solidFill>
                <a:srgbClr val="EEECE1">
                  <a:lumMod val="25000"/>
                </a:srgbClr>
              </a:solidFill>
            </a:endParaRPr>
          </a:p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背景：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5"/>
              </a:rPr>
              <a:t>www.1ppt.com/beijing/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图表：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6"/>
              </a:rPr>
              <a:t>www.1ppt.com/tubiao/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7"/>
              </a:rPr>
              <a:t>www.1ppt.com/xiazai/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教程：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8"/>
              </a:rPr>
              <a:t>www.1ppt.com/powerpoint/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资料下载：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9"/>
              </a:rPr>
              <a:t>www.1ppt.com/ziliao/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范文下载：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0"/>
              </a:rPr>
              <a:t>www.1ppt.com/fanwen/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试卷下载：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1"/>
              </a:rPr>
              <a:t>www.1ppt.com/shiti/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教案下载：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2"/>
              </a:rPr>
              <a:t>www.1ppt.com/jiaoan/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</a:t>
            </a:r>
          </a:p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论坛：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3"/>
              </a:rPr>
              <a:t>www.1ppt.cn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           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4"/>
              </a:rPr>
              <a:t>www.1ppt.com/kejian/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语文课件：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5"/>
              </a:rPr>
              <a:t>www.1ppt.com/kejian/yuwen/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数学课件：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6"/>
              </a:rPr>
              <a:t>www.1ppt.com/kejian/shuxue/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英语课件：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7"/>
              </a:rPr>
              <a:t>www.1ppt.com/kejian/yingyu/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美术课件：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8"/>
              </a:rPr>
              <a:t>www.1ppt.com/kejian/meishu/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科学课件：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19"/>
              </a:rPr>
              <a:t>www.1ppt.com/kejian/kexue/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物理课件：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20"/>
              </a:rPr>
              <a:t>www.1ppt.com/kejian/wuli/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化学课件：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21"/>
              </a:rPr>
              <a:t>www.1ppt.com/kejian/huaxue/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生物课件：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22"/>
              </a:rPr>
              <a:t>www.1ppt.com/kejian/shengwu/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地理课件：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23"/>
              </a:rPr>
              <a:t>www.1ppt.com/kejian/dili/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</a:rPr>
              <a:t>历史课件：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hlinkClick r:id="rId24"/>
              </a:rPr>
              <a:t>www.1ppt.com/kejian/lishi/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      </a:t>
            </a:r>
          </a:p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</a:rPr>
              <a:t>  </a:t>
            </a:r>
            <a:endParaRPr lang="zh-CN" altLang="en-US" sz="1200" dirty="0">
              <a:solidFill>
                <a:srgbClr val="EEECE1">
                  <a:lumMod val="25000"/>
                </a:srgb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E0AF6-59EB-499E-8348-5E7E4F0D161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970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62075318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142960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3928558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34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785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673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740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968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1347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8886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659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49687936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8766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7740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2815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3332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8259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0262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8141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2555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28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6409751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3576426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0018695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8125922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611737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3688212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0408209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ransition/>
  <p:txStyles>
    <p:titleStyle>
      <a:lvl1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defTabSz="912813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2813" rtl="0" fontAlgn="base">
        <a:spcBef>
          <a:spcPct val="20000"/>
        </a:spcBef>
        <a:spcAft>
          <a:spcPct val="0"/>
        </a:spcAft>
        <a:buChar char="–"/>
        <a:defRPr sz="2900">
          <a:solidFill>
            <a:schemeClr val="tx1"/>
          </a:solidFill>
          <a:latin typeface="+mn-lt"/>
          <a:ea typeface="+mn-ea"/>
        </a:defRPr>
      </a:lvl2pPr>
      <a:lvl3pPr marL="1141413" indent="-228600" algn="l" defTabSz="912813" rtl="0" fontAlgn="base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+mn-ea"/>
        </a:defRPr>
      </a:lvl3pPr>
      <a:lvl4pPr marL="1600200" indent="-228600" algn="l" defTabSz="912813" rtl="0" fontAlgn="base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  <a:ea typeface="+mn-ea"/>
        </a:defRPr>
      </a:lvl4pPr>
      <a:lvl5pPr marL="2057400" indent="-228600" algn="l" defTabSz="912813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+mn-ea"/>
        </a:defRPr>
      </a:lvl5pPr>
      <a:lvl6pPr marL="2514600" indent="-228600" algn="l" defTabSz="912813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+mn-ea"/>
        </a:defRPr>
      </a:lvl6pPr>
      <a:lvl7pPr marL="2971800" indent="-228600" algn="l" defTabSz="912813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+mn-ea"/>
        </a:defRPr>
      </a:lvl7pPr>
      <a:lvl8pPr marL="3429000" indent="-228600" algn="l" defTabSz="912813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+mn-ea"/>
        </a:defRPr>
      </a:lvl8pPr>
      <a:lvl9pPr marL="3886200" indent="-228600" algn="l" defTabSz="912813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0016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323850" y="1267167"/>
            <a:ext cx="8532813" cy="2763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9" tIns="45709" rIns="91419" bIns="45709">
            <a:spAutoFit/>
          </a:bodyPr>
          <a:lstStyle/>
          <a:p>
            <a:pPr algn="ctr" defTabSz="704850">
              <a:lnSpc>
                <a:spcPct val="140000"/>
              </a:lnSpc>
            </a:pPr>
            <a:r>
              <a:rPr lang="en-US" sz="3600" b="1" dirty="0">
                <a:solidFill>
                  <a:srgbClr val="0000FF"/>
                </a:solidFill>
                <a:latin typeface="Times New Roman" pitchFamily="18" charset="0"/>
              </a:rPr>
              <a:t>Module 12 Help</a:t>
            </a:r>
          </a:p>
          <a:p>
            <a:pPr algn="ctr" defTabSz="704850">
              <a:lnSpc>
                <a:spcPct val="140000"/>
              </a:lnSpc>
            </a:pPr>
            <a:r>
              <a:rPr lang="en-US" sz="4400" b="1" spc="-150" dirty="0">
                <a:solidFill>
                  <a:srgbClr val="FF0000"/>
                </a:solidFill>
                <a:latin typeface="Times New Roman" pitchFamily="18" charset="0"/>
              </a:rPr>
              <a:t>Unit 2  Stay away from windows and heavy furniture.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5" descr="BS00554_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85000" y="657225"/>
            <a:ext cx="1620838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 Box 6"/>
          <p:cNvSpPr txBox="1">
            <a:spLocks noChangeArrowheads="1"/>
          </p:cNvSpPr>
          <p:nvPr/>
        </p:nvSpPr>
        <p:spPr bwMode="auto">
          <a:xfrm>
            <a:off x="503238" y="1557338"/>
            <a:ext cx="7308850" cy="262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9" tIns="45709" rIns="91419" bIns="45709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sz="3600" b="1" dirty="0">
                <a:solidFill>
                  <a:srgbClr val="CC00FF"/>
                </a:solidFill>
                <a:latin typeface="Times New Roman" pitchFamily="18" charset="0"/>
                <a:sym typeface="Arial" pitchFamily="34" charset="0"/>
              </a:rPr>
              <a:t>Homework</a:t>
            </a:r>
          </a:p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sym typeface="Arial" pitchFamily="34" charset="0"/>
              </a:rPr>
              <a:t>Write some instructions about  what to do </a:t>
            </a:r>
          </a:p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sym typeface="Arial" pitchFamily="34" charset="0"/>
              </a:rPr>
              <a:t>in an earthquake. </a:t>
            </a:r>
            <a:endParaRPr lang="en-US" sz="2800" b="1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pic>
        <p:nvPicPr>
          <p:cNvPr id="16388" name="Picture 11" descr="图片1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62580" y="5301104"/>
            <a:ext cx="5834062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484438" y="512763"/>
            <a:ext cx="2592387" cy="546100"/>
          </a:xfrm>
          <a:ln/>
        </p:spPr>
        <p:txBody>
          <a:bodyPr lIns="91434" tIns="45718" rIns="91434" bIns="45718">
            <a:normAutofit fontScale="90000"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</a:rPr>
              <a:t>Words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079500" y="1233488"/>
            <a:ext cx="2366963" cy="518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8" rIns="91434" bIns="45718"/>
          <a:lstStyle/>
          <a:p>
            <a:pPr marL="342900" indent="-342900">
              <a:spcBef>
                <a:spcPct val="20000"/>
              </a:spcBef>
              <a:buFontTx/>
              <a:buNone/>
            </a:pP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</a:rPr>
              <a:t>1.earthquake</a:t>
            </a:r>
          </a:p>
          <a:p>
            <a:pPr marL="342900" indent="-342900">
              <a:spcBef>
                <a:spcPct val="20000"/>
              </a:spcBef>
              <a:buFontTx/>
              <a:buNone/>
            </a:pP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</a:rPr>
              <a:t>2.prepare for </a:t>
            </a:r>
          </a:p>
          <a:p>
            <a:pPr marL="342900" indent="-342900">
              <a:spcBef>
                <a:spcPct val="20000"/>
              </a:spcBef>
              <a:buFontTx/>
              <a:buNone/>
            </a:pP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</a:rPr>
              <a:t>3.warn</a:t>
            </a:r>
          </a:p>
          <a:p>
            <a:pPr marL="342900" indent="-342900">
              <a:spcBef>
                <a:spcPct val="20000"/>
              </a:spcBef>
              <a:buFontTx/>
              <a:buNone/>
            </a:pP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</a:rPr>
              <a:t>4.inside</a:t>
            </a:r>
          </a:p>
          <a:p>
            <a:pPr marL="342900" indent="-342900">
              <a:spcBef>
                <a:spcPct val="20000"/>
              </a:spcBef>
              <a:buFontTx/>
              <a:buNone/>
            </a:pP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</a:rPr>
              <a:t>5.window</a:t>
            </a:r>
          </a:p>
          <a:p>
            <a:pPr marL="342900" indent="-342900">
              <a:spcBef>
                <a:spcPct val="20000"/>
              </a:spcBef>
              <a:buFontTx/>
              <a:buNone/>
            </a:pP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</a:rPr>
              <a:t>6.keep</a:t>
            </a:r>
          </a:p>
          <a:p>
            <a:pPr marL="342900" indent="-342900">
              <a:spcBef>
                <a:spcPct val="20000"/>
              </a:spcBef>
              <a:buFontTx/>
              <a:buNone/>
            </a:pP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</a:rPr>
              <a:t>7.brave</a:t>
            </a:r>
          </a:p>
          <a:p>
            <a:pPr marL="342900" indent="-342900">
              <a:spcBef>
                <a:spcPct val="20000"/>
              </a:spcBef>
              <a:buFontTx/>
              <a:buNone/>
            </a:pP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</a:rPr>
              <a:t>8.clear</a:t>
            </a:r>
          </a:p>
          <a:p>
            <a:pPr marL="342900" indent="-342900">
              <a:spcBef>
                <a:spcPct val="20000"/>
              </a:spcBef>
              <a:buFontTx/>
              <a:buNone/>
            </a:pP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</a:rPr>
              <a:t>9.power</a:t>
            </a:r>
          </a:p>
          <a:p>
            <a:pPr marL="342900" indent="-342900">
              <a:spcBef>
                <a:spcPct val="20000"/>
              </a:spcBef>
              <a:buFontTx/>
              <a:buNone/>
            </a:pP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</a:rPr>
              <a:t>10.in  short</a:t>
            </a:r>
          </a:p>
        </p:txBody>
      </p:sp>
      <p:sp>
        <p:nvSpPr>
          <p:cNvPr id="8196" name="Rectangle 4"/>
          <p:cNvSpPr>
            <a:spLocks noGrp="1" noChangeArrowheads="1"/>
          </p:cNvSpPr>
          <p:nvPr/>
        </p:nvSpPr>
        <p:spPr bwMode="auto">
          <a:xfrm>
            <a:off x="3600450" y="1268413"/>
            <a:ext cx="5400675" cy="518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0529" tIns="35265" rIns="70529" bIns="35265"/>
          <a:lstStyle/>
          <a:p>
            <a:pPr marL="342900" indent="-342900">
              <a:spcBef>
                <a:spcPct val="2000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地震</a:t>
            </a:r>
          </a:p>
          <a:p>
            <a:pPr marL="342900" indent="-342900">
              <a:spcBef>
                <a:spcPct val="2000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为</a:t>
            </a:r>
            <a:r>
              <a:rPr lang="en-US" sz="2800" b="1" dirty="0">
                <a:solidFill>
                  <a:srgbClr val="0000FF"/>
                </a:solidFill>
                <a:latin typeface="宋体"/>
              </a:rPr>
              <a:t>……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做准备</a:t>
            </a:r>
          </a:p>
          <a:p>
            <a:pPr marL="342900" indent="-342900">
              <a:spcBef>
                <a:spcPct val="2000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警告</a:t>
            </a:r>
          </a:p>
          <a:p>
            <a:pPr marL="342900" indent="-342900">
              <a:spcBef>
                <a:spcPct val="2000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在</a:t>
            </a:r>
            <a:r>
              <a:rPr lang="en-US" sz="2800" b="1" dirty="0">
                <a:solidFill>
                  <a:srgbClr val="0000FF"/>
                </a:solidFill>
                <a:latin typeface="宋体"/>
              </a:rPr>
              <a:t>……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里面</a:t>
            </a:r>
          </a:p>
          <a:p>
            <a:pPr marL="342900" indent="-342900">
              <a:spcBef>
                <a:spcPct val="2000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窗户</a:t>
            </a:r>
          </a:p>
          <a:p>
            <a:pPr marL="342900" indent="-342900">
              <a:spcBef>
                <a:spcPct val="2000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保持，留在</a:t>
            </a:r>
          </a:p>
          <a:p>
            <a:pPr marL="342900" indent="-342900">
              <a:spcBef>
                <a:spcPct val="2000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勇敢的</a:t>
            </a:r>
          </a:p>
          <a:p>
            <a:pPr marL="342900" indent="-342900">
              <a:spcBef>
                <a:spcPct val="2000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不和</a:t>
            </a:r>
            <a:r>
              <a:rPr lang="en-US" sz="2800" b="1" dirty="0">
                <a:solidFill>
                  <a:srgbClr val="0000FF"/>
                </a:solidFill>
                <a:latin typeface="宋体"/>
              </a:rPr>
              <a:t>……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接触的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</a:rPr>
              <a:t>;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不挨</a:t>
            </a:r>
            <a:r>
              <a:rPr lang="en-US" sz="2800" b="1" dirty="0">
                <a:solidFill>
                  <a:srgbClr val="0000FF"/>
                </a:solidFill>
                <a:latin typeface="宋体"/>
              </a:rPr>
              <a:t>……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太近的</a:t>
            </a:r>
          </a:p>
          <a:p>
            <a:pPr marL="342900" indent="-342900">
              <a:spcBef>
                <a:spcPct val="2000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电，电力</a:t>
            </a:r>
          </a:p>
          <a:p>
            <a:pPr marL="342900" indent="-342900">
              <a:spcBef>
                <a:spcPct val="2000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总之；简言之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ldLvl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u=1678362623,1902324854&amp;fm=11&amp;gp=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159000" y="1304925"/>
            <a:ext cx="4175125" cy="3254375"/>
          </a:xfrm>
          <a:noFill/>
          <a:ln/>
        </p:spPr>
      </p:pic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908175" y="5013325"/>
            <a:ext cx="4910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9" tIns="45709" rIns="91419" bIns="45709">
            <a:spAutoFit/>
          </a:bodyPr>
          <a:lstStyle/>
          <a:p>
            <a:r>
              <a:rPr lang="en-US" sz="2800" b="1">
                <a:solidFill>
                  <a:srgbClr val="0000FF"/>
                </a:solidFill>
                <a:latin typeface="Times New Roman" pitchFamily="18" charset="0"/>
              </a:rPr>
              <a:t>What happened in the picture?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443663" y="2636838"/>
            <a:ext cx="24495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9" tIns="45709" rIns="91419" bIns="45709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  <a:latin typeface="Times New Roman" pitchFamily="18" charset="0"/>
              </a:rPr>
              <a:t>earthquake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3527425" y="584200"/>
            <a:ext cx="2952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9" tIns="45709" rIns="91419" bIns="45709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  <a:latin typeface="Times New Roman" pitchFamily="18" charset="0"/>
              </a:rPr>
              <a:t>Lead-in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ldLvl="0" autoUpdateAnimBg="0"/>
      <p:bldP spid="9220" grpId="0" bldLvl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827088" y="728663"/>
            <a:ext cx="7561262" cy="1384300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0529" tIns="35265" rIns="70529" bIns="35265" anchor="ctr"/>
          <a:lstStyle/>
          <a:p>
            <a:pPr defTabSz="704850">
              <a:lnSpc>
                <a:spcPct val="140000"/>
              </a:lnSpc>
            </a:pPr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3200" b="1">
                <a:solidFill>
                  <a:srgbClr val="FF0000"/>
                </a:solidFill>
                <a:latin typeface="Times New Roman" pitchFamily="18" charset="0"/>
              </a:rPr>
              <a:t>Look at the title of the passage and think about what to do in an earthquake.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03463" y="2636838"/>
            <a:ext cx="433387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508052" y="3284992"/>
            <a:ext cx="735006" cy="2412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www.1ppt.com/moban/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背景：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www.1ppt.com/beijing/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www.1ppt.com/xiazai/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www.1ppt.com/ziliao/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www.1ppt.com/fanwen/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www.1ppt.com/shiti/  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www.1ppt.com/jiaoan/       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www.1ppt.cn                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语文课件：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www.1ppt.com/kejian/yuwen/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数学课件：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www.1ppt.com/kejian/shuxue/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英语课件：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www.1ppt.com/kejian/yingyu/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美术课件：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www.1ppt.com/kejian/meishu/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科学课件：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www.1ppt.com/kejian/kexue/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物理课件：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www.1ppt.com/kejian/wuli/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化学课件：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www.1ppt.com/kejian/huaxue/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生物课件：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www.1ppt.com/kejian/shengwu/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地理课件：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www.1ppt.com/kejian/dili/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历史课件：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www.1ppt.com/kejian/lishi/        </a:t>
            </a:r>
          </a:p>
        </p:txBody>
      </p:sp>
      <p:pic>
        <p:nvPicPr>
          <p:cNvPr id="11266" name="Picture 2" descr="13052008584102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24413" y="1700213"/>
            <a:ext cx="3960812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2843213" y="5913438"/>
            <a:ext cx="23050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>
                <a:solidFill>
                  <a:srgbClr val="FF0000"/>
                </a:solidFill>
                <a:latin typeface="Times New Roman" pitchFamily="18" charset="0"/>
              </a:rPr>
              <a:t>Help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9138" y="1700213"/>
            <a:ext cx="3905250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323850" y="404813"/>
            <a:ext cx="860425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0529" tIns="35265" rIns="70529" bIns="35265" anchor="ctr"/>
          <a:lstStyle/>
          <a:p>
            <a:pPr defTabSz="704850">
              <a:lnSpc>
                <a:spcPct val="130000"/>
              </a:lnSpc>
            </a:pP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Read the sentences. Decide if the following actions are right(√ ) or wrong(× ).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323850" y="2384425"/>
            <a:ext cx="9217025" cy="394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9" tIns="45709" rIns="91419" bIns="45709">
            <a:spAutoFit/>
          </a:bodyPr>
          <a:lstStyle>
            <a:lvl1pPr defTabSz="704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defTabSz="704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defTabSz="704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defTabSz="704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defTabSz="704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defTabSz="7048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defTabSz="7048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defTabSz="7048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defTabSz="7048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</a:rPr>
              <a:t>1…I hid under a table. (      )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</a:rPr>
              <a:t>2…Sam sat on his desk. (      )</a:t>
            </a:r>
            <a:endParaRPr lang="zh-CN" altLang="en-US" sz="2800" b="1" dirty="0">
              <a:solidFill>
                <a:srgbClr val="0000FF"/>
              </a:solidFill>
              <a:latin typeface="Times New Roman" pitchFamily="18" charset="0"/>
            </a:endParaRP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</a:rPr>
              <a:t>3…Alice ran out of the building. (      )</a:t>
            </a:r>
            <a:endParaRPr lang="zh-CN" altLang="en-US" sz="2800" b="1" dirty="0">
              <a:solidFill>
                <a:srgbClr val="0000FF"/>
              </a:solidFill>
              <a:latin typeface="Times New Roman" pitchFamily="18" charset="0"/>
            </a:endParaRP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</a:rPr>
              <a:t>4…Peter and Helen stayed in their car. (      )</a:t>
            </a:r>
            <a:endParaRPr lang="zh-CN" altLang="en-US" sz="2800" b="1" dirty="0">
              <a:solidFill>
                <a:srgbClr val="0000FF"/>
              </a:solidFill>
              <a:latin typeface="Times New Roman" pitchFamily="18" charset="0"/>
            </a:endParaRP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</a:rPr>
              <a:t>5...my family and I moved away from the beach. (      )</a:t>
            </a:r>
            <a:endParaRPr lang="zh-CN" altLang="en-US" sz="2800" b="1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395288" y="1844675"/>
            <a:ext cx="525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9" tIns="45709" rIns="91419" bIns="45709">
            <a:spAutoFit/>
          </a:bodyPr>
          <a:lstStyle>
            <a:lvl1pPr defTabSz="704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defTabSz="704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defTabSz="704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defTabSz="704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defTabSz="704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defTabSz="7048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defTabSz="7048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defTabSz="7048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defTabSz="7048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When the earthquake started…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4032250" y="2492375"/>
            <a:ext cx="574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9" tIns="45709" rIns="91419" bIns="45709">
            <a:spAutoFit/>
          </a:bodyPr>
          <a:lstStyle>
            <a:lvl1pPr defTabSz="704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defTabSz="704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defTabSz="704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defTabSz="704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defTabSz="704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defTabSz="7048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defTabSz="7048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defTabSz="7048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defTabSz="7048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√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4211638" y="3357563"/>
            <a:ext cx="574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9" tIns="45709" rIns="91419" bIns="45709">
            <a:spAutoFit/>
          </a:bodyPr>
          <a:lstStyle>
            <a:lvl1pPr defTabSz="704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defTabSz="704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defTabSz="704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defTabSz="704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defTabSz="704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defTabSz="7048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defTabSz="7048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defTabSz="7048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defTabSz="7048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FF0000"/>
                </a:solidFill>
                <a:latin typeface="Times New Roman" pitchFamily="18" charset="0"/>
              </a:rPr>
              <a:t>×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5543550" y="4184650"/>
            <a:ext cx="574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9" tIns="45709" rIns="91419" bIns="45709">
            <a:spAutoFit/>
          </a:bodyPr>
          <a:lstStyle>
            <a:lvl1pPr defTabSz="704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defTabSz="704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defTabSz="704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defTabSz="704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defTabSz="704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defTabSz="7048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defTabSz="7048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defTabSz="7048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defTabSz="7048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FF0000"/>
                </a:solidFill>
                <a:latin typeface="Times New Roman" pitchFamily="18" charset="0"/>
              </a:rPr>
              <a:t>×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6516688" y="4976813"/>
            <a:ext cx="574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9" tIns="45709" rIns="91419" bIns="45709">
            <a:spAutoFit/>
          </a:bodyPr>
          <a:lstStyle>
            <a:lvl1pPr defTabSz="704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defTabSz="704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defTabSz="704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defTabSz="704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defTabSz="704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defTabSz="7048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defTabSz="7048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defTabSz="7048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defTabSz="7048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√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7920038" y="5768975"/>
            <a:ext cx="574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9" tIns="45709" rIns="91419" bIns="45709">
            <a:spAutoFit/>
          </a:bodyPr>
          <a:lstStyle>
            <a:lvl1pPr defTabSz="704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defTabSz="704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defTabSz="704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defTabSz="704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defTabSz="7048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defTabSz="7048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defTabSz="7048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defTabSz="7048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defTabSz="7048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autoUpdateAnimBg="0"/>
      <p:bldP spid="12294" grpId="0" autoUpdateAnimBg="0"/>
      <p:bldP spid="12295" grpId="0" autoUpdateAnimBg="0"/>
      <p:bldP spid="12296" grpId="0" autoUpdateAnimBg="0"/>
      <p:bldP spid="1229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806" y="282575"/>
            <a:ext cx="6173787" cy="914400"/>
          </a:xfrm>
          <a:ln/>
        </p:spPr>
        <p:txBody>
          <a:bodyPr lIns="91434" tIns="45718" rIns="91434" bIns="45718"/>
          <a:lstStyle/>
          <a:p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</a:rPr>
              <a:t>Language points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160463" y="1196975"/>
            <a:ext cx="3508375" cy="54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8" rIns="91434" bIns="45718"/>
          <a:lstStyle/>
          <a:p>
            <a:pPr marL="342900" indent="-342900">
              <a:lnSpc>
                <a:spcPct val="140000"/>
              </a:lnSpc>
              <a:spcBef>
                <a:spcPct val="20000"/>
              </a:spcBef>
              <a:buFontTx/>
              <a:buNone/>
            </a:pP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</a:rPr>
              <a:t>stay away from</a:t>
            </a: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  <a:buFontTx/>
              <a:buNone/>
            </a:pP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</a:rPr>
              <a:t>warn sb. about</a:t>
            </a: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  <a:buFontTx/>
              <a:buNone/>
            </a:pP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</a:rPr>
              <a:t>jump out of</a:t>
            </a: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  <a:buFontTx/>
              <a:buNone/>
            </a:pP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</a:rPr>
              <a:t>keep calm</a:t>
            </a: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  <a:buFontTx/>
              <a:buNone/>
            </a:pP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</a:rPr>
              <a:t>keep clear of fire</a:t>
            </a: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  <a:buFontTx/>
              <a:buNone/>
            </a:pP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</a:rPr>
              <a:t>be careful of</a:t>
            </a: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  <a:buFontTx/>
              <a:buNone/>
            </a:pP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</a:rPr>
              <a:t>think about</a:t>
            </a: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  <a:buFontTx/>
              <a:buNone/>
            </a:pP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</a:rPr>
              <a:t>stop doing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</a:rPr>
              <a:t>sth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/>
        </p:nvSpPr>
        <p:spPr bwMode="auto">
          <a:xfrm>
            <a:off x="4356100" y="1268412"/>
            <a:ext cx="4454525" cy="532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0529" tIns="35265" rIns="70529" bIns="35265"/>
          <a:lstStyle/>
          <a:p>
            <a:pPr marL="342900" indent="-342900">
              <a:lnSpc>
                <a:spcPct val="140000"/>
              </a:lnSpc>
              <a:spcBef>
                <a:spcPct val="2000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远离</a:t>
            </a: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警告某人注意</a:t>
            </a:r>
            <a:r>
              <a:rPr lang="en-US" sz="2800" b="1" dirty="0">
                <a:solidFill>
                  <a:srgbClr val="0000FF"/>
                </a:solidFill>
                <a:latin typeface="宋体"/>
              </a:rPr>
              <a:t>……</a:t>
            </a:r>
            <a:endParaRPr lang="en-US" sz="2800" b="1" dirty="0">
              <a:solidFill>
                <a:srgbClr val="0000FF"/>
              </a:solidFill>
              <a:latin typeface="Times New Roman" pitchFamily="18" charset="0"/>
            </a:endParaRP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跳出</a:t>
            </a:r>
            <a:r>
              <a:rPr lang="en-US" sz="2800" b="1" dirty="0">
                <a:solidFill>
                  <a:srgbClr val="0000FF"/>
                </a:solidFill>
                <a:latin typeface="宋体"/>
              </a:rPr>
              <a:t>……</a:t>
            </a:r>
            <a:endParaRPr lang="en-US" sz="2800" b="1" dirty="0">
              <a:solidFill>
                <a:srgbClr val="0000FF"/>
              </a:solidFill>
              <a:latin typeface="Times New Roman" pitchFamily="18" charset="0"/>
            </a:endParaRP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保持冷静</a:t>
            </a: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不接触火</a:t>
            </a: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小心</a:t>
            </a:r>
            <a:r>
              <a:rPr lang="en-US" sz="2800" b="1" dirty="0">
                <a:solidFill>
                  <a:srgbClr val="0000FF"/>
                </a:solidFill>
                <a:latin typeface="宋体"/>
              </a:rPr>
              <a:t>……</a:t>
            </a:r>
            <a:endParaRPr lang="en-US" sz="2800" b="1" dirty="0">
              <a:solidFill>
                <a:srgbClr val="0000FF"/>
              </a:solidFill>
              <a:latin typeface="Times New Roman" pitchFamily="18" charset="0"/>
            </a:endParaRP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考虑</a:t>
            </a: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停止做某事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50825" y="584200"/>
            <a:ext cx="8712200" cy="589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70000"/>
              </a:lnSpc>
            </a:pP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</a:rPr>
              <a:t>1.It’s difficult to warn people about them.</a:t>
            </a:r>
          </a:p>
          <a:p>
            <a:pPr>
              <a:lnSpc>
                <a:spcPct val="17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提醒人们注意它们是很困难的。</a:t>
            </a:r>
          </a:p>
          <a:p>
            <a:pPr>
              <a:lnSpc>
                <a:spcPct val="170000"/>
              </a:lnSpc>
            </a:pP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</a:rPr>
              <a:t>It’s +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形容词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</a:rPr>
              <a:t>+to do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</a:rPr>
              <a:t>sth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</a:rPr>
              <a:t>.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意为“做某事怎么样”。</a:t>
            </a:r>
          </a:p>
          <a:p>
            <a:pPr>
              <a:lnSpc>
                <a:spcPct val="170000"/>
              </a:lnSpc>
            </a:pP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</a:rPr>
              <a:t>2.Usually  people have little or no idea about what to do during an earthquake.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通常人们在地震时不知道该做什么。</a:t>
            </a:r>
          </a:p>
          <a:p>
            <a:pPr>
              <a:lnSpc>
                <a:spcPct val="170000"/>
              </a:lnSpc>
            </a:pP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</a:rPr>
              <a:t>3.If you are in a bus or car, stay in it.</a:t>
            </a:r>
          </a:p>
          <a:p>
            <a:pPr>
              <a:lnSpc>
                <a:spcPct val="17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如果你在公共汽车上或者车上，就待在里面。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549275"/>
            <a:ext cx="6175375" cy="652463"/>
          </a:xfrm>
          <a:ln/>
        </p:spPr>
        <p:txBody>
          <a:bodyPr lIns="91434" tIns="45718" rIns="91434" bIns="45718"/>
          <a:lstStyle/>
          <a:p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</a:rPr>
              <a:t>Exercises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431800" y="1196975"/>
            <a:ext cx="8331200" cy="55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8" rIns="91434" bIns="45718"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根据汉语意思完成句子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</a:rPr>
              <a:t>1.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我们没有机会赢这场比赛。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</a:rPr>
              <a:t>We ____ ____ ______ ____ win the match.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</a:rPr>
              <a:t>2.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学生们正在为考试做准备。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</a:rPr>
              <a:t>The students ____ _________ ____the test.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</a:rPr>
              <a:t>3.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远离火灾。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</a:rPr>
              <a:t>_____ _____ _____ fire.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</a:rPr>
              <a:t>4.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停止说话，该上课了。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</a:rPr>
              <a:t>It’s time for class. ______ _______.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042988" y="2384425"/>
            <a:ext cx="39608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9" tIns="45709" rIns="91419" bIns="45709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  <a:latin typeface="Times New Roman" pitchFamily="18" charset="0"/>
              </a:rPr>
              <a:t>have    no  chance   to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2663825" y="3557588"/>
            <a:ext cx="38877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9" tIns="45709" rIns="91419" bIns="45709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  <a:latin typeface="Times New Roman" pitchFamily="18" charset="0"/>
              </a:rPr>
              <a:t>are  preparing  for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503238" y="4797425"/>
            <a:ext cx="3527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9" tIns="45709" rIns="91419" bIns="45709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  <a:latin typeface="Times New Roman" pitchFamily="18" charset="0"/>
              </a:rPr>
              <a:t>Stay   away   from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3455988" y="5984875"/>
            <a:ext cx="2555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9" tIns="45709" rIns="91419" bIns="45709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  <a:latin typeface="Times New Roman" pitchFamily="18" charset="0"/>
              </a:rPr>
              <a:t>Stop   talking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bldLvl="0" autoUpdateAnimBg="0"/>
      <p:bldP spid="15365" grpId="0" bldLvl="0" autoUpdateAnimBg="0"/>
      <p:bldP spid="15366" grpId="0" bldLvl="0" autoUpdateAnimBg="0"/>
      <p:bldP spid="15367" grpId="0" bldLvl="0" autoUpdateAnimBg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第一PPT模板网-WWW.1PPT.COM">
  <a:themeElements>
    <a:clrScheme name="7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7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7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天体">
  <a:themeElements>
    <a:clrScheme name="天体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体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0</Pages>
  <Words>941</Words>
  <Characters>0</Characters>
  <Application>Microsoft Office PowerPoint</Application>
  <DocSecurity>0</DocSecurity>
  <PresentationFormat>全屏显示(4:3)</PresentationFormat>
  <Lines>0</Lines>
  <Paragraphs>104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Times New Roman</vt:lpstr>
      <vt:lpstr>第一PPT模板网-WWW.1PPT.COM</vt:lpstr>
      <vt:lpstr>天体</vt:lpstr>
      <vt:lpstr>PowerPoint 演示文稿</vt:lpstr>
      <vt:lpstr>Words</vt:lpstr>
      <vt:lpstr>PowerPoint 演示文稿</vt:lpstr>
      <vt:lpstr>PowerPoint 演示文稿</vt:lpstr>
      <vt:lpstr>PowerPoint 演示文稿</vt:lpstr>
      <vt:lpstr>PowerPoint 演示文稿</vt:lpstr>
      <vt:lpstr>Language points</vt:lpstr>
      <vt:lpstr>PowerPoint 演示文稿</vt:lpstr>
      <vt:lpstr>Exercises</vt:lpstr>
      <vt:lpstr>PowerPoint 演示文稿</vt:lpstr>
    </vt:vector>
  </TitlesOfParts>
  <Company>第一PPT模板网-WWW.1PPT.COM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subject>第一PPT模板网-WWW.1PPT.COM</dc:subject>
  <dc:creator>第一PPT模板网-WWW.1PPT.COM</dc:creator>
  <cp:keywords>第一PPT模板网-WWW.1PPT.COM</cp:keywords>
  <dc:description>第一PPT模板网-WWW.1PPT.COM</dc:description>
  <cp:lastModifiedBy>张 起源</cp:lastModifiedBy>
  <cp:revision>3</cp:revision>
  <dcterms:created xsi:type="dcterms:W3CDTF">2013-04-15T12:38:33Z</dcterms:created>
  <dcterms:modified xsi:type="dcterms:W3CDTF">2019-09-14T15:31:24Z</dcterms:modified>
  <cp:category>第一PPT模板网-WWW.1PPT.COM</cp:category>
  <cp:contentStatus>第一PPT模板网-WWW.1PPT.COM</cp:contentStatus>
  <cp:version>第一PPT模板网-WWW.1PPT.COM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2052-9.1.0.4866</vt:lpwstr>
  </property>
</Properties>
</file>