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836" r:id="rId2"/>
  </p:sldMasterIdLst>
  <p:notesMasterIdLst>
    <p:notesMasterId r:id="rId11"/>
  </p:notesMasterIdLst>
  <p:sldIdLst>
    <p:sldId id="257" r:id="rId3"/>
    <p:sldId id="276" r:id="rId4"/>
    <p:sldId id="340" r:id="rId5"/>
    <p:sldId id="341" r:id="rId6"/>
    <p:sldId id="342" r:id="rId7"/>
    <p:sldId id="343" r:id="rId8"/>
    <p:sldId id="295" r:id="rId9"/>
    <p:sldId id="29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9" autoAdjust="0"/>
    <p:restoredTop sz="94660"/>
  </p:normalViewPr>
  <p:slideViewPr>
    <p:cSldViewPr>
      <p:cViewPr varScale="1">
        <p:scale>
          <a:sx n="114" d="100"/>
          <a:sy n="114" d="100"/>
        </p:scale>
        <p:origin x="744" y="108"/>
      </p:cViewPr>
      <p:guideLst>
        <p:guide orient="horz" pos="2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4028-3BB8-4AE1-B923-9AD49AB00C9B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57B-82FA-488F-BFE8-E65DBC3BD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5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57B-82FA-488F-BFE8-E65DBC3BDE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0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8984596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408830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9725"/>
            <a:ext cx="2057400" cy="5786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9725"/>
            <a:ext cx="6019800" cy="5786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596806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35E2D250-6D2A-4BBB-B57F-42D035C8EB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53932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251-14EB-4C90-82A4-0797120092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91655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3460-FE1B-4E4E-BC19-1FB9CC4E11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9522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D3F4-14DB-4616-B31A-19FA14AD97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0841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9632-6C42-4159-BA2B-BC3B3EA4F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46000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B94E-58D4-4E6D-A73E-855BE8DED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7627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D32D-DCED-4DFF-8D15-A2E5BCDD0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33993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50F3-6A91-4C83-8FF4-9A7006A6B8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071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309432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8B9-D44D-447F-AB5A-CBC51505B3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9619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89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50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25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60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91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94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882A-B314-4F01-B8DC-9B71B27FDF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75832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1EBD-A5B8-49E1-B308-931F0C1367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7968610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58772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643373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240129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96448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4769872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0336333"/>
      </p:ext>
    </p:extLst>
  </p:cSld>
  <p:clrMapOvr>
    <a:masterClrMapping/>
  </p:clrMapOvr>
  <p:transition>
    <p:zoom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 userDrawn="1"/>
        </p:nvSpPr>
        <p:spPr bwMode="auto">
          <a:xfrm>
            <a:off x="0" y="0"/>
            <a:ext cx="915352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0"/>
            <a:ext cx="6300788" cy="3429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614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825625" y="339725"/>
            <a:ext cx="67786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49" name="矩形 6"/>
          <p:cNvSpPr>
            <a:spLocks noChangeArrowheads="1"/>
          </p:cNvSpPr>
          <p:nvPr/>
        </p:nvSpPr>
        <p:spPr bwMode="auto">
          <a:xfrm>
            <a:off x="2124075" y="0"/>
            <a:ext cx="7019925" cy="347663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 userDrawn="1"/>
        </p:nvSpPr>
        <p:spPr bwMode="auto">
          <a:xfrm>
            <a:off x="0" y="6742113"/>
            <a:ext cx="7380288" cy="11588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zoom/>
    <p:sndAc>
      <p:stSnd>
        <p:snd r:embed="rId13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716F7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716F7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716F7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7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ransition>
    <p:zoom/>
    <p:sndAc>
      <p:stSnd>
        <p:snd r:embed="rId19" name="click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www.zcom.com/m/yingyuwenzhai/1562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764705"/>
            <a:ext cx="91440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spc="-150" dirty="0">
                <a:solidFill>
                  <a:schemeClr val="tx2"/>
                </a:solidFill>
                <a:latin typeface="Comic Sans MS" pitchFamily="66" charset="0"/>
              </a:rPr>
              <a:t>Module 1 How to learn English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0180" y="1988840"/>
            <a:ext cx="8463639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4400" b="1" spc="-1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Unit 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4400" b="1" spc="-1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Let’s try to speak English as much as possible.</a:t>
            </a:r>
            <a:endParaRPr lang="zh-CN" altLang="en-US" sz="4400" b="1" spc="-1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19475" y="5013325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16463" y="4797425"/>
            <a:ext cx="184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54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B7F57FA9-936E-4290-87E9-14124B2B5EA8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utoUpdateAnimBg="0"/>
      <p:bldP spid="15364" grpId="0" bldLvl="0" autoUpdateAnimBg="0"/>
      <p:bldP spid="1536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C8013DE9-F0FB-4CA7-A2B5-1A76FDE3F7CE}" type="slidenum">
              <a:rPr lang="en-US" sz="1400"/>
              <a:pPr algn="r"/>
              <a:t>2</a:t>
            </a:fld>
            <a:endParaRPr lang="en-US" sz="1400"/>
          </a:p>
        </p:txBody>
      </p:sp>
      <p:pic>
        <p:nvPicPr>
          <p:cNvPr id="16388" name="Picture 4" descr="C_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78050"/>
            <a:ext cx="31321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-234950" y="4868863"/>
            <a:ext cx="3559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newspaper</a:t>
            </a:r>
          </a:p>
        </p:txBody>
      </p:sp>
      <p:pic>
        <p:nvPicPr>
          <p:cNvPr id="16390" name="Picture 10" descr="英语文摘 10年6月刊电子杂志封面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2178050"/>
            <a:ext cx="2735263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492500" y="4913313"/>
            <a:ext cx="27876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5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magazine</a:t>
            </a:r>
          </a:p>
        </p:txBody>
      </p:sp>
      <p:pic>
        <p:nvPicPr>
          <p:cNvPr id="16392" name="Picture 12" descr="ANd9GcQWXQGgUD7UcRYEHuj0i9cZ-bs0MzrApHg3JjThIjtrW2uZhB0&amp;t=1&amp;usg=__sBbzZun6g5RiW_r_toPQ3HxU_bk=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325" y="2178050"/>
            <a:ext cx="298767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6516688" y="4913313"/>
            <a:ext cx="22796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5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internet</a:t>
            </a:r>
          </a:p>
        </p:txBody>
      </p: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0" y="44450"/>
            <a:ext cx="9756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5400" b="1" dirty="0"/>
              <a:t>--Where can we see English in our daily life? </a:t>
            </a:r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684213" y="6149975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报纸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0" y="5516563"/>
            <a:ext cx="35734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/´nju:zpeipə/</a:t>
            </a:r>
          </a:p>
        </p:txBody>
      </p:sp>
      <p:sp>
        <p:nvSpPr>
          <p:cNvPr id="16397" name="Rectangle 20"/>
          <p:cNvSpPr>
            <a:spLocks noChangeArrowheads="1"/>
          </p:cNvSpPr>
          <p:nvPr/>
        </p:nvSpPr>
        <p:spPr bwMode="auto">
          <a:xfrm>
            <a:off x="4284663" y="5634038"/>
            <a:ext cx="13271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5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杂志</a:t>
            </a:r>
          </a:p>
        </p:txBody>
      </p:sp>
      <p:sp>
        <p:nvSpPr>
          <p:cNvPr id="16398" name="Rectangle 21"/>
          <p:cNvSpPr>
            <a:spLocks noChangeArrowheads="1"/>
          </p:cNvSpPr>
          <p:nvPr/>
        </p:nvSpPr>
        <p:spPr bwMode="auto">
          <a:xfrm>
            <a:off x="6804025" y="5634038"/>
            <a:ext cx="18986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5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互联网</a:t>
            </a: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ADF9398C-1FCA-4CC0-AB2E-89D01AF66DCC}"/>
              </a:ext>
            </a:extLst>
          </p:cNvPr>
          <p:cNvSpPr txBox="1"/>
          <p:nvPr/>
        </p:nvSpPr>
        <p:spPr>
          <a:xfrm>
            <a:off x="358345" y="355764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D1B8F836-FAB7-4DC6-BE5D-12C9E4EA1EFE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650875" y="1397000"/>
            <a:ext cx="27368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/>
              <a:t>p</a:t>
            </a:r>
            <a:r>
              <a:rPr lang="en-US" sz="2800" b="1" dirty="0" err="1">
                <a:solidFill>
                  <a:srgbClr val="FF0000"/>
                </a:solidFill>
              </a:rPr>
              <a:t>eə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/>
              <a:t>k</a:t>
            </a:r>
            <a:r>
              <a:rPr lang="en-US" sz="2800" b="1" dirty="0" err="1">
                <a:solidFill>
                  <a:srgbClr val="FF0000"/>
                </a:solidFill>
              </a:rPr>
              <a:t>ə</a:t>
            </a:r>
            <a:r>
              <a:rPr lang="en-US" sz="2800" b="1" dirty="0" err="1"/>
              <a:t>'r</a:t>
            </a:r>
            <a:r>
              <a:rPr lang="en-US" sz="2800" b="1" dirty="0" err="1">
                <a:solidFill>
                  <a:srgbClr val="FF0000"/>
                </a:solidFill>
              </a:rPr>
              <a:t>e</a:t>
            </a:r>
            <a:r>
              <a:rPr lang="en-US" sz="2800" b="1" dirty="0" err="1"/>
              <a:t>kt</a:t>
            </a:r>
            <a:r>
              <a:rPr lang="en-US" sz="2800" b="1" dirty="0"/>
              <a:t>/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/>
              <a:t>'</a:t>
            </a:r>
            <a:r>
              <a:rPr lang="en-US" sz="2800" b="1" dirty="0" err="1">
                <a:latin typeface="Times New Roman" pitchFamily="18" charset="0"/>
              </a:rPr>
              <a:t>sp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800" b="1" dirty="0" err="1">
                <a:latin typeface="Times New Roman" pitchFamily="18" charset="0"/>
              </a:rPr>
              <a:t>l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 b="1" dirty="0" err="1">
                <a:latin typeface="Times New Roman" pitchFamily="18" charset="0"/>
              </a:rPr>
              <a:t>ŋ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/>
              <a:t>'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æ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/>
              <a:t>m</a:t>
            </a:r>
            <a:r>
              <a:rPr lang="en-US" sz="2800" b="1" dirty="0" err="1">
                <a:solidFill>
                  <a:srgbClr val="FF0000"/>
                </a:solidFill>
              </a:rPr>
              <a:t>æ</a:t>
            </a:r>
            <a:r>
              <a:rPr lang="en-US" sz="2800" b="1" dirty="0" err="1"/>
              <a:t>tʃ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/>
              <a:t>'</a:t>
            </a:r>
            <a:r>
              <a:rPr lang="en-US" sz="2800" b="1" dirty="0">
                <a:latin typeface="Times New Roman" pitchFamily="18" charset="0"/>
              </a:rPr>
              <a:t>m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800" b="1" dirty="0" err="1">
                <a:latin typeface="Times New Roman" pitchFamily="18" charset="0"/>
              </a:rPr>
              <a:t>n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 b="1" dirty="0" err="1">
                <a:latin typeface="Times New Roman" pitchFamily="18" charset="0"/>
              </a:rPr>
              <a:t>ŋ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m'pl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t/</a:t>
            </a:r>
          </a:p>
          <a:p>
            <a:pPr>
              <a:lnSpc>
                <a:spcPts val="48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/'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3059113" y="1458913"/>
            <a:ext cx="2703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两个人，一对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6804025" y="13970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059113" y="2108200"/>
            <a:ext cx="354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latin typeface="Times New Roman" pitchFamily="18" charset="0"/>
                <a:ea typeface="黑体" pitchFamily="49" charset="-122"/>
              </a:rPr>
              <a:t>改正；纠正</a:t>
            </a:r>
            <a:r>
              <a:rPr lang="zh-CN" altLang="en-US" sz="2400" b="1" i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400" b="1" i="1" dirty="0">
                <a:latin typeface="Times New Roman" pitchFamily="18" charset="0"/>
                <a:ea typeface="黑体" pitchFamily="49" charset="-122"/>
              </a:rPr>
              <a:t>v.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</a:rPr>
              <a:t>正确的  </a:t>
            </a:r>
            <a:r>
              <a:rPr lang="en-US" sz="2400" b="1" i="1" dirty="0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6804025" y="2046288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3059113" y="2755900"/>
            <a:ext cx="267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拼写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</a:t>
            </a:r>
            <a:endParaRPr lang="en-US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6804025" y="327025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practise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3059113" y="3332163"/>
            <a:ext cx="141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练习 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v. </a:t>
            </a:r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3059113" y="3979863"/>
            <a:ext cx="177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使相配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v. </a:t>
            </a:r>
            <a:endParaRPr lang="en-US" dirty="0"/>
          </a:p>
        </p:txBody>
      </p:sp>
      <p:sp>
        <p:nvSpPr>
          <p:cNvPr id="17419" name="Text Box 5"/>
          <p:cNvSpPr txBox="1">
            <a:spLocks noChangeArrowheads="1"/>
          </p:cNvSpPr>
          <p:nvPr/>
        </p:nvSpPr>
        <p:spPr bwMode="auto">
          <a:xfrm>
            <a:off x="6804025" y="2693988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spelling</a:t>
            </a:r>
          </a:p>
        </p:txBody>
      </p:sp>
      <p:sp>
        <p:nvSpPr>
          <p:cNvPr id="17420" name="Text Box 7"/>
          <p:cNvSpPr txBox="1">
            <a:spLocks noChangeArrowheads="1"/>
          </p:cNvSpPr>
          <p:nvPr/>
        </p:nvSpPr>
        <p:spPr bwMode="auto">
          <a:xfrm>
            <a:off x="6804025" y="391795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</a:p>
        </p:txBody>
      </p:sp>
      <p:sp>
        <p:nvSpPr>
          <p:cNvPr id="17421" name="TextBox 1"/>
          <p:cNvSpPr txBox="1">
            <a:spLocks noChangeArrowheads="1"/>
          </p:cNvSpPr>
          <p:nvPr/>
        </p:nvSpPr>
        <p:spPr bwMode="auto">
          <a:xfrm>
            <a:off x="2019300" y="561976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99"/>
                </a:solidFill>
              </a:rPr>
              <a:t>Words and expressions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04025" y="45085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</a:p>
        </p:txBody>
      </p:sp>
      <p:sp>
        <p:nvSpPr>
          <p:cNvPr id="17423" name="Text Box 4"/>
          <p:cNvSpPr txBox="1">
            <a:spLocks noChangeArrowheads="1"/>
          </p:cNvSpPr>
          <p:nvPr/>
        </p:nvSpPr>
        <p:spPr bwMode="auto">
          <a:xfrm>
            <a:off x="3132138" y="4581525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意义；意思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 </a:t>
            </a:r>
            <a:endParaRPr 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6877050" y="5157788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</a:p>
        </p:txBody>
      </p:sp>
      <p:sp>
        <p:nvSpPr>
          <p:cNvPr id="17425" name="Text Box 14"/>
          <p:cNvSpPr txBox="1">
            <a:spLocks noChangeArrowheads="1"/>
          </p:cNvSpPr>
          <p:nvPr/>
        </p:nvSpPr>
        <p:spPr bwMode="auto">
          <a:xfrm>
            <a:off x="6948488" y="573405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</a:p>
        </p:txBody>
      </p:sp>
      <p:sp>
        <p:nvSpPr>
          <p:cNvPr id="17426" name="Text Box 4"/>
          <p:cNvSpPr txBox="1">
            <a:spLocks noChangeArrowheads="1"/>
          </p:cNvSpPr>
          <p:nvPr/>
        </p:nvSpPr>
        <p:spPr bwMode="auto">
          <a:xfrm>
            <a:off x="3132138" y="5229225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把</a:t>
            </a:r>
            <a:r>
              <a:rPr lang="en-US" sz="2800" b="1" dirty="0">
                <a:latin typeface="Times New Roman" pitchFamily="18" charset="0"/>
                <a:ea typeface="黑体" pitchFamily="49" charset="-122"/>
              </a:rPr>
              <a:t>……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填完整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v. </a:t>
            </a:r>
            <a:endParaRPr 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427" name="Text Box 4"/>
          <p:cNvSpPr txBox="1">
            <a:spLocks noChangeArrowheads="1"/>
          </p:cNvSpPr>
          <p:nvPr/>
        </p:nvSpPr>
        <p:spPr bwMode="auto">
          <a:xfrm>
            <a:off x="3132138" y="5805488"/>
            <a:ext cx="396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Times New Roman" pitchFamily="18" charset="0"/>
                <a:ea typeface="黑体" pitchFamily="49" charset="-122"/>
              </a:rPr>
              <a:t>句子</a:t>
            </a:r>
            <a:r>
              <a:rPr lang="zh-CN" altLang="en-US" sz="2800" b="1" i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800" b="1" i="1" dirty="0">
                <a:latin typeface="Times New Roman" pitchFamily="18" charset="0"/>
                <a:ea typeface="黑体" pitchFamily="49" charset="-122"/>
              </a:rPr>
              <a:t>n. </a:t>
            </a:r>
            <a:endParaRPr 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CABB48AF-0FE7-4E93-81B2-F1D6B8324F7C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28A2459F-97A2-41B4-A567-5B092B26214A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  <p:bldP spid="17420" grpId="0" autoUpdateAnimBg="0"/>
      <p:bldP spid="17422" grpId="0" autoUpdateAnimBg="0"/>
      <p:bldP spid="17423" grpId="0" autoUpdateAnimBg="0"/>
      <p:bldP spid="17424" grpId="0" autoUpdateAnimBg="0"/>
      <p:bldP spid="17425" grpId="0" autoUpdateAnimBg="0"/>
      <p:bldP spid="17426" grpId="0" autoUpdateAnimBg="0"/>
      <p:bldP spid="174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71988" y="344091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250825" y="549275"/>
            <a:ext cx="30988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/>
              <a:t>'</a:t>
            </a:r>
            <a:r>
              <a:rPr lang="en-US" sz="3200" b="1" dirty="0" err="1"/>
              <a:t>d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err="1"/>
              <a:t>kʃ</a:t>
            </a:r>
            <a:r>
              <a:rPr lang="en-US" sz="3200" b="1" dirty="0" err="1">
                <a:solidFill>
                  <a:srgbClr val="FF0000"/>
                </a:solidFill>
              </a:rPr>
              <a:t>ə</a:t>
            </a:r>
            <a:r>
              <a:rPr lang="en-US" sz="3200" b="1" dirty="0" err="1"/>
              <a:t>n</a:t>
            </a:r>
            <a:r>
              <a:rPr lang="en-US" sz="3200" b="1" dirty="0" err="1">
                <a:solidFill>
                  <a:srgbClr val="FF0000"/>
                </a:solidFill>
              </a:rPr>
              <a:t>ə</a:t>
            </a:r>
            <a:r>
              <a:rPr lang="en-US" sz="3200" b="1" dirty="0" err="1"/>
              <a:t>r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/>
              <a:t>'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æ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/>
              <a:t>'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'st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/>
              <a:t>‚</a:t>
            </a:r>
            <a:r>
              <a:rPr lang="en-US" sz="3200" b="1" dirty="0" err="1">
                <a:solidFill>
                  <a:srgbClr val="FF0000"/>
                </a:solidFill>
              </a:rPr>
              <a:t>ʌ</a:t>
            </a:r>
            <a:r>
              <a:rPr lang="en-US" sz="3200" b="1" dirty="0" err="1"/>
              <a:t>nd</a:t>
            </a:r>
            <a:r>
              <a:rPr lang="en-US" sz="3200" b="1" dirty="0" err="1">
                <a:solidFill>
                  <a:srgbClr val="FF0000"/>
                </a:solidFill>
              </a:rPr>
              <a:t>ə</a:t>
            </a:r>
            <a:r>
              <a:rPr lang="en-US" sz="3200" b="1" dirty="0" err="1"/>
              <a:t>'st</a:t>
            </a:r>
            <a:r>
              <a:rPr lang="en-US" sz="3200" b="1" dirty="0" err="1">
                <a:solidFill>
                  <a:srgbClr val="FF0000"/>
                </a:solidFill>
              </a:rPr>
              <a:t>æ</a:t>
            </a:r>
            <a:r>
              <a:rPr lang="en-US" sz="3200" b="1" dirty="0" err="1"/>
              <a:t>nd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>
                <a:solidFill>
                  <a:srgbClr val="FF0000"/>
                </a:solidFill>
              </a:rPr>
              <a:t>ə</a:t>
            </a:r>
            <a:r>
              <a:rPr lang="en-US" sz="3200" b="1" dirty="0" err="1"/>
              <a:t>d'v</a:t>
            </a:r>
            <a:r>
              <a:rPr lang="en-US" sz="3200" b="1" dirty="0" err="1">
                <a:solidFill>
                  <a:srgbClr val="FF0000"/>
                </a:solidFill>
              </a:rPr>
              <a:t>a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err="1"/>
              <a:t>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err="1"/>
              <a:t>ʃ</a:t>
            </a:r>
            <a:r>
              <a:rPr lang="en-US" sz="3200" b="1" dirty="0" err="1">
                <a:solidFill>
                  <a:srgbClr val="FF0000"/>
                </a:solidFill>
              </a:rPr>
              <a:t>ʊ</a:t>
            </a:r>
            <a:r>
              <a:rPr lang="en-US" sz="3200" b="1" dirty="0" err="1"/>
              <a:t>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3214688" y="712788"/>
            <a:ext cx="1274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字典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6405563" y="606425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197225" y="1433513"/>
            <a:ext cx="127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语法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6516688" y="1285875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grammar</a:t>
            </a:r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6588125" y="32845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mistake</a:t>
            </a:r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3059113" y="3302000"/>
            <a:ext cx="243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错误，过错</a:t>
            </a:r>
            <a:r>
              <a:rPr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 </a:t>
            </a:r>
          </a:p>
        </p:txBody>
      </p:sp>
      <p:sp>
        <p:nvSpPr>
          <p:cNvPr id="18441" name="Text Box 4"/>
          <p:cNvSpPr txBox="1">
            <a:spLocks noChangeArrowheads="1"/>
          </p:cNvSpPr>
          <p:nvPr/>
        </p:nvSpPr>
        <p:spPr bwMode="auto">
          <a:xfrm>
            <a:off x="3059113" y="4797425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理解；明白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443663" y="4724400"/>
            <a:ext cx="241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</a:p>
        </p:txBody>
      </p:sp>
      <p:sp>
        <p:nvSpPr>
          <p:cNvPr id="18443" name="Text Box 4"/>
          <p:cNvSpPr txBox="1">
            <a:spLocks noChangeArrowheads="1"/>
          </p:cNvSpPr>
          <p:nvPr/>
        </p:nvSpPr>
        <p:spPr bwMode="auto">
          <a:xfrm>
            <a:off x="2916238" y="551656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意见；建议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6732588" y="5300663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advice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987675" y="6092825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应该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 aux.</a:t>
            </a:r>
          </a:p>
        </p:txBody>
      </p:sp>
      <p:sp>
        <p:nvSpPr>
          <p:cNvPr id="18446" name="Text Box 8"/>
          <p:cNvSpPr txBox="1">
            <a:spLocks noChangeArrowheads="1"/>
          </p:cNvSpPr>
          <p:nvPr/>
        </p:nvSpPr>
        <p:spPr bwMode="auto">
          <a:xfrm>
            <a:off x="6804025" y="60213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</a:p>
        </p:txBody>
      </p:sp>
      <p:sp>
        <p:nvSpPr>
          <p:cNvPr id="18447" name="Text Box 9"/>
          <p:cNvSpPr txBox="1">
            <a:spLocks noChangeArrowheads="1"/>
          </p:cNvSpPr>
          <p:nvPr/>
        </p:nvSpPr>
        <p:spPr bwMode="auto">
          <a:xfrm>
            <a:off x="3203575" y="2063750"/>
            <a:ext cx="1274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字母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6516688" y="193516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</a:p>
        </p:txBody>
      </p:sp>
      <p:sp>
        <p:nvSpPr>
          <p:cNvPr id="18449" name="Text Box 9"/>
          <p:cNvSpPr txBox="1">
            <a:spLocks noChangeArrowheads="1"/>
          </p:cNvSpPr>
          <p:nvPr/>
        </p:nvSpPr>
        <p:spPr bwMode="auto">
          <a:xfrm>
            <a:off x="3203575" y="25828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查找</a:t>
            </a:r>
            <a:endParaRPr lang="zh-CN" alt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50" name="Text Box 10"/>
          <p:cNvSpPr txBox="1">
            <a:spLocks noChangeArrowheads="1"/>
          </p:cNvSpPr>
          <p:nvPr/>
        </p:nvSpPr>
        <p:spPr bwMode="auto">
          <a:xfrm>
            <a:off x="6588125" y="2582863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look up</a:t>
            </a:r>
          </a:p>
        </p:txBody>
      </p:sp>
      <p:sp>
        <p:nvSpPr>
          <p:cNvPr id="18451" name="Text Box 13"/>
          <p:cNvSpPr txBox="1">
            <a:spLocks noChangeArrowheads="1"/>
          </p:cNvSpPr>
          <p:nvPr/>
        </p:nvSpPr>
        <p:spPr bwMode="auto">
          <a:xfrm>
            <a:off x="3132138" y="40227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犯错误</a:t>
            </a:r>
            <a:endParaRPr 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52" name="Text Box 12"/>
          <p:cNvSpPr txBox="1">
            <a:spLocks noChangeArrowheads="1"/>
          </p:cNvSpPr>
          <p:nvPr/>
        </p:nvSpPr>
        <p:spPr bwMode="auto">
          <a:xfrm>
            <a:off x="5911850" y="4005263"/>
            <a:ext cx="323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make a mistake</a:t>
            </a:r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3CC82751-518E-4B54-8AD2-D1ABAF71DA63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24" name="文本框 4">
            <a:extLst>
              <a:ext uri="{FF2B5EF4-FFF2-40B4-BE49-F238E27FC236}">
                <a16:creationId xmlns:a16="http://schemas.microsoft.com/office/drawing/2014/main" id="{F15727E6-D580-4694-9A7E-8FC73007606B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  <p:bldP spid="18443" grpId="0" autoUpdateAnimBg="0"/>
      <p:bldP spid="18444" grpId="0" autoUpdateAnimBg="0"/>
      <p:bldP spid="18445" grpId="0" autoUpdateAnimBg="0"/>
      <p:bldP spid="18446" grpId="0" autoUpdateAnimBg="0"/>
      <p:bldP spid="18447" grpId="0" autoUpdateAnimBg="0"/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544" y="2279086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50825" y="692150"/>
            <a:ext cx="3065463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'p</a:t>
            </a:r>
            <a:r>
              <a:rPr lang="en-US" sz="3200" b="1">
                <a:solidFill>
                  <a:srgbClr val="FF0000"/>
                </a:solidFill>
              </a:rPr>
              <a:t>ɒ</a:t>
            </a:r>
            <a:r>
              <a:rPr lang="en-US" sz="3200" b="1"/>
              <a:t>s</a:t>
            </a:r>
            <a:r>
              <a:rPr lang="en-US" sz="3200" b="1">
                <a:solidFill>
                  <a:srgbClr val="FF0000"/>
                </a:solidFill>
              </a:rPr>
              <a:t>ə</a:t>
            </a:r>
            <a:r>
              <a:rPr lang="en-US" sz="3200" b="1"/>
              <a:t>bl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 /</a:t>
            </a:r>
          </a:p>
          <a:p>
            <a:pPr>
              <a:lnSpc>
                <a:spcPts val="5300"/>
              </a:lnSpc>
            </a:pPr>
            <a:endParaRPr lang="en-US" sz="32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'n</a:t>
            </a:r>
            <a:r>
              <a:rPr lang="en-US" sz="3200" b="1">
                <a:solidFill>
                  <a:srgbClr val="FF0000"/>
                </a:solidFill>
              </a:rPr>
              <a:t>əʊ</a:t>
            </a:r>
            <a:r>
              <a:rPr lang="en-US" sz="3200" b="1"/>
              <a:t>t,b</a:t>
            </a:r>
            <a:r>
              <a:rPr lang="en-US" sz="3200" b="1">
                <a:solidFill>
                  <a:srgbClr val="FF0000"/>
                </a:solidFill>
              </a:rPr>
              <a:t>ʊ</a:t>
            </a:r>
            <a:r>
              <a:rPr lang="en-US" sz="3200" b="1"/>
              <a:t>k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f</a:t>
            </a:r>
            <a:r>
              <a:rPr lang="en-US" sz="3200" b="1">
                <a:solidFill>
                  <a:srgbClr val="FF0000"/>
                </a:solidFill>
              </a:rPr>
              <a:t>ə</a:t>
            </a:r>
            <a:r>
              <a:rPr lang="en-US" sz="3200" b="1"/>
              <a:t>'g</a:t>
            </a:r>
            <a:r>
              <a:rPr lang="en-US" sz="3200" b="1">
                <a:solidFill>
                  <a:srgbClr val="FF0000"/>
                </a:solidFill>
              </a:rPr>
              <a:t>e</a:t>
            </a:r>
            <a:r>
              <a:rPr lang="en-US" sz="3200" b="1"/>
              <a:t>t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pr</a:t>
            </a:r>
            <a:r>
              <a:rPr lang="en-US" sz="3200" b="1">
                <a:solidFill>
                  <a:srgbClr val="FF0000"/>
                </a:solidFill>
              </a:rPr>
              <a:t>ə</a:t>
            </a:r>
            <a:r>
              <a:rPr lang="en-US" sz="3200" b="1"/>
              <a:t>'n</a:t>
            </a:r>
            <a:r>
              <a:rPr lang="en-US" sz="3200" b="1">
                <a:solidFill>
                  <a:srgbClr val="FF0000"/>
                </a:solidFill>
              </a:rPr>
              <a:t>aʊ</a:t>
            </a:r>
            <a:r>
              <a:rPr lang="en-US" sz="3200" b="1"/>
              <a:t>ns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solidFill>
                  <a:srgbClr val="FF0000"/>
                </a:solidFill>
              </a:rPr>
              <a:t>ə</a:t>
            </a:r>
            <a:r>
              <a:rPr lang="en-US" sz="3200" b="1"/>
              <a:t>'l</a:t>
            </a:r>
            <a:r>
              <a:rPr lang="en-US" sz="3200" b="1">
                <a:solidFill>
                  <a:srgbClr val="FF0000"/>
                </a:solidFill>
              </a:rPr>
              <a:t>aʊ</a:t>
            </a:r>
            <a:r>
              <a:rPr lang="en-US" sz="3200" b="1"/>
              <a:t>d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/>
              <a:t>'r</a:t>
            </a:r>
            <a:r>
              <a:rPr lang="en-US" sz="3200" b="1">
                <a:solidFill>
                  <a:srgbClr val="FF0000"/>
                </a:solidFill>
              </a:rPr>
              <a:t>e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/>
              <a:t>d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solidFill>
                  <a:srgbClr val="FF0000"/>
                </a:solidFill>
              </a:rPr>
              <a:t>əʊ</a:t>
            </a:r>
            <a:r>
              <a:rPr lang="en-US" sz="3200" b="1"/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latin typeface="Times New Roman" pitchFamily="18" charset="0"/>
              </a:rPr>
              <a:t>pr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</a:rPr>
              <a:t>‚n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ʌ</a:t>
            </a:r>
            <a:r>
              <a:rPr lang="en-US" sz="3200" b="1">
                <a:latin typeface="Times New Roman" pitchFamily="18" charset="0"/>
              </a:rPr>
              <a:t>ns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'e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</a:rPr>
              <a:t>ʃn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843213" y="85725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可能的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6613525" y="765175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2843213" y="1504950"/>
            <a:ext cx="267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写下；记下</a:t>
            </a:r>
            <a:endParaRPr lang="zh-CN" altLang="en-US" sz="2800" b="1" i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6613525" y="2135188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notebook</a:t>
            </a:r>
          </a:p>
        </p:txBody>
      </p: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2843213" y="2224088"/>
            <a:ext cx="163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笔记本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6613525" y="355758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pronounce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2843213" y="2838450"/>
            <a:ext cx="1233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忘记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6" name="Text Box 5"/>
          <p:cNvSpPr txBox="1">
            <a:spLocks noChangeArrowheads="1"/>
          </p:cNvSpPr>
          <p:nvPr/>
        </p:nvSpPr>
        <p:spPr bwMode="auto">
          <a:xfrm>
            <a:off x="6613525" y="1454150"/>
            <a:ext cx="238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 down</a:t>
            </a:r>
          </a:p>
        </p:txBody>
      </p:sp>
      <p:sp>
        <p:nvSpPr>
          <p:cNvPr id="19467" name="Text Box 6"/>
          <p:cNvSpPr txBox="1">
            <a:spLocks noChangeArrowheads="1"/>
          </p:cNvSpPr>
          <p:nvPr/>
        </p:nvSpPr>
        <p:spPr bwMode="auto">
          <a:xfrm>
            <a:off x="2843213" y="3557588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发</a:t>
            </a:r>
            <a:r>
              <a:rPr lang="en-US" sz="2800" b="1">
                <a:latin typeface="Times New Roman" pitchFamily="18" charset="0"/>
                <a:ea typeface="黑体" pitchFamily="49" charset="-122"/>
              </a:rPr>
              <a:t>……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的音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8" name="Text Box 7"/>
          <p:cNvSpPr txBox="1">
            <a:spLocks noChangeArrowheads="1"/>
          </p:cNvSpPr>
          <p:nvPr/>
        </p:nvSpPr>
        <p:spPr bwMode="auto">
          <a:xfrm>
            <a:off x="6613525" y="2838450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forget</a:t>
            </a:r>
          </a:p>
        </p:txBody>
      </p:sp>
      <p:sp>
        <p:nvSpPr>
          <p:cNvPr id="19469" name="Text Box 4"/>
          <p:cNvSpPr txBox="1">
            <a:spLocks noChangeArrowheads="1"/>
          </p:cNvSpPr>
          <p:nvPr/>
        </p:nvSpPr>
        <p:spPr bwMode="auto">
          <a:xfrm>
            <a:off x="2843213" y="42926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大声地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adv.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588125" y="4221163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aloud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6588125" y="486886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</a:p>
        </p:txBody>
      </p:sp>
      <p:sp>
        <p:nvSpPr>
          <p:cNvPr id="19472" name="Text Box 4"/>
          <p:cNvSpPr txBox="1">
            <a:spLocks noChangeArrowheads="1"/>
          </p:cNvSpPr>
          <p:nvPr/>
        </p:nvSpPr>
        <p:spPr bwMode="auto">
          <a:xfrm>
            <a:off x="2843213" y="49418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电台；广播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473" name="Text Box 14"/>
          <p:cNvSpPr txBox="1">
            <a:spLocks noChangeArrowheads="1"/>
          </p:cNvSpPr>
          <p:nvPr/>
        </p:nvSpPr>
        <p:spPr bwMode="auto">
          <a:xfrm>
            <a:off x="6516688" y="5445125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pronuciation</a:t>
            </a:r>
          </a:p>
        </p:txBody>
      </p:sp>
      <p:sp>
        <p:nvSpPr>
          <p:cNvPr id="19474" name="Text Box 4"/>
          <p:cNvSpPr txBox="1">
            <a:spLocks noChangeArrowheads="1"/>
          </p:cNvSpPr>
          <p:nvPr/>
        </p:nvSpPr>
        <p:spPr bwMode="auto">
          <a:xfrm>
            <a:off x="3203575" y="5661025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发音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n.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3">
            <a:extLst>
              <a:ext uri="{FF2B5EF4-FFF2-40B4-BE49-F238E27FC236}">
                <a16:creationId xmlns:a16="http://schemas.microsoft.com/office/drawing/2014/main" id="{0975A342-891B-4836-A977-503C9FFADAFB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4BBE2EDB-6788-442A-87FC-BDE6851C8CC2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66" grpId="0" autoUpdateAnimBg="0"/>
      <p:bldP spid="19467" grpId="0" autoUpdateAnimBg="0"/>
      <p:bldP spid="19468" grpId="0" autoUpdateAnimBg="0"/>
      <p:bldP spid="19469" grpId="0" autoUpdateAnimBg="0"/>
      <p:bldP spid="19470" grpId="0" autoUpdateAnimBg="0"/>
      <p:bldP spid="19471" grpId="0" autoUpdateAnimBg="0"/>
      <p:bldP spid="19472" grpId="0" autoUpdateAnimBg="0"/>
      <p:bldP spid="19473" grpId="0" autoUpdateAnimBg="0"/>
      <p:bldP spid="194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579438" y="1276350"/>
            <a:ext cx="27368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/k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/me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n 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/'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ks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nt/</a:t>
            </a:r>
          </a:p>
          <a:p>
            <a:pPr>
              <a:lnSpc>
                <a:spcPts val="5300"/>
              </a:lnSpc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ə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'g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20483" name="Text Box 9"/>
          <p:cNvSpPr txBox="1">
            <a:spLocks noChangeArrowheads="1"/>
          </p:cNvSpPr>
          <p:nvPr/>
        </p:nvSpPr>
        <p:spPr bwMode="auto">
          <a:xfrm>
            <a:off x="2843213" y="1441450"/>
            <a:ext cx="2335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关键性的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6613525" y="13493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</p:txBody>
      </p:sp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2843213" y="2089150"/>
            <a:ext cx="267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主要的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613525" y="2719388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excellent</a:t>
            </a:r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>
            <a:off x="2843213" y="2808288"/>
            <a:ext cx="331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极好的；优秀的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adj.</a:t>
            </a:r>
          </a:p>
        </p:txBody>
      </p:sp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5867400" y="4300538"/>
            <a:ext cx="288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agree with sb.</a:t>
            </a:r>
          </a:p>
        </p:txBody>
      </p:sp>
      <p:sp>
        <p:nvSpPr>
          <p:cNvPr id="20489" name="Text Box 4"/>
          <p:cNvSpPr txBox="1">
            <a:spLocks noChangeArrowheads="1"/>
          </p:cNvSpPr>
          <p:nvPr/>
        </p:nvSpPr>
        <p:spPr bwMode="auto">
          <a:xfrm>
            <a:off x="2987675" y="3573463"/>
            <a:ext cx="1233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赞同 </a:t>
            </a:r>
            <a:r>
              <a:rPr lang="en-US" sz="2800" b="1" i="1">
                <a:latin typeface="Times New Roman" pitchFamily="18" charset="0"/>
                <a:ea typeface="黑体" pitchFamily="49" charset="-122"/>
              </a:rPr>
              <a:t>v.</a:t>
            </a:r>
            <a:endParaRPr 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90" name="Text Box 5"/>
          <p:cNvSpPr txBox="1">
            <a:spLocks noChangeArrowheads="1"/>
          </p:cNvSpPr>
          <p:nvPr/>
        </p:nvSpPr>
        <p:spPr bwMode="auto">
          <a:xfrm>
            <a:off x="6613525" y="203835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</p:txBody>
      </p:sp>
      <p:sp>
        <p:nvSpPr>
          <p:cNvPr id="20491" name="Text Box 6"/>
          <p:cNvSpPr txBox="1">
            <a:spLocks noChangeArrowheads="1"/>
          </p:cNvSpPr>
          <p:nvPr/>
        </p:nvSpPr>
        <p:spPr bwMode="auto">
          <a:xfrm>
            <a:off x="2771775" y="429260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同意某人</a:t>
            </a:r>
            <a:endParaRPr lang="zh-CN" altLang="en-US" sz="2800" b="1" i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92" name="Text Box 7"/>
          <p:cNvSpPr txBox="1">
            <a:spLocks noChangeArrowheads="1"/>
          </p:cNvSpPr>
          <p:nvPr/>
        </p:nvSpPr>
        <p:spPr bwMode="auto">
          <a:xfrm>
            <a:off x="6613525" y="342265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3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agree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A1DC8838-AEF3-4D30-91FA-863EC0E8831B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4A13C00A-C048-42CE-9953-73896C89A21C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en-US" u="sng" dirty="0">
                <a:solidFill>
                  <a:srgbClr val="FF0066"/>
                </a:solidFill>
              </a:rPr>
              <a:t>correct </a:t>
            </a:r>
            <a:r>
              <a:rPr lang="en-US" dirty="0"/>
              <a:t>the spelling. </a:t>
            </a:r>
            <a:r>
              <a:rPr lang="zh-CN" altLang="en-US" dirty="0"/>
              <a:t>改正拼写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1628775"/>
            <a:ext cx="8229600" cy="4525963"/>
          </a:xfrm>
        </p:spPr>
        <p:txBody>
          <a:bodyPr/>
          <a:lstStyle/>
          <a:p>
            <a:r>
              <a:rPr lang="en-US" dirty="0"/>
              <a:t>correct </a:t>
            </a:r>
            <a:r>
              <a:rPr lang="zh-CN" altLang="en-US" dirty="0"/>
              <a:t>用作及物动词，意为”改正；纠正“。   你必须改正这些坏习惯。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  <a:r>
              <a:rPr lang="en-US" dirty="0"/>
              <a:t>You must ________________.</a:t>
            </a:r>
          </a:p>
          <a:p>
            <a:r>
              <a:rPr lang="zh-CN" altLang="en-US" dirty="0"/>
              <a:t>你能纠正我的发音吗？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48038" y="27082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correct the bad habits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87450" y="3933825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66"/>
                </a:solidFill>
              </a:rPr>
              <a:t>Can you correct my pronunciation?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042988" y="4868863"/>
            <a:ext cx="67691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【</a:t>
            </a:r>
            <a:r>
              <a:rPr lang="zh-CN" altLang="en-US" sz="3200" dirty="0"/>
              <a:t>品味教材</a:t>
            </a:r>
            <a:r>
              <a:rPr lang="en-US" sz="3200" dirty="0"/>
              <a:t>】 And don’t forget to write down the </a:t>
            </a:r>
            <a:r>
              <a:rPr lang="en-US" sz="3200" u="sng" dirty="0">
                <a:solidFill>
                  <a:srgbClr val="FF0066"/>
                </a:solidFill>
              </a:rPr>
              <a:t>correct</a:t>
            </a:r>
            <a:r>
              <a:rPr lang="en-US" sz="3200" dirty="0"/>
              <a:t> answers next to the mistakes.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7524750" y="4868863"/>
            <a:ext cx="1295400" cy="576262"/>
          </a:xfrm>
          <a:prstGeom prst="wedgeRectCallout">
            <a:avLst>
              <a:gd name="adj1" fmla="val -249755"/>
              <a:gd name="adj2" fmla="val 7672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adj.</a:t>
            </a:r>
            <a:r>
              <a:rPr lang="zh-CN" altLang="en-US"/>
              <a:t>正确的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FB6B3F3B-2F07-4ECB-940B-4EE4A5416C07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2400425A-7ECD-4AE2-830F-2FD949C067F0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  <p:bldP spid="21511" grpId="1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042988" y="5229225"/>
            <a:ext cx="2233612" cy="576263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51275" y="5300663"/>
            <a:ext cx="4968875" cy="7207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en-US" dirty="0"/>
              <a:t>3.</a:t>
            </a:r>
            <a:r>
              <a:rPr lang="en-US" dirty="0">
                <a:solidFill>
                  <a:srgbClr val="FF0066"/>
                </a:solidFill>
              </a:rPr>
              <a:t>Practise</a:t>
            </a:r>
            <a:r>
              <a:rPr lang="en-US" dirty="0"/>
              <a:t> saying the words.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Practise</a:t>
            </a:r>
            <a:r>
              <a:rPr lang="en-US" dirty="0"/>
              <a:t> </a:t>
            </a:r>
            <a:r>
              <a:rPr lang="zh-CN" altLang="en-US" dirty="0"/>
              <a:t>用作</a:t>
            </a:r>
            <a:r>
              <a:rPr lang="en-US" dirty="0" err="1"/>
              <a:t>vt</a:t>
            </a:r>
            <a:r>
              <a:rPr lang="en-US" dirty="0"/>
              <a:t>, </a:t>
            </a:r>
            <a:r>
              <a:rPr lang="zh-CN" altLang="en-US" dirty="0"/>
              <a:t>意为”练习“。</a:t>
            </a:r>
            <a:r>
              <a:rPr lang="en-US" dirty="0" err="1"/>
              <a:t>Practise</a:t>
            </a:r>
            <a:r>
              <a:rPr lang="en-US" dirty="0"/>
              <a:t> </a:t>
            </a:r>
            <a:r>
              <a:rPr lang="en-US" u="sng" dirty="0">
                <a:solidFill>
                  <a:srgbClr val="FF0066"/>
                </a:solidFill>
              </a:rPr>
              <a:t>doing </a:t>
            </a:r>
            <a:r>
              <a:rPr lang="en-US" u="sng" dirty="0" err="1">
                <a:solidFill>
                  <a:srgbClr val="FF0066"/>
                </a:solidFill>
              </a:rPr>
              <a:t>sth</a:t>
            </a:r>
            <a:r>
              <a:rPr lang="en-US" dirty="0"/>
              <a:t> “ </a:t>
            </a:r>
            <a:r>
              <a:rPr lang="zh-CN" altLang="en-US" dirty="0"/>
              <a:t>练习做某事”</a:t>
            </a:r>
          </a:p>
          <a:p>
            <a:r>
              <a:rPr lang="en-US" dirty="0"/>
              <a:t>How can I </a:t>
            </a:r>
            <a:r>
              <a:rPr lang="en-US" dirty="0" err="1"/>
              <a:t>practise</a:t>
            </a:r>
            <a:r>
              <a:rPr lang="en-US" dirty="0"/>
              <a:t> speaking English?</a:t>
            </a:r>
          </a:p>
          <a:p>
            <a:r>
              <a:rPr lang="en-US" dirty="0"/>
              <a:t>【</a:t>
            </a:r>
            <a:r>
              <a:rPr lang="zh-CN" altLang="en-US" dirty="0"/>
              <a:t>拓展</a:t>
            </a:r>
            <a:r>
              <a:rPr lang="en-US" dirty="0"/>
              <a:t>】</a:t>
            </a:r>
          </a:p>
          <a:p>
            <a:pPr>
              <a:buFontTx/>
              <a:buNone/>
            </a:pPr>
            <a:r>
              <a:rPr lang="en-US" dirty="0"/>
              <a:t>  </a:t>
            </a:r>
            <a:r>
              <a:rPr lang="en-US" u="sng" dirty="0">
                <a:solidFill>
                  <a:srgbClr val="FF0066"/>
                </a:solidFill>
              </a:rPr>
              <a:t>Practice</a:t>
            </a:r>
            <a:r>
              <a:rPr lang="en-US" dirty="0"/>
              <a:t> makes perfect.</a:t>
            </a:r>
            <a:r>
              <a:rPr lang="zh-CN" altLang="en-US" dirty="0"/>
              <a:t>熟能生巧。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92275" y="4797425"/>
            <a:ext cx="0" cy="503238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116013" y="5300663"/>
            <a:ext cx="208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不可数名词</a:t>
            </a:r>
            <a:r>
              <a:rPr lang="en-US" b="1"/>
              <a:t>/u/ n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 flipH="1">
            <a:off x="7667625" y="2781300"/>
            <a:ext cx="73025" cy="2592388"/>
          </a:xfrm>
          <a:prstGeom prst="downArrow">
            <a:avLst>
              <a:gd name="adj1" fmla="val 50000"/>
              <a:gd name="adj2" fmla="val 8875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51275" y="5300662"/>
            <a:ext cx="529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66"/>
                </a:solidFill>
              </a:rPr>
              <a:t>finish    , miss  , mind   , avoid  ,  imagine</a:t>
            </a:r>
            <a:r>
              <a:rPr lang="zh-CN" altLang="en-US" sz="2000" b="1" dirty="0">
                <a:solidFill>
                  <a:srgbClr val="FF0066"/>
                </a:solidFill>
              </a:rPr>
              <a:t>，</a:t>
            </a:r>
            <a:r>
              <a:rPr lang="en-US" sz="2000" b="1" dirty="0">
                <a:solidFill>
                  <a:srgbClr val="FF0066"/>
                </a:solidFill>
              </a:rPr>
              <a:t>enjoy, keep  </a:t>
            </a:r>
            <a:r>
              <a:rPr lang="zh-CN" altLang="en-US" sz="2000" b="1" dirty="0">
                <a:solidFill>
                  <a:srgbClr val="FF0066"/>
                </a:solidFill>
              </a:rPr>
              <a:t>， </a:t>
            </a:r>
            <a:r>
              <a:rPr lang="en-US" sz="2000" b="1" dirty="0">
                <a:solidFill>
                  <a:srgbClr val="FF0066"/>
                </a:solidFill>
              </a:rPr>
              <a:t>give up…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7EC36A82-182D-4470-854D-BD23591F7697}"/>
              </a:ext>
            </a:extLst>
          </p:cNvPr>
          <p:cNvSpPr txBox="1"/>
          <p:nvPr/>
        </p:nvSpPr>
        <p:spPr>
          <a:xfrm>
            <a:off x="358345" y="308919"/>
            <a:ext cx="4065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lang="zh-CN" altLang="en-US" dirty="0"/>
              <a:t> </a:t>
            </a:r>
            <a:endParaRPr dirty="0"/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8F18AEF1-0BBE-44A6-802B-AA3896D0C75D}"/>
              </a:ext>
            </a:extLst>
          </p:cNvPr>
          <p:cNvSpPr txBox="1"/>
          <p:nvPr/>
        </p:nvSpPr>
        <p:spPr>
          <a:xfrm>
            <a:off x="5693459" y="6172128"/>
            <a:ext cx="1564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zh-CN" altLang="en-US" dirty="0"/>
              <a:t> </a:t>
            </a:r>
            <a:endParaRPr dirty="0"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</p:cSld>
  <p:clrMapOvr>
    <a:masterClrMapping/>
  </p:clrMapOvr>
  <p:transition>
    <p:zo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4" grpId="0" animBg="1"/>
      <p:bldP spid="2253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模板网-WWW.1PPT.COM ">
  <a:themeElements>
    <a:clrScheme name="演示文稿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演示文稿1">
      <a:majorFont>
        <a:latin typeface="微软雅黑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157255250</TotalTime>
  <Pages>0</Pages>
  <Words>1223</Words>
  <Characters>0</Characters>
  <Application>Microsoft Office PowerPoint</Application>
  <DocSecurity>0</DocSecurity>
  <PresentationFormat>全屏显示(4:3)</PresentationFormat>
  <Lines>0</Lines>
  <Paragraphs>168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 Light</vt:lpstr>
      <vt:lpstr>黑体</vt:lpstr>
      <vt:lpstr>微软雅黑</vt:lpstr>
      <vt:lpstr>Arial</vt:lpstr>
      <vt:lpstr>Calibri</vt:lpstr>
      <vt:lpstr>Calibri Light</vt:lpstr>
      <vt:lpstr>Comic Sans MS</vt:lpstr>
      <vt:lpstr>Franklin Gothic Medium</vt:lpstr>
      <vt:lpstr>Times New Roman</vt:lpstr>
      <vt:lpstr>第一PPT模板网-WWW.1PPT.COM 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correct the spelling. 改正拼写</vt:lpstr>
      <vt:lpstr>3.Practise saying the words.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8</cp:revision>
  <cp:lastPrinted>1899-12-30T00:00:00Z</cp:lastPrinted>
  <dcterms:created xsi:type="dcterms:W3CDTF">2013-09-04T19:31:37Z</dcterms:created>
  <dcterms:modified xsi:type="dcterms:W3CDTF">2019-09-14T08:32:11Z</dcterms:modified>
  <cp:category>第一PPT模板网-WWW.1PPT.COM</cp:category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  <property fmtid="{D5CDD505-2E9C-101B-9397-08002B2CF9AE}" pid="3" name="NXTAG2">
    <vt:lpwstr>000800e012000000000001024120</vt:lpwstr>
  </property>
</Properties>
</file>