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111" d="100"/>
          <a:sy n="111" d="100"/>
        </p:scale>
        <p:origin x="10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9180-F23C-4103-8B5B-FF5232AADAA1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B25E-FD21-49A0-9AB2-D5B4FD3ED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6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B25E-FD21-49A0-9AB2-D5B4FD3ED2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7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E20C39D-2E11-42C4-937A-46D250DF5C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3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92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57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14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74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91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2554-B4EE-45FF-A177-434813E3F3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6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23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17B2-9FD3-485C-982C-E1E7FAC8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9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F18D-44FE-4AFF-B67F-8091CE45DB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0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15AC-8B67-47F8-BB60-51DDF03078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2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A2B3-D3C2-42DE-8119-C30F55B0B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8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54A9-C562-4FFF-B062-2ABF831843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1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678C-68DE-4A37-91C0-2E920EF3EC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3822-5BD8-4CF8-966A-770DC3FBC3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1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7EC4-5C66-48DF-B23E-33594A5221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BE834-D004-4A91-8CC0-A407FFABAD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590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598" y="639097"/>
            <a:ext cx="3592258" cy="3746634"/>
          </a:xfrm>
        </p:spPr>
        <p:txBody>
          <a:bodyPr>
            <a:normAutofit/>
          </a:bodyPr>
          <a:lstStyle/>
          <a:p>
            <a:r>
              <a:rPr lang="en-US" altLang="zh-CN" b="1" spc="-150">
                <a:latin typeface="Comic Sans MS" pitchFamily="66" charset="0"/>
              </a:rPr>
              <a:t>Module2 My home town and  my country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2598" y="4385732"/>
            <a:ext cx="3610077" cy="1838087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Comic Sans MS" pitchFamily="66" charset="0"/>
              </a:rPr>
              <a:t>Unit1 It’s taller than many other buildings.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1019819B-A943-4EC8-9A51-A5F1828F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7454" y="1374844"/>
            <a:ext cx="4103945" cy="41039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435975" cy="4713288"/>
          </a:xfrm>
          <a:noFill/>
          <a:ln/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tall  --  ________           cool--________      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strong--________          cold-- ________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warm--_______           young--________    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deep --_______             light -- _______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large--_______               big-- _______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thin-- _______                fat -- _______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hot -- ______                 wet -- ______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sad -- ______                nice --_______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fine --_______              heavy--_______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funny--______              happy--_______</a:t>
            </a:r>
          </a:p>
          <a:p>
            <a:pPr marL="609600" indent="-609600">
              <a:lnSpc>
                <a:spcPct val="90000"/>
              </a:lnSpc>
            </a:pPr>
            <a:endParaRPr lang="en-US" altLang="zh-CN" sz="2800"/>
          </a:p>
        </p:txBody>
      </p:sp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395288" y="260350"/>
            <a:ext cx="5545137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形容词变比较级练习：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76375" y="141287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tall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076825" y="141287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cool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692275" y="1916113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strong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148263" y="19161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cold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619250" y="23495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warm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292725" y="23495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young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619250" y="285273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deep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364163" y="2852738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light</a:t>
            </a:r>
            <a:r>
              <a:rPr lang="en-US" altLang="zh-CN" sz="2400" b="1">
                <a:solidFill>
                  <a:srgbClr val="FF3300"/>
                </a:solidFill>
              </a:rPr>
              <a:t>er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476375" y="32845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large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219700" y="3284538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big</a:t>
            </a:r>
            <a:r>
              <a:rPr lang="en-US" altLang="zh-CN" sz="2400" b="1">
                <a:solidFill>
                  <a:srgbClr val="FF3300"/>
                </a:solidFill>
              </a:rPr>
              <a:t>ger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331913" y="37893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thin</a:t>
            </a:r>
            <a:r>
              <a:rPr lang="en-US" altLang="zh-CN" sz="2400" b="1">
                <a:solidFill>
                  <a:srgbClr val="FF3300"/>
                </a:solidFill>
              </a:rPr>
              <a:t>ner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148263" y="3789363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fat</a:t>
            </a:r>
            <a:r>
              <a:rPr lang="en-US" altLang="zh-CN" sz="2400" b="1">
                <a:solidFill>
                  <a:srgbClr val="FF3300"/>
                </a:solidFill>
              </a:rPr>
              <a:t>ter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258888" y="42926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hot</a:t>
            </a:r>
            <a:r>
              <a:rPr lang="en-US" altLang="zh-CN" sz="2400" b="1">
                <a:solidFill>
                  <a:srgbClr val="FF3300"/>
                </a:solidFill>
              </a:rPr>
              <a:t>ter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292725" y="42926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wet</a:t>
            </a:r>
            <a:r>
              <a:rPr lang="en-US" altLang="zh-CN" sz="2400" b="1">
                <a:solidFill>
                  <a:srgbClr val="FF3300"/>
                </a:solidFill>
              </a:rPr>
              <a:t>ter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331913" y="4724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sad</a:t>
            </a:r>
            <a:r>
              <a:rPr lang="en-US" altLang="zh-CN" sz="2400" b="1">
                <a:solidFill>
                  <a:srgbClr val="FF3300"/>
                </a:solidFill>
              </a:rPr>
              <a:t>der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219700" y="47244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nice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476375" y="5229225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fine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364163" y="52292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heav</a:t>
            </a:r>
            <a:r>
              <a:rPr lang="en-US" altLang="zh-CN" sz="2400" b="1">
                <a:solidFill>
                  <a:srgbClr val="FF3300"/>
                </a:solidFill>
              </a:rPr>
              <a:t>ier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547813" y="56610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funn</a:t>
            </a:r>
            <a:r>
              <a:rPr lang="en-US" altLang="zh-CN" sz="2400" b="1">
                <a:solidFill>
                  <a:srgbClr val="FF3300"/>
                </a:solidFill>
              </a:rPr>
              <a:t>ier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292725" y="566102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happ</a:t>
            </a:r>
            <a:r>
              <a:rPr lang="en-US" altLang="zh-CN" sz="2400" b="1">
                <a:solidFill>
                  <a:srgbClr val="FF3300"/>
                </a:solidFill>
              </a:rPr>
              <a:t>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/>
      <p:bldP spid="11272" grpId="0"/>
      <p:bldP spid="11273" grpId="0"/>
      <p:bldP spid="11274" grpId="0"/>
      <p:bldP spid="11275" grpId="0"/>
      <p:bldP spid="11276" grpId="0"/>
      <p:bldP spid="11277" grpId="0"/>
      <p:bldP spid="11278" grpId="0"/>
      <p:bldP spid="11279" grpId="0"/>
      <p:bldP spid="11280" grpId="0"/>
      <p:bldP spid="11282" grpId="0"/>
      <p:bldP spid="11283" grpId="0"/>
      <p:bldP spid="11284" grpId="0"/>
      <p:bldP spid="11285" grpId="0"/>
      <p:bldP spid="11286" grpId="0"/>
      <p:bldP spid="11287" grpId="0"/>
      <p:bldP spid="11288" grpId="0"/>
      <p:bldP spid="11289" grpId="0"/>
      <p:bldP spid="11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28775"/>
            <a:ext cx="8964612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dirty="0"/>
              <a:t>Shanghai is ______ than Hangzhou.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上海比杭州</a:t>
            </a:r>
            <a:r>
              <a:rPr lang="zh-CN" altLang="en-US" dirty="0">
                <a:solidFill>
                  <a:srgbClr val="FF3300"/>
                </a:solidFill>
              </a:rPr>
              <a:t>繁华</a:t>
            </a:r>
            <a:r>
              <a:rPr lang="zh-CN" altLang="en-US" dirty="0"/>
              <a:t>。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zh-CN" altLang="en-US" dirty="0"/>
              <a:t> </a:t>
            </a:r>
            <a:r>
              <a:rPr lang="en-US" altLang="zh-CN" dirty="0"/>
              <a:t>London is _____ than Cambridge.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伦敦比剑桥</a:t>
            </a:r>
            <a:r>
              <a:rPr lang="zh-CN" altLang="en-US" dirty="0">
                <a:solidFill>
                  <a:srgbClr val="FF3300"/>
                </a:solidFill>
              </a:rPr>
              <a:t>大</a:t>
            </a:r>
            <a:r>
              <a:rPr lang="zh-CN" altLang="en-US" dirty="0"/>
              <a:t>。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altLang="zh-CN" dirty="0"/>
              <a:t>Shanghai is an _____ city than Shenzhen.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上海比深圳的</a:t>
            </a:r>
            <a:r>
              <a:rPr lang="zh-CN" altLang="en-US" dirty="0">
                <a:solidFill>
                  <a:srgbClr val="FF3300"/>
                </a:solidFill>
              </a:rPr>
              <a:t>历史悠久</a:t>
            </a:r>
            <a:r>
              <a:rPr lang="zh-CN" altLang="en-US" dirty="0"/>
              <a:t>。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altLang="zh-CN" dirty="0"/>
              <a:t>Tom is a ______ boy than my son.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汤姆比我儿子</a:t>
            </a:r>
            <a:r>
              <a:rPr lang="zh-CN" altLang="en-US" dirty="0">
                <a:solidFill>
                  <a:srgbClr val="FF3300"/>
                </a:solidFill>
              </a:rPr>
              <a:t>高</a:t>
            </a:r>
            <a:r>
              <a:rPr lang="zh-CN" altLang="en-US" dirty="0"/>
              <a:t>。</a:t>
            </a:r>
          </a:p>
        </p:txBody>
      </p:sp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688012" cy="124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形容词比较级填空练习：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132138" y="162877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busier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771775" y="270827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bigger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708400" y="3789363"/>
            <a:ext cx="1150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older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700338" y="4868863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taller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  <p:bldP spid="12296" grpId="0"/>
      <p:bldP spid="122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1.</a:t>
            </a:r>
            <a:r>
              <a:rPr lang="zh-CN" altLang="en-US" dirty="0"/>
              <a:t>昨天比今天暖和。</a:t>
            </a:r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en-US" altLang="zh-CN" dirty="0"/>
              <a:t>2.</a:t>
            </a:r>
            <a:r>
              <a:rPr lang="zh-CN" altLang="en-US" dirty="0"/>
              <a:t>她的头发比我的短。</a:t>
            </a:r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  <a:p>
            <a:pPr>
              <a:buFontTx/>
              <a:buNone/>
            </a:pPr>
            <a:r>
              <a:rPr lang="en-US" altLang="zh-CN" dirty="0"/>
              <a:t>3.</a:t>
            </a:r>
            <a:r>
              <a:rPr lang="zh-CN" altLang="en-US" dirty="0"/>
              <a:t>沈阳比阜新繁华。</a:t>
            </a:r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5650" y="2205038"/>
            <a:ext cx="564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/>
              <a:t>Yesterday is warmer than today.</a:t>
            </a:r>
          </a:p>
          <a:p>
            <a:endParaRPr lang="en-US" altLang="zh-CN" sz="24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7088" y="3357563"/>
            <a:ext cx="712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Her hair is shorter than mine (my hair).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27088" y="4581525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Shenyang is busier than Fuxin.</a:t>
            </a:r>
          </a:p>
          <a:p>
            <a:r>
              <a:rPr lang="en-US" altLang="zh-CN" sz="2800" b="1" dirty="0"/>
              <a:t>Shenyang is a busier city than Fuxin.</a:t>
            </a:r>
          </a:p>
        </p:txBody>
      </p:sp>
      <p:sp>
        <p:nvSpPr>
          <p:cNvPr id="13319" name="WordArt 7"/>
          <p:cNvSpPr>
            <a:spLocks noChangeArrowheads="1" noChangeShapeType="1" noTextEdit="1"/>
          </p:cNvSpPr>
          <p:nvPr/>
        </p:nvSpPr>
        <p:spPr bwMode="auto">
          <a:xfrm>
            <a:off x="395288" y="260350"/>
            <a:ext cx="5329237" cy="1296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形容词比较级练习：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9925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dirty="0">
                <a:latin typeface="Comic Sans MS" pitchFamily="66" charset="0"/>
              </a:rPr>
              <a:t>I am </a:t>
            </a:r>
            <a:r>
              <a:rPr lang="en-US" altLang="zh-CN" sz="3600" dirty="0">
                <a:solidFill>
                  <a:srgbClr val="FF3300"/>
                </a:solidFill>
                <a:latin typeface="Comic Sans MS" pitchFamily="66" charset="0"/>
              </a:rPr>
              <a:t>as happy as</a:t>
            </a:r>
            <a:r>
              <a:rPr lang="en-US" altLang="zh-CN" sz="3600" dirty="0">
                <a:latin typeface="Comic Sans MS" pitchFamily="66" charset="0"/>
              </a:rPr>
              <a:t> John.</a:t>
            </a:r>
          </a:p>
          <a:p>
            <a:pPr>
              <a:buFontTx/>
              <a:buNone/>
            </a:pPr>
            <a:r>
              <a:rPr lang="zh-CN" altLang="en-US" sz="3600" dirty="0">
                <a:latin typeface="Comic Sans MS" pitchFamily="66" charset="0"/>
              </a:rPr>
              <a:t>我和约翰一样高兴。</a:t>
            </a:r>
          </a:p>
          <a:p>
            <a:pPr>
              <a:buFontTx/>
              <a:buNone/>
            </a:pPr>
            <a:r>
              <a:rPr lang="en-US" altLang="zh-CN" sz="3600" dirty="0">
                <a:latin typeface="Comic Sans MS" pitchFamily="66" charset="0"/>
              </a:rPr>
              <a:t>Shenzhen is </a:t>
            </a:r>
            <a:r>
              <a:rPr lang="en-US" altLang="zh-CN" sz="3600" dirty="0">
                <a:solidFill>
                  <a:srgbClr val="FF3300"/>
                </a:solidFill>
                <a:latin typeface="Comic Sans MS" pitchFamily="66" charset="0"/>
              </a:rPr>
              <a:t>as busy as</a:t>
            </a:r>
            <a:r>
              <a:rPr lang="en-US" altLang="zh-CN" sz="3600" dirty="0">
                <a:latin typeface="Comic Sans MS" pitchFamily="66" charset="0"/>
              </a:rPr>
              <a:t> Hong Kong.</a:t>
            </a:r>
          </a:p>
          <a:p>
            <a:pPr>
              <a:buFontTx/>
              <a:buNone/>
            </a:pPr>
            <a:r>
              <a:rPr lang="zh-CN" altLang="en-US" sz="3600" dirty="0">
                <a:latin typeface="Comic Sans MS" pitchFamily="66" charset="0"/>
              </a:rPr>
              <a:t>深圳和香港一样繁忙。</a:t>
            </a:r>
          </a:p>
          <a:p>
            <a:pPr>
              <a:buFontTx/>
              <a:buNone/>
            </a:pPr>
            <a:r>
              <a:rPr lang="zh-CN" altLang="en-US" sz="3600" dirty="0">
                <a:latin typeface="Comic Sans MS" pitchFamily="66" charset="0"/>
              </a:rPr>
              <a:t> </a:t>
            </a:r>
          </a:p>
        </p:txBody>
      </p:sp>
      <p:sp>
        <p:nvSpPr>
          <p:cNvPr id="14340" name="WordArt 4"/>
          <p:cNvSpPr>
            <a:spLocks noChangeArrowheads="1" noChangeShapeType="1" noTextEdit="1"/>
          </p:cNvSpPr>
          <p:nvPr/>
        </p:nvSpPr>
        <p:spPr bwMode="auto">
          <a:xfrm>
            <a:off x="539552" y="620688"/>
            <a:ext cx="4895850" cy="1296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同级比较句式：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29600" cy="295232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 dirty="0" err="1"/>
              <a:t>A+be</a:t>
            </a:r>
            <a:r>
              <a:rPr lang="en-US" altLang="zh-CN" sz="4000" dirty="0"/>
              <a:t>+ </a:t>
            </a:r>
            <a:r>
              <a:rPr lang="en-US" altLang="zh-CN" sz="4000" dirty="0">
                <a:solidFill>
                  <a:srgbClr val="FF3300"/>
                </a:solidFill>
              </a:rPr>
              <a:t>as+</a:t>
            </a:r>
            <a:r>
              <a:rPr lang="zh-CN" altLang="en-US" sz="4000" dirty="0">
                <a:solidFill>
                  <a:srgbClr val="FF3300"/>
                </a:solidFill>
              </a:rPr>
              <a:t>形容词原型</a:t>
            </a:r>
            <a:r>
              <a:rPr lang="en-US" altLang="zh-CN" sz="4000" dirty="0">
                <a:solidFill>
                  <a:srgbClr val="FF3300"/>
                </a:solidFill>
              </a:rPr>
              <a:t>+as</a:t>
            </a:r>
            <a:r>
              <a:rPr lang="en-US" altLang="zh-CN" sz="4000" dirty="0"/>
              <a:t> +B</a:t>
            </a:r>
          </a:p>
          <a:p>
            <a:pPr>
              <a:buFontTx/>
              <a:buNone/>
            </a:pPr>
            <a:r>
              <a:rPr lang="en-US" altLang="zh-CN" sz="4000" dirty="0"/>
              <a:t> 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否定形式为：</a:t>
            </a:r>
            <a:r>
              <a:rPr lang="en-US" altLang="zh-CN" dirty="0">
                <a:solidFill>
                  <a:srgbClr val="FF3300"/>
                </a:solidFill>
              </a:rPr>
              <a:t>not as/so+</a:t>
            </a:r>
            <a:r>
              <a:rPr lang="zh-CN" altLang="en-US" dirty="0">
                <a:solidFill>
                  <a:srgbClr val="FF3300"/>
                </a:solidFill>
              </a:rPr>
              <a:t>形容词原型</a:t>
            </a:r>
            <a:r>
              <a:rPr lang="en-US" altLang="zh-CN" dirty="0">
                <a:solidFill>
                  <a:srgbClr val="FF3300"/>
                </a:solidFill>
              </a:rPr>
              <a:t>+as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1.</a:t>
            </a:r>
            <a:r>
              <a:rPr lang="zh-CN" altLang="en-US" dirty="0"/>
              <a:t>贝蒂和你一样开心。</a:t>
            </a:r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en-US" altLang="zh-CN" dirty="0"/>
              <a:t>2.</a:t>
            </a:r>
            <a:r>
              <a:rPr lang="zh-CN" altLang="en-US" dirty="0"/>
              <a:t>大明和汤姆一样大。</a:t>
            </a:r>
          </a:p>
          <a:p>
            <a:pPr>
              <a:buFontTx/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611188" y="260350"/>
            <a:ext cx="4176712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同级比较练习：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00113" y="2276475"/>
            <a:ext cx="63357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Comic Sans MS" pitchFamily="66" charset="0"/>
              </a:rPr>
              <a:t>Betty is as happy as you.</a:t>
            </a:r>
          </a:p>
          <a:p>
            <a:r>
              <a:rPr lang="en-US" altLang="zh-CN" sz="2800" b="1" dirty="0">
                <a:latin typeface="Comic Sans MS" pitchFamily="66" charset="0"/>
              </a:rPr>
              <a:t>Betty is not as/so happy as you.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27088" y="4149725"/>
            <a:ext cx="5761037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err="1">
                <a:latin typeface="Comic Sans MS" pitchFamily="66" charset="0"/>
              </a:rPr>
              <a:t>Daming</a:t>
            </a:r>
            <a:r>
              <a:rPr lang="en-US" altLang="zh-CN" sz="2800" b="1" dirty="0">
                <a:latin typeface="Comic Sans MS" pitchFamily="66" charset="0"/>
              </a:rPr>
              <a:t> is as old as Tom.</a:t>
            </a:r>
          </a:p>
          <a:p>
            <a:r>
              <a:rPr lang="en-US" altLang="zh-CN" sz="2800" b="1" dirty="0" err="1">
                <a:latin typeface="Comic Sans MS" pitchFamily="66" charset="0"/>
              </a:rPr>
              <a:t>Daming</a:t>
            </a:r>
            <a:r>
              <a:rPr lang="en-US" altLang="zh-CN" sz="2800" b="1" dirty="0">
                <a:latin typeface="Comic Sans MS" pitchFamily="66" charset="0"/>
              </a:rPr>
              <a:t> is not as/so old as Tom. 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38dc493c2fd1f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199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124075" y="5157788"/>
            <a:ext cx="482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</a:rPr>
              <a:t>The buildings are 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new</a:t>
            </a:r>
            <a:r>
              <a:rPr lang="en-US" altLang="zh-CN" sz="3200" b="1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00123f78c57b0b87ac08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8850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11413" y="5013325"/>
            <a:ext cx="5903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</a:rPr>
              <a:t>The buildings are new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en-US" altLang="zh-CN" sz="3200" b="1" u="sng">
                <a:solidFill>
                  <a:srgbClr val="FF3300"/>
                </a:solidFill>
                <a:latin typeface="Comic Sans MS" pitchFamily="66" charset="0"/>
              </a:rPr>
              <a:t> than those buildings.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9ca01ff347a0c28e8996e5a5306145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1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95738" y="3068638"/>
            <a:ext cx="5148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Comic Sans MS" pitchFamily="66" charset="0"/>
              </a:rPr>
              <a:t>Diwang Tower is </a:t>
            </a:r>
            <a:r>
              <a:rPr lang="en-US" altLang="zh-CN" sz="3600" b="1">
                <a:solidFill>
                  <a:srgbClr val="FF3300"/>
                </a:solidFill>
                <a:latin typeface="Comic Sans MS" pitchFamily="66" charset="0"/>
              </a:rPr>
              <a:t>tall</a:t>
            </a:r>
            <a:r>
              <a:rPr lang="en-US" altLang="zh-CN" sz="3600" b="1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200899223726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00563" y="2636838"/>
            <a:ext cx="4643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Comic Sans MS" pitchFamily="66" charset="0"/>
              </a:rPr>
              <a:t>Diwang Tower is tall</a:t>
            </a:r>
            <a:r>
              <a:rPr lang="en-US" altLang="zh-CN" sz="2800" b="1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en-US" altLang="zh-CN" sz="2800" b="1" u="sng">
                <a:solidFill>
                  <a:srgbClr val="FF3300"/>
                </a:solidFill>
                <a:latin typeface="Comic Sans MS" pitchFamily="66" charset="0"/>
              </a:rPr>
              <a:t> than many other buildings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15816" y="2708920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7175" name="Picture 7" descr="6_092312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1863" cy="50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763713" y="5516563"/>
            <a:ext cx="6335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</a:rPr>
              <a:t>Zhonghua Road is a 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wide</a:t>
            </a:r>
            <a:r>
              <a:rPr lang="en-US" altLang="zh-CN" sz="3200" b="1">
                <a:latin typeface="Comic Sans MS" pitchFamily="66" charset="0"/>
              </a:rPr>
              <a:t> road.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09011911337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407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39975" y="5516563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Comic Sans MS" pitchFamily="66" charset="0"/>
              </a:rPr>
              <a:t>This road is a wid</a:t>
            </a:r>
            <a:r>
              <a:rPr lang="en-US" altLang="zh-CN" sz="3200" b="1">
                <a:solidFill>
                  <a:srgbClr val="FF3300"/>
                </a:solidFill>
                <a:latin typeface="Comic Sans MS" pitchFamily="66" charset="0"/>
              </a:rPr>
              <a:t>er</a:t>
            </a:r>
            <a:r>
              <a:rPr lang="en-US" altLang="zh-CN" sz="3200" b="1">
                <a:latin typeface="Comic Sans MS" pitchFamily="66" charset="0"/>
              </a:rPr>
              <a:t> road </a:t>
            </a:r>
            <a:r>
              <a:rPr lang="en-US" altLang="zh-CN" sz="3200" b="1" u="sng">
                <a:solidFill>
                  <a:srgbClr val="FF3300"/>
                </a:solidFill>
                <a:latin typeface="Comic Sans MS" pitchFamily="66" charset="0"/>
              </a:rPr>
              <a:t>than Zhonghua Road</a:t>
            </a:r>
            <a:r>
              <a:rPr lang="en-US" altLang="zh-CN" sz="3200" b="1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675687" cy="417671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2800" b="1" dirty="0"/>
              <a:t>The buildings are new.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The buildings are new</a:t>
            </a:r>
            <a:r>
              <a:rPr lang="en-US" altLang="zh-CN" sz="2800" b="1" dirty="0">
                <a:solidFill>
                  <a:srgbClr val="FF3300"/>
                </a:solidFill>
              </a:rPr>
              <a:t>er</a:t>
            </a:r>
            <a:r>
              <a:rPr lang="en-US" altLang="zh-CN" sz="2800" b="1" u="sng" dirty="0">
                <a:solidFill>
                  <a:srgbClr val="FF3300"/>
                </a:solidFill>
              </a:rPr>
              <a:t> than those buildings.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 err="1"/>
              <a:t>Diwang</a:t>
            </a:r>
            <a:r>
              <a:rPr lang="en-US" altLang="zh-CN" sz="2800" b="1" dirty="0"/>
              <a:t> Tower is tall.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 err="1"/>
              <a:t>Diwang</a:t>
            </a:r>
            <a:r>
              <a:rPr lang="en-US" altLang="zh-CN" sz="2800" b="1" dirty="0"/>
              <a:t> Tower is tall</a:t>
            </a:r>
            <a:r>
              <a:rPr lang="en-US" altLang="zh-CN" sz="2800" b="1" dirty="0">
                <a:solidFill>
                  <a:srgbClr val="FF3300"/>
                </a:solidFill>
              </a:rPr>
              <a:t>er</a:t>
            </a:r>
            <a:r>
              <a:rPr lang="en-US" altLang="zh-CN" sz="2800" b="1" u="sng" dirty="0">
                <a:solidFill>
                  <a:srgbClr val="FF3300"/>
                </a:solidFill>
              </a:rPr>
              <a:t> than many other buildings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 err="1"/>
              <a:t>Zhonghua</a:t>
            </a:r>
            <a:r>
              <a:rPr lang="en-US" altLang="zh-CN" sz="2800" b="1" dirty="0"/>
              <a:t> Road is a wide road.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This road is a wid</a:t>
            </a:r>
            <a:r>
              <a:rPr lang="en-US" altLang="zh-CN" sz="2800" b="1" dirty="0">
                <a:solidFill>
                  <a:srgbClr val="FF3300"/>
                </a:solidFill>
              </a:rPr>
              <a:t>er</a:t>
            </a:r>
            <a:r>
              <a:rPr lang="en-US" altLang="zh-CN" sz="2800" b="1" dirty="0"/>
              <a:t> road </a:t>
            </a:r>
            <a:r>
              <a:rPr lang="en-US" altLang="zh-CN" sz="2800" b="1" u="sng" dirty="0">
                <a:solidFill>
                  <a:srgbClr val="FF3300"/>
                </a:solidFill>
              </a:rPr>
              <a:t>than </a:t>
            </a:r>
            <a:r>
              <a:rPr lang="en-US" altLang="zh-CN" sz="2800" b="1" u="sng" dirty="0" err="1">
                <a:solidFill>
                  <a:srgbClr val="FF3300"/>
                </a:solidFill>
              </a:rPr>
              <a:t>Zhonghua</a:t>
            </a:r>
            <a:r>
              <a:rPr lang="en-US" altLang="zh-CN" sz="2800" b="1" u="sng" dirty="0">
                <a:solidFill>
                  <a:srgbClr val="FF3300"/>
                </a:solidFill>
              </a:rPr>
              <a:t> Road</a:t>
            </a:r>
            <a:r>
              <a:rPr lang="en-US" altLang="zh-CN" sz="2800" b="1" dirty="0"/>
              <a:t>.</a:t>
            </a:r>
          </a:p>
          <a:p>
            <a:pPr>
              <a:buFontTx/>
              <a:buNone/>
            </a:pPr>
            <a:endParaRPr lang="en-US" altLang="zh-CN" sz="2800" b="1" dirty="0"/>
          </a:p>
        </p:txBody>
      </p:sp>
      <p:sp>
        <p:nvSpPr>
          <p:cNvPr id="9221" name="WordArt 5"/>
          <p:cNvSpPr>
            <a:spLocks noChangeArrowheads="1" noChangeShapeType="1" noTextEdit="1"/>
          </p:cNvSpPr>
          <p:nvPr/>
        </p:nvSpPr>
        <p:spPr bwMode="auto">
          <a:xfrm>
            <a:off x="755576" y="836712"/>
            <a:ext cx="6769100" cy="7929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汉仪综艺体简" pitchFamily="49" charset="-122"/>
                <a:ea typeface="汉仪综艺体简" pitchFamily="49" charset="-122"/>
              </a:rPr>
              <a:t>观察一下，他们有什么区别呢？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572000" y="184467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表语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56100" y="306863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表语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156325" y="43656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定语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3" grpId="0"/>
      <p:bldP spid="92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00"/>
            <a:ext cx="8229600" cy="3776663"/>
          </a:xfrm>
        </p:spPr>
        <p:txBody>
          <a:bodyPr/>
          <a:lstStyle/>
          <a:p>
            <a:r>
              <a:rPr lang="zh-CN" altLang="en-US" b="1" dirty="0"/>
              <a:t>比较级的</a:t>
            </a:r>
            <a:r>
              <a:rPr lang="zh-CN" altLang="en-US" b="1" dirty="0">
                <a:solidFill>
                  <a:srgbClr val="FF0000"/>
                </a:solidFill>
              </a:rPr>
              <a:t>一般形式</a:t>
            </a:r>
            <a:r>
              <a:rPr lang="zh-CN" altLang="en-US" b="1" dirty="0"/>
              <a:t>是在单词结尾</a:t>
            </a:r>
            <a:r>
              <a:rPr lang="en-US" altLang="zh-CN" b="1" dirty="0"/>
              <a:t>+</a:t>
            </a:r>
            <a:r>
              <a:rPr lang="en-US" altLang="zh-CN" b="1" dirty="0" err="1"/>
              <a:t>er</a:t>
            </a:r>
            <a:endParaRPr lang="en-US" altLang="zh-CN" b="1" dirty="0"/>
          </a:p>
          <a:p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FF3300"/>
                </a:solidFill>
              </a:rPr>
              <a:t>不发音的</a:t>
            </a:r>
            <a:r>
              <a:rPr lang="en-US" altLang="zh-CN" b="1" dirty="0">
                <a:solidFill>
                  <a:srgbClr val="FF3300"/>
                </a:solidFill>
              </a:rPr>
              <a:t>e</a:t>
            </a:r>
            <a:r>
              <a:rPr lang="zh-CN" altLang="en-US" b="1" dirty="0"/>
              <a:t>结尾，单个字母</a:t>
            </a:r>
            <a:r>
              <a:rPr lang="en-US" altLang="zh-CN" b="1" dirty="0"/>
              <a:t>e</a:t>
            </a:r>
            <a:r>
              <a:rPr lang="zh-CN" altLang="en-US" b="1" dirty="0"/>
              <a:t>结尾，</a:t>
            </a:r>
            <a:r>
              <a:rPr lang="en-US" altLang="zh-CN" b="1" dirty="0"/>
              <a:t>+r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重读闭音节</a:t>
            </a:r>
            <a:r>
              <a:rPr lang="zh-CN" altLang="en-US" b="1" dirty="0"/>
              <a:t>结尾的单词，要双写再</a:t>
            </a:r>
            <a:r>
              <a:rPr lang="en-US" altLang="zh-CN" b="1" dirty="0"/>
              <a:t>+</a:t>
            </a:r>
            <a:r>
              <a:rPr lang="en-US" altLang="zh-CN" b="1" dirty="0" err="1"/>
              <a:t>er</a:t>
            </a:r>
            <a:endParaRPr lang="en-US" altLang="zh-CN" b="1" dirty="0"/>
          </a:p>
          <a:p>
            <a:r>
              <a:rPr lang="zh-CN" altLang="en-US" b="1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辅音</a:t>
            </a:r>
            <a:r>
              <a:rPr lang="en-US" altLang="zh-CN" b="1" dirty="0">
                <a:solidFill>
                  <a:srgbClr val="FF0000"/>
                </a:solidFill>
              </a:rPr>
              <a:t>+y</a:t>
            </a:r>
            <a:r>
              <a:rPr lang="zh-CN" altLang="en-US" b="1" dirty="0">
                <a:solidFill>
                  <a:srgbClr val="FF0000"/>
                </a:solidFill>
              </a:rPr>
              <a:t>结尾</a:t>
            </a:r>
            <a:r>
              <a:rPr lang="zh-CN" altLang="en-US" b="1" dirty="0"/>
              <a:t>的，去</a:t>
            </a:r>
            <a:r>
              <a:rPr lang="en-US" altLang="zh-CN" b="1" dirty="0"/>
              <a:t>y</a:t>
            </a:r>
            <a:r>
              <a:rPr lang="zh-CN" altLang="en-US" b="1" dirty="0"/>
              <a:t>为</a:t>
            </a:r>
            <a:r>
              <a:rPr lang="en-US" altLang="zh-CN" b="1" dirty="0" err="1"/>
              <a:t>i+er</a:t>
            </a:r>
            <a:endParaRPr lang="en-US" altLang="zh-CN" b="1" dirty="0"/>
          </a:p>
        </p:txBody>
      </p:sp>
      <p:sp>
        <p:nvSpPr>
          <p:cNvPr id="10244" name="WordArt 4"/>
          <p:cNvSpPr>
            <a:spLocks noChangeArrowheads="1" noChangeShapeType="1" noTextEdit="1"/>
          </p:cNvSpPr>
          <p:nvPr/>
        </p:nvSpPr>
        <p:spPr bwMode="auto">
          <a:xfrm>
            <a:off x="827088" y="260350"/>
            <a:ext cx="3889375" cy="16557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四原则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全屏显示(4:3)</PresentationFormat>
  <Paragraphs>123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汉仪综艺体简</vt:lpstr>
      <vt:lpstr>宋体</vt:lpstr>
      <vt:lpstr>Arial</vt:lpstr>
      <vt:lpstr>Calibri</vt:lpstr>
      <vt:lpstr>Calibri Light</vt:lpstr>
      <vt:lpstr>Comic Sans MS</vt:lpstr>
      <vt:lpstr>天体</vt:lpstr>
      <vt:lpstr>Module2 My home town and  my country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 My home town and  my country</dc:title>
  <dc:creator>张 起源</dc:creator>
  <cp:lastModifiedBy>张 起源</cp:lastModifiedBy>
  <cp:revision>1</cp:revision>
  <dcterms:created xsi:type="dcterms:W3CDTF">2019-09-14T08:32:45Z</dcterms:created>
  <dcterms:modified xsi:type="dcterms:W3CDTF">2019-09-14T08:32:54Z</dcterms:modified>
</cp:coreProperties>
</file>