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sldIdLst>
    <p:sldId id="256" r:id="rId2"/>
    <p:sldId id="324" r:id="rId3"/>
    <p:sldId id="325" r:id="rId4"/>
    <p:sldId id="326" r:id="rId5"/>
    <p:sldId id="279" r:id="rId6"/>
    <p:sldId id="329" r:id="rId7"/>
    <p:sldId id="292" r:id="rId8"/>
    <p:sldId id="297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27" r:id="rId18"/>
    <p:sldId id="328" r:id="rId19"/>
    <p:sldId id="298" r:id="rId20"/>
    <p:sldId id="330" r:id="rId21"/>
    <p:sldId id="331" r:id="rId22"/>
    <p:sldId id="281" r:id="rId23"/>
    <p:sldId id="299" r:id="rId24"/>
    <p:sldId id="258" r:id="rId25"/>
    <p:sldId id="332" r:id="rId26"/>
    <p:sldId id="333" r:id="rId27"/>
    <p:sldId id="334" r:id="rId28"/>
    <p:sldId id="335" r:id="rId29"/>
    <p:sldId id="293" r:id="rId30"/>
    <p:sldId id="282" r:id="rId31"/>
    <p:sldId id="343" r:id="rId32"/>
    <p:sldId id="301" r:id="rId33"/>
    <p:sldId id="285" r:id="rId34"/>
    <p:sldId id="350" r:id="rId35"/>
    <p:sldId id="363" r:id="rId36"/>
    <p:sldId id="364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66FFCC"/>
    <a:srgbClr val="FFFF66"/>
    <a:srgbClr val="FF9966"/>
    <a:srgbClr val="FF9999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>
      <p:cViewPr varScale="1">
        <p:scale>
          <a:sx n="114" d="100"/>
          <a:sy n="114" d="100"/>
        </p:scale>
        <p:origin x="7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7B6CD-48D2-42EF-8AF5-85CAB570EDCF}" type="datetimeFigureOut">
              <a:rPr lang="zh-CN" altLang="en-US" smtClean="0"/>
              <a:t>2019/9/14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D571E-57BC-4FC4-8005-82FD7FAC9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55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6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D571E-57BC-4FC4-8005-82FD7FAC9E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3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pPr>
              <a:defRPr/>
            </a:pPr>
            <a:fld id="{8153CF1A-8C06-40FA-8E31-5E0010C474C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50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0A5FDE-5A6F-4B99-8DCE-4E46419F7EE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56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0A5FDE-5A6F-4B99-8DCE-4E46419F7EE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1784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0A5FDE-5A6F-4B99-8DCE-4E46419F7EE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058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0A5FDE-5A6F-4B99-8DCE-4E46419F7EE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4887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0A5FDE-5A6F-4B99-8DCE-4E46419F7EE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6980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0A5FDE-5A6F-4B99-8DCE-4E46419F7EE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1407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2DFD32-6633-46E7-8825-65AD81534E3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0529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0A5FDE-5A6F-4B99-8DCE-4E46419F7EE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46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0F953-BF5B-4FDE-A5E9-FA90094131E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351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AF1095-7585-403B-8282-2D5254D4B2D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463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F39194-3DDD-4AC1-93A7-A4B9EA87E6B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6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F6459D-BF30-4242-B4B2-D854EA6072B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947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5E92-0A44-4197-AB75-035526D660B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23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D6F749-8BA5-4CEF-A1D7-3BD95E1687B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611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5CABC-5B27-4548-8B41-209B3183F7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04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DA54B3-AFF0-4123-8A60-B28017A0A27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9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FC0A5FDE-5A6F-4B99-8DCE-4E46419F7EE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504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Administrator\Desktop\M2\&#33258;&#24049;\unit2&#65292;3\Unit%202%20activity%202.mp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image.baidu.com/i?ct=503316480&amp;z=595352102&amp;tn=baiduimagedetail&amp;word=&#39321;&#28207;&#32500;&#22810;&#21033;&#20122;&#28207;&amp;in=67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hyperlink" Target="http://image.baidu.com/i?ct=503316480&amp;z=863956803&amp;tn=baiduimagedetail&amp;word=&#19978;&#28023;&#26126;&#29664;&amp;in=6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8" name="WordArt 28"/>
          <p:cNvSpPr>
            <a:spLocks noChangeArrowheads="1" noChangeShapeType="1" noTextEdit="1"/>
          </p:cNvSpPr>
          <p:nvPr/>
        </p:nvSpPr>
        <p:spPr bwMode="auto">
          <a:xfrm>
            <a:off x="457200" y="762000"/>
            <a:ext cx="8305800" cy="1905000"/>
          </a:xfrm>
          <a:prstGeom prst="rect">
            <a:avLst/>
          </a:prstGeom>
        </p:spPr>
        <p:txBody>
          <a:bodyPr wrap="none" fromWordArt="1">
            <a:prstTxWarp prst="textInflate">
              <a:avLst>
                <a:gd name="adj" fmla="val 9289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Cambridge is a beautiful city </a:t>
            </a:r>
          </a:p>
          <a:p>
            <a:pPr algn="ctr"/>
            <a:r>
              <a:rPr lang="en-US" altLang="zh-CN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in the east of England. </a:t>
            </a:r>
            <a:endParaRPr lang="zh-CN" altLang="en-US" sz="3600" b="1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5155" name="Picture 35" descr="2011081610558031_667_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410" y="2667001"/>
            <a:ext cx="5350296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381000" y="228600"/>
            <a:ext cx="84582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5000"/>
              </a:lnSpc>
            </a:pP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south </a:t>
            </a:r>
            <a:r>
              <a:rPr lang="en-US" altLang="zh-CN" sz="3600" b="1" i="1" dirty="0">
                <a:solidFill>
                  <a:srgbClr val="FF0000"/>
                </a:solidFill>
                <a:latin typeface="Times New Roman" pitchFamily="18" charset="0"/>
              </a:rPr>
              <a:t>n.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南；南方  </a:t>
            </a:r>
          </a:p>
          <a:p>
            <a:pPr marL="342900" indent="-342900">
              <a:lnSpc>
                <a:spcPct val="115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         </a:t>
            </a:r>
            <a:r>
              <a:rPr lang="en-US" altLang="zh-CN" sz="3600" b="1" i="1" dirty="0">
                <a:solidFill>
                  <a:srgbClr val="FF0000"/>
                </a:solidFill>
                <a:latin typeface="Times New Roman" pitchFamily="18" charset="0"/>
              </a:rPr>
              <a:t>adj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. 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在南方的；朝南的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3600" b="1" dirty="0">
                <a:latin typeface="Times New Roman" pitchFamily="18" charset="0"/>
              </a:rPr>
              <a:t>e.g. She works on the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south</a:t>
            </a:r>
            <a:r>
              <a:rPr lang="en-US" altLang="zh-CN" sz="3600" b="1" dirty="0">
                <a:latin typeface="Times New Roman" pitchFamily="18" charset="0"/>
              </a:rPr>
              <a:t> coast. 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3600" b="1" dirty="0">
                <a:latin typeface="Times New Roman" pitchFamily="18" charset="0"/>
              </a:rPr>
              <a:t>       </a:t>
            </a:r>
            <a:r>
              <a:rPr lang="zh-CN" altLang="en-US" sz="3600" b="1" dirty="0">
                <a:latin typeface="Times New Roman" pitchFamily="18" charset="0"/>
              </a:rPr>
              <a:t>她在南方沿海地区工作。</a:t>
            </a:r>
          </a:p>
          <a:p>
            <a:pPr marL="342900" indent="-342900">
              <a:lnSpc>
                <a:spcPct val="115000"/>
              </a:lnSpc>
            </a:pPr>
            <a:r>
              <a:rPr lang="zh-CN" altLang="en-US" sz="3600" b="1" dirty="0">
                <a:latin typeface="Times New Roman" pitchFamily="18" charset="0"/>
              </a:rPr>
              <a:t>       </a:t>
            </a:r>
            <a:r>
              <a:rPr lang="en-US" altLang="zh-CN" sz="3600" b="1" dirty="0">
                <a:latin typeface="Times New Roman" pitchFamily="18" charset="0"/>
              </a:rPr>
              <a:t>North is the opposite direction to the  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       south</a:t>
            </a:r>
            <a:r>
              <a:rPr lang="en-US" altLang="zh-CN" sz="3600" b="1" dirty="0">
                <a:latin typeface="Times New Roman" pitchFamily="18" charset="0"/>
              </a:rPr>
              <a:t>.   </a:t>
            </a:r>
            <a:r>
              <a:rPr lang="zh-CN" altLang="en-US" sz="3600" b="1" dirty="0">
                <a:latin typeface="Times New Roman" pitchFamily="18" charset="0"/>
              </a:rPr>
              <a:t>北是南的反方向。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west      </a:t>
            </a:r>
            <a:r>
              <a:rPr lang="en-US" altLang="zh-CN" sz="3600" b="1" i="1" dirty="0">
                <a:solidFill>
                  <a:srgbClr val="FF0000"/>
                </a:solidFill>
                <a:latin typeface="Times New Roman" pitchFamily="18" charset="0"/>
              </a:rPr>
              <a:t>n.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西，西方；</a:t>
            </a:r>
          </a:p>
          <a:p>
            <a:pPr marL="342900" indent="-342900">
              <a:lnSpc>
                <a:spcPct val="115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            </a:t>
            </a:r>
            <a:r>
              <a:rPr lang="en-US" altLang="zh-CN" sz="3600" b="1" i="1" dirty="0">
                <a:solidFill>
                  <a:srgbClr val="FF0000"/>
                </a:solidFill>
                <a:latin typeface="Times New Roman" pitchFamily="18" charset="0"/>
              </a:rPr>
              <a:t>adj.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在西方的；朝西的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3600" b="1" dirty="0">
                <a:latin typeface="Times New Roman" pitchFamily="18" charset="0"/>
              </a:rPr>
              <a:t>e.g. This country opens out to the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west</a:t>
            </a:r>
            <a:r>
              <a:rPr lang="en-US" altLang="zh-CN" sz="3600" b="1" dirty="0">
                <a:latin typeface="Times New Roman" pitchFamily="18" charset="0"/>
              </a:rPr>
              <a:t>.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3600" b="1" dirty="0">
                <a:latin typeface="Times New Roman" pitchFamily="18" charset="0"/>
              </a:rPr>
              <a:t>      </a:t>
            </a:r>
            <a:r>
              <a:rPr lang="zh-CN" altLang="en-US" sz="3600" b="1" dirty="0">
                <a:latin typeface="Times New Roman" pitchFamily="18" charset="0"/>
              </a:rPr>
              <a:t>这个国家对西方国家开放。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university </a:t>
            </a:r>
            <a:r>
              <a:rPr lang="en-US" altLang="zh-CN" sz="3600" b="1" i="1">
                <a:solidFill>
                  <a:srgbClr val="FF0000"/>
                </a:solidFill>
                <a:latin typeface="Times New Roman" pitchFamily="18" charset="0"/>
              </a:rPr>
              <a:t>n.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大学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e.g. What is your major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   in 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university</a:t>
            </a:r>
            <a:r>
              <a:rPr lang="en-US" altLang="zh-CN" sz="3600" b="1">
                <a:latin typeface="Times New Roman" pitchFamily="18" charset="0"/>
              </a:rPr>
              <a:t>?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  </a:t>
            </a:r>
            <a:r>
              <a:rPr lang="zh-CN" altLang="en-US" sz="3600" b="1">
                <a:latin typeface="Times New Roman" pitchFamily="18" charset="0"/>
              </a:rPr>
              <a:t>在大学你主修什么科目？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island </a:t>
            </a:r>
            <a:r>
              <a:rPr lang="en-US" altLang="zh-CN" sz="3600" b="1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. 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岛，岛屿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e.g. There are some banana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   trees on that 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island</a:t>
            </a:r>
            <a:r>
              <a:rPr lang="en-US" altLang="zh-CN" sz="3600" b="1">
                <a:latin typeface="Times New Roman" pitchFamily="18" charset="0"/>
              </a:rPr>
              <a:t> over there.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  </a:t>
            </a:r>
            <a:r>
              <a:rPr lang="zh-CN" altLang="en-US" sz="3600" b="1">
                <a:latin typeface="Times New Roman" pitchFamily="18" charset="0"/>
              </a:rPr>
              <a:t>那边小岛上有几棵香蕉树。 </a:t>
            </a:r>
          </a:p>
        </p:txBody>
      </p:sp>
      <p:pic>
        <p:nvPicPr>
          <p:cNvPr id="74757" name="Picture 5" descr="大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52400"/>
            <a:ext cx="34290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6" descr="香蕉树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352800"/>
            <a:ext cx="25717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2" name="Text Box 6"/>
          <p:cNvSpPr>
            <a:spLocks noGrp="1" noChangeArrowheads="1"/>
          </p:cNvSpPr>
          <p:nvPr>
            <p:ph idx="1"/>
          </p:nvPr>
        </p:nvSpPr>
        <p:spPr>
          <a:xfrm>
            <a:off x="609600" y="533400"/>
            <a:ext cx="7924800" cy="563880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countryside </a:t>
            </a:r>
            <a:r>
              <a:rPr lang="en-US" altLang="zh-CN" sz="3600" b="1" i="1">
                <a:solidFill>
                  <a:srgbClr val="FF0000"/>
                </a:solidFill>
                <a:latin typeface="Times New Roman" pitchFamily="18" charset="0"/>
              </a:rPr>
              <a:t>n.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农村地区；乡下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e.g. The young people from the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   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countryside</a:t>
            </a:r>
            <a:r>
              <a:rPr lang="en-US" altLang="zh-CN" sz="3600" b="1">
                <a:latin typeface="Times New Roman" pitchFamily="18" charset="0"/>
              </a:rPr>
              <a:t> are honest.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   </a:t>
            </a:r>
            <a:r>
              <a:rPr lang="zh-CN" altLang="en-US" sz="3600" b="1">
                <a:latin typeface="Times New Roman" pitchFamily="18" charset="0"/>
              </a:rPr>
              <a:t>这些乡下来的年轻人都很老实。</a:t>
            </a:r>
            <a:r>
              <a:rPr lang="zh-CN" altLang="en-US" sz="360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area   </a:t>
            </a:r>
            <a:r>
              <a:rPr lang="en-US" altLang="zh-CN" sz="3600" b="1" i="1">
                <a:solidFill>
                  <a:srgbClr val="FF0000"/>
                </a:solidFill>
                <a:latin typeface="Times New Roman" pitchFamily="18" charset="0"/>
              </a:rPr>
              <a:t>n.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地区；区域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e.g. Earthquakes occur frequently in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   this 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area</a:t>
            </a:r>
            <a:r>
              <a:rPr lang="en-US" altLang="zh-CN" sz="3600" b="1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   </a:t>
            </a:r>
            <a:r>
              <a:rPr lang="zh-CN" altLang="en-US" sz="3600" b="1">
                <a:latin typeface="Times New Roman" pitchFamily="18" charset="0"/>
              </a:rPr>
              <a:t>这一地区经常发生地震。</a:t>
            </a:r>
            <a:r>
              <a:rPr lang="zh-CN" altLang="en-US" sz="36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5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5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5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57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57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57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533400" y="1295400"/>
            <a:ext cx="8153400" cy="404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mountain </a:t>
            </a:r>
            <a:r>
              <a:rPr lang="en-US" altLang="zh-CN" sz="3600" b="1" i="1">
                <a:solidFill>
                  <a:srgbClr val="FF0000"/>
                </a:solidFill>
                <a:latin typeface="Times New Roman" pitchFamily="18" charset="0"/>
              </a:rPr>
              <a:t>n.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山；山丘</a:t>
            </a:r>
          </a:p>
          <a:p>
            <a:pPr>
              <a:lnSpc>
                <a:spcPct val="120000"/>
              </a:lnSpc>
            </a:pPr>
            <a:r>
              <a:rPr lang="en-US" altLang="zh-CN" sz="3600" b="1">
                <a:latin typeface="Times New Roman" pitchFamily="18" charset="0"/>
              </a:rPr>
              <a:t>e.g. The 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mountain</a:t>
            </a:r>
            <a:r>
              <a:rPr lang="en-US" altLang="zh-CN" sz="3600" b="1">
                <a:latin typeface="Times New Roman" pitchFamily="18" charset="0"/>
              </a:rPr>
              <a:t> is 3500 meters high. </a:t>
            </a:r>
            <a:br>
              <a:rPr lang="en-US" altLang="zh-CN" sz="3600" b="1">
                <a:latin typeface="Times New Roman" pitchFamily="18" charset="0"/>
              </a:rPr>
            </a:br>
            <a:r>
              <a:rPr lang="en-US" altLang="zh-CN" sz="3600" b="1">
                <a:latin typeface="Times New Roman" pitchFamily="18" charset="0"/>
              </a:rPr>
              <a:t>       </a:t>
            </a:r>
            <a:r>
              <a:rPr lang="zh-CN" altLang="en-US" sz="3600" b="1">
                <a:latin typeface="Times New Roman" pitchFamily="18" charset="0"/>
              </a:rPr>
              <a:t>这座山有</a:t>
            </a:r>
            <a:r>
              <a:rPr lang="en-US" altLang="zh-CN" sz="3600" b="1">
                <a:latin typeface="Times New Roman" pitchFamily="18" charset="0"/>
              </a:rPr>
              <a:t>3500</a:t>
            </a:r>
            <a:r>
              <a:rPr lang="zh-CN" altLang="en-US" sz="3600" b="1">
                <a:latin typeface="Times New Roman" pitchFamily="18" charset="0"/>
              </a:rPr>
              <a:t>米高。 </a:t>
            </a:r>
          </a:p>
          <a:p>
            <a:pPr>
              <a:lnSpc>
                <a:spcPct val="120000"/>
              </a:lnSpc>
            </a:pP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low </a:t>
            </a:r>
            <a:r>
              <a:rPr lang="en-US" altLang="zh-CN" sz="3600" b="1" i="1">
                <a:solidFill>
                  <a:srgbClr val="FF0000"/>
                </a:solidFill>
                <a:latin typeface="Times New Roman" pitchFamily="18" charset="0"/>
              </a:rPr>
              <a:t>adj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. 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矮的；低的</a:t>
            </a:r>
          </a:p>
          <a:p>
            <a:pPr>
              <a:lnSpc>
                <a:spcPct val="120000"/>
              </a:lnSpc>
            </a:pPr>
            <a:r>
              <a:rPr lang="en-US" altLang="zh-CN" sz="3600" b="1">
                <a:latin typeface="Times New Roman" pitchFamily="18" charset="0"/>
              </a:rPr>
              <a:t>e.g. The office is in a 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low</a:t>
            </a:r>
            <a:r>
              <a:rPr lang="en-US" altLang="zh-CN" sz="3600" b="1">
                <a:latin typeface="Times New Roman" pitchFamily="18" charset="0"/>
              </a:rPr>
              <a:t> building.</a:t>
            </a:r>
          </a:p>
          <a:p>
            <a:pPr>
              <a:lnSpc>
                <a:spcPct val="120000"/>
              </a:lnSpc>
            </a:pPr>
            <a:r>
              <a:rPr lang="en-US" altLang="zh-CN" sz="3600" b="1">
                <a:latin typeface="Times New Roman" pitchFamily="18" charset="0"/>
              </a:rPr>
              <a:t>      </a:t>
            </a:r>
            <a:r>
              <a:rPr lang="zh-CN" altLang="en-US" sz="3600" b="1">
                <a:latin typeface="Times New Roman" pitchFamily="18" charset="0"/>
              </a:rPr>
              <a:t>办公室设在一幢低矮的房子里。 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4800"/>
            <a:ext cx="7543800" cy="2286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especially  </a:t>
            </a:r>
            <a:r>
              <a:rPr lang="en-US" altLang="zh-CN" sz="3600" b="1" i="1" dirty="0">
                <a:solidFill>
                  <a:srgbClr val="FF0000"/>
                </a:solidFill>
                <a:latin typeface="Times New Roman" pitchFamily="18" charset="0"/>
              </a:rPr>
              <a:t>adv.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尤其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itchFamily="18" charset="0"/>
              </a:rPr>
              <a:t>e.g. I love reading,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especially </a:t>
            </a:r>
            <a:r>
              <a:rPr lang="en-US" altLang="zh-CN" sz="3600" b="1" dirty="0">
                <a:latin typeface="Times New Roman" pitchFamily="18" charset="0"/>
              </a:rPr>
              <a:t>novel.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itchFamily="18" charset="0"/>
              </a:rPr>
              <a:t>      </a:t>
            </a:r>
            <a:r>
              <a:rPr lang="zh-CN" altLang="en-US" sz="3600" b="1" dirty="0">
                <a:latin typeface="Times New Roman" pitchFamily="18" charset="0"/>
              </a:rPr>
              <a:t>我喜欢阅读，尤其是小说。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447675" y="4094163"/>
            <a:ext cx="8391525" cy="215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在表示“特意地”“尤其”时，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especially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指某事超乎一般的重要，不寻常，强调“超过其他”，而毫无“目的性”可言。</a:t>
            </a:r>
            <a:r>
              <a:rPr lang="zh-CN" altLang="en-US" sz="3600" b="1" dirty="0">
                <a:latin typeface="Times New Roman" pitchFamily="18" charset="0"/>
              </a:rPr>
              <a:t>例如</a:t>
            </a:r>
            <a:r>
              <a:rPr lang="en-US" altLang="zh-CN" sz="3600" b="1" dirty="0">
                <a:latin typeface="Times New Roman" pitchFamily="18" charset="0"/>
              </a:rPr>
              <a:t>:</a:t>
            </a:r>
          </a:p>
        </p:txBody>
      </p:sp>
      <p:pic>
        <p:nvPicPr>
          <p:cNvPr id="78853" name="Picture 5" descr="辨析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00300"/>
            <a:ext cx="16256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4" name="WordArt 6"/>
          <p:cNvSpPr>
            <a:spLocks noChangeArrowheads="1" noChangeShapeType="1" noTextEdit="1"/>
          </p:cNvSpPr>
          <p:nvPr/>
        </p:nvSpPr>
        <p:spPr bwMode="auto">
          <a:xfrm>
            <a:off x="2590800" y="3048000"/>
            <a:ext cx="5638800" cy="723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especially&amp;specially</a:t>
            </a:r>
            <a:endParaRPr lang="zh-CN" altLang="en-US" sz="3600" b="1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  <p:bldP spid="788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533400" y="685800"/>
            <a:ext cx="8229600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600" b="1">
                <a:latin typeface="Times New Roman" pitchFamily="18" charset="0"/>
              </a:rPr>
              <a:t>I like maple tree, 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especially</a:t>
            </a:r>
            <a:r>
              <a:rPr lang="en-US" altLang="zh-CN" sz="3600" b="1">
                <a:latin typeface="Times New Roman" pitchFamily="18" charset="0"/>
              </a:rPr>
              <a:t> in autumn.</a:t>
            </a:r>
          </a:p>
          <a:p>
            <a:pPr>
              <a:lnSpc>
                <a:spcPct val="130000"/>
              </a:lnSpc>
            </a:pPr>
            <a:r>
              <a:rPr lang="zh-CN" altLang="en-US" sz="3600" b="1">
                <a:latin typeface="Times New Roman" pitchFamily="18" charset="0"/>
              </a:rPr>
              <a:t>我喜欢枫树，尤其是秋天的枫树。</a:t>
            </a:r>
          </a:p>
          <a:p>
            <a:pPr>
              <a:lnSpc>
                <a:spcPct val="130000"/>
              </a:lnSpc>
            </a:pP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specially</a:t>
            </a:r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</a:rPr>
              <a:t>则表示为了某一特定目的而“特意”“专门”采用某一方式做某事。</a:t>
            </a:r>
            <a:r>
              <a:rPr lang="zh-CN" altLang="en-US" sz="3600" b="1">
                <a:latin typeface="Times New Roman" pitchFamily="18" charset="0"/>
              </a:rPr>
              <a:t>例如</a:t>
            </a:r>
            <a:r>
              <a:rPr lang="en-US" altLang="zh-CN" sz="3600" b="1">
                <a:latin typeface="Times New Roman" pitchFamily="18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altLang="zh-CN" sz="3600" b="1">
                <a:latin typeface="Times New Roman" pitchFamily="18" charset="0"/>
              </a:rPr>
              <a:t>The meeting is 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specially 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arranged</a:t>
            </a:r>
            <a:r>
              <a:rPr lang="en-US" altLang="zh-CN" sz="3600" b="1">
                <a:latin typeface="Times New Roman" pitchFamily="18" charset="0"/>
              </a:rPr>
              <a:t> for you.</a:t>
            </a:r>
          </a:p>
          <a:p>
            <a:pPr>
              <a:lnSpc>
                <a:spcPct val="130000"/>
              </a:lnSpc>
            </a:pPr>
            <a:r>
              <a:rPr lang="zh-CN" altLang="en-US" sz="3600" b="1">
                <a:latin typeface="Times New Roman" pitchFamily="18" charset="0"/>
              </a:rPr>
              <a:t>这次会见是特意为你安排的。</a:t>
            </a:r>
          </a:p>
        </p:txBody>
      </p:sp>
      <p:sp>
        <p:nvSpPr>
          <p:cNvPr id="79877" name="AutoShape 5"/>
          <p:cNvSpPr>
            <a:spLocks noChangeArrowheads="1"/>
          </p:cNvSpPr>
          <p:nvPr/>
        </p:nvSpPr>
        <p:spPr bwMode="auto">
          <a:xfrm>
            <a:off x="6477000" y="4759325"/>
            <a:ext cx="1676400" cy="685800"/>
          </a:xfrm>
          <a:prstGeom prst="wedgeRectCallout">
            <a:avLst>
              <a:gd name="adj1" fmla="val -48958"/>
              <a:gd name="adj2" fmla="val -115741"/>
            </a:avLst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黑体" pitchFamily="2" charset="-122"/>
              </a:rPr>
              <a:t>安排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3200400"/>
            <a:ext cx="7467600" cy="2133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umbrella </a:t>
            </a:r>
            <a:r>
              <a:rPr lang="en-US" altLang="zh-CN" sz="3600" b="1" i="1">
                <a:solidFill>
                  <a:srgbClr val="FF0000"/>
                </a:solidFill>
                <a:latin typeface="Times New Roman" pitchFamily="18" charset="0"/>
              </a:rPr>
              <a:t>n.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雨伞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e.g. I left my 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umbrella</a:t>
            </a:r>
            <a:r>
              <a:rPr lang="en-US" altLang="zh-CN" sz="3600" b="1">
                <a:latin typeface="Times New Roman" pitchFamily="18" charset="0"/>
              </a:rPr>
              <a:t> on the car.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   </a:t>
            </a:r>
            <a:r>
              <a:rPr lang="zh-CN" altLang="en-US" sz="3600" b="1">
                <a:latin typeface="Times New Roman" pitchFamily="18" charset="0"/>
              </a:rPr>
              <a:t>我把雨伞落在车里了。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0" y="0"/>
            <a:ext cx="107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218" tIns="0" rIns="22218" bIns="0" anchor="ctr">
            <a:spAutoFit/>
          </a:bodyPr>
          <a:lstStyle/>
          <a:p>
            <a:r>
              <a:rPr lang="en-US" altLang="zh-CN"/>
              <a:t> 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0"/>
            <a:ext cx="107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218" tIns="0" rIns="22218" bIns="0" anchor="ctr">
            <a:spAutoFit/>
          </a:bodyPr>
          <a:lstStyle/>
          <a:p>
            <a:r>
              <a:rPr lang="en-US" altLang="zh-CN"/>
              <a:t> </a:t>
            </a:r>
          </a:p>
        </p:txBody>
      </p:sp>
      <p:pic>
        <p:nvPicPr>
          <p:cNvPr id="80905" name="Picture 9" descr="雨伞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57200"/>
            <a:ext cx="33337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"/>
          <p:cNvSpPr txBox="1">
            <a:spLocks noChangeArrowheads="1"/>
          </p:cNvSpPr>
          <p:nvPr/>
        </p:nvSpPr>
        <p:spPr bwMode="auto">
          <a:xfrm>
            <a:off x="395288" y="1412875"/>
            <a:ext cx="2913062" cy="501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800"/>
              </a:lnSpc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3200" b="1" dirty="0" err="1"/>
              <a:t>n</a:t>
            </a:r>
            <a:r>
              <a:rPr lang="en-US" altLang="zh-CN" sz="3200" b="1" dirty="0" err="1">
                <a:solidFill>
                  <a:srgbClr val="FF0000"/>
                </a:solidFill>
              </a:rPr>
              <a:t>ɔ</a:t>
            </a:r>
            <a:r>
              <a:rPr lang="en-US" altLang="zh-CN" sz="3200" b="1" dirty="0">
                <a:solidFill>
                  <a:srgbClr val="FF0000"/>
                </a:solidFill>
              </a:rPr>
              <a:t>:</a:t>
            </a:r>
            <a:r>
              <a:rPr lang="el-GR" altLang="zh-CN" sz="3200" b="1" dirty="0"/>
              <a:t>θ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eaLnBrk="1" hangingPunct="1">
              <a:lnSpc>
                <a:spcPts val="4800"/>
              </a:lnSpc>
            </a:pPr>
            <a:endParaRPr lang="en-US" altLang="zh-CN" sz="3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4800"/>
              </a:lnSpc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3200" b="1" dirty="0" err="1"/>
              <a:t>s</a:t>
            </a:r>
            <a:r>
              <a:rPr lang="en-US" altLang="zh-CN" sz="3200" b="1" dirty="0" err="1">
                <a:solidFill>
                  <a:srgbClr val="FF0000"/>
                </a:solidFill>
              </a:rPr>
              <a:t>au</a:t>
            </a:r>
            <a:r>
              <a:rPr lang="el-GR" altLang="zh-CN" sz="3200" b="1" dirty="0"/>
              <a:t>θ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eaLnBrk="1" hangingPunct="1">
              <a:lnSpc>
                <a:spcPts val="4800"/>
              </a:lnSpc>
            </a:pPr>
            <a:endParaRPr lang="en-US" altLang="zh-CN" sz="3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4800"/>
              </a:lnSpc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3200" b="1" dirty="0"/>
              <a:t>w</a:t>
            </a:r>
            <a:r>
              <a:rPr lang="en-US" altLang="zh-CN" sz="3200" b="1" dirty="0">
                <a:solidFill>
                  <a:srgbClr val="FF0000"/>
                </a:solidFill>
              </a:rPr>
              <a:t>e</a:t>
            </a:r>
            <a:r>
              <a:rPr lang="en-US" altLang="zh-CN" sz="3200" b="1" dirty="0"/>
              <a:t>st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eaLnBrk="1" hangingPunct="1">
              <a:lnSpc>
                <a:spcPts val="4800"/>
              </a:lnSpc>
            </a:pPr>
            <a:endParaRPr lang="en-US" altLang="zh-CN" sz="3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4800"/>
              </a:lnSpc>
            </a:pPr>
            <a:endParaRPr lang="en-US" altLang="zh-CN" sz="3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4800"/>
              </a:lnSpc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altLang="zh-CN" sz="3200" b="1" dirty="0" err="1">
                <a:solidFill>
                  <a:srgbClr val="FF0000"/>
                </a:solidFill>
              </a:rPr>
              <a:t>i</a:t>
            </a:r>
            <a:r>
              <a:rPr lang="en-US" altLang="zh-CN" sz="3200" b="1" dirty="0" err="1"/>
              <a:t>'sp</a:t>
            </a:r>
            <a:r>
              <a:rPr lang="en-US" altLang="zh-CN" sz="3200" b="1" dirty="0" err="1">
                <a:solidFill>
                  <a:srgbClr val="FF0000"/>
                </a:solidFill>
              </a:rPr>
              <a:t>e</a:t>
            </a:r>
            <a:r>
              <a:rPr lang="en-US" altLang="zh-CN" sz="3200" b="1" dirty="0" err="1"/>
              <a:t>ʃ</a:t>
            </a:r>
            <a:r>
              <a:rPr lang="en-US" altLang="zh-CN" sz="3200" b="1" dirty="0" err="1">
                <a:solidFill>
                  <a:srgbClr val="FF0000"/>
                </a:solidFill>
              </a:rPr>
              <a:t>ə</a:t>
            </a:r>
            <a:r>
              <a:rPr lang="en-US" altLang="zh-CN" sz="3200" b="1" dirty="0" err="1"/>
              <a:t>l</a:t>
            </a:r>
            <a:r>
              <a:rPr lang="en-US" altLang="zh-CN" sz="3200" b="1" dirty="0" err="1">
                <a:solidFill>
                  <a:srgbClr val="FF0000"/>
                </a:solidFill>
              </a:rPr>
              <a:t>i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/</a:t>
            </a:r>
          </a:p>
        </p:txBody>
      </p:sp>
      <p:sp>
        <p:nvSpPr>
          <p:cNvPr id="11267" name="Text Box 7"/>
          <p:cNvSpPr txBox="1">
            <a:spLocks noChangeArrowheads="1"/>
          </p:cNvSpPr>
          <p:nvPr/>
        </p:nvSpPr>
        <p:spPr bwMode="auto">
          <a:xfrm>
            <a:off x="3059113" y="1458913"/>
            <a:ext cx="37084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北；北方 </a:t>
            </a:r>
            <a:r>
              <a:rPr lang="en-US" altLang="zh-CN" sz="2800" b="1" i="1" dirty="0">
                <a:latin typeface="Times New Roman" pitchFamily="18" charset="0"/>
                <a:ea typeface="黑体" pitchFamily="49" charset="-122"/>
              </a:rPr>
              <a:t>n.</a:t>
            </a:r>
          </a:p>
          <a:p>
            <a:pPr eaLnBrk="1" hangingPunct="1"/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在北方的；朝北的 </a:t>
            </a:r>
            <a:r>
              <a:rPr lang="en-US" altLang="zh-CN" sz="2800" b="1" i="1" dirty="0">
                <a:latin typeface="Times New Roman" pitchFamily="18" charset="0"/>
                <a:ea typeface="黑体" pitchFamily="49" charset="-122"/>
              </a:rPr>
              <a:t>adj.</a:t>
            </a:r>
            <a:endParaRPr lang="en-US" altLang="zh-CN" sz="2800" b="1" i="1" dirty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2800" b="1" i="1" dirty="0">
                <a:latin typeface="Times New Roman" pitchFamily="18" charset="0"/>
                <a:ea typeface="黑体" pitchFamily="49" charset="-122"/>
              </a:rPr>
              <a:t> </a:t>
            </a:r>
            <a:endParaRPr lang="en-US" altLang="zh-CN" sz="2800" b="1" i="1" dirty="0">
              <a:latin typeface="Times New Roman" pitchFamily="18" charset="0"/>
              <a:ea typeface="黑体" pitchFamily="49" charset="-122"/>
            </a:endParaRPr>
          </a:p>
          <a:p>
            <a:pPr eaLnBrk="1" hangingPunct="1"/>
            <a:endParaRPr lang="en-US" altLang="zh-CN" sz="2800" b="1" i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268" name="Text Box 8"/>
          <p:cNvSpPr txBox="1">
            <a:spLocks noChangeArrowheads="1"/>
          </p:cNvSpPr>
          <p:nvPr/>
        </p:nvSpPr>
        <p:spPr bwMode="auto">
          <a:xfrm>
            <a:off x="6804025" y="1343025"/>
            <a:ext cx="12874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north</a:t>
            </a:r>
          </a:p>
        </p:txBody>
      </p:sp>
      <p:sp>
        <p:nvSpPr>
          <p:cNvPr id="11271" name="Text Box 11"/>
          <p:cNvSpPr txBox="1">
            <a:spLocks noChangeArrowheads="1"/>
          </p:cNvSpPr>
          <p:nvPr/>
        </p:nvSpPr>
        <p:spPr bwMode="auto">
          <a:xfrm>
            <a:off x="3059113" y="2755900"/>
            <a:ext cx="40338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南；南方</a:t>
            </a:r>
            <a:r>
              <a:rPr lang="en-US" altLang="zh-CN" sz="2800" b="1" i="1" dirty="0">
                <a:latin typeface="Times New Roman" pitchFamily="18" charset="0"/>
                <a:ea typeface="黑体" pitchFamily="49" charset="-122"/>
              </a:rPr>
              <a:t>n.</a:t>
            </a:r>
          </a:p>
          <a:p>
            <a:pPr eaLnBrk="1" hangingPunct="1"/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在南方的；朝南的 </a:t>
            </a:r>
            <a:r>
              <a:rPr lang="en-US" altLang="zh-CN" sz="2800" b="1" i="1" dirty="0">
                <a:latin typeface="Times New Roman" pitchFamily="18" charset="0"/>
                <a:ea typeface="黑体" pitchFamily="49" charset="-122"/>
              </a:rPr>
              <a:t>adj.</a:t>
            </a:r>
            <a:endParaRPr lang="en-US" altLang="zh-CN" sz="2800" b="1" i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275" name="Text Box 4"/>
          <p:cNvSpPr txBox="1">
            <a:spLocks noChangeArrowheads="1"/>
          </p:cNvSpPr>
          <p:nvPr/>
        </p:nvSpPr>
        <p:spPr bwMode="auto">
          <a:xfrm>
            <a:off x="3059113" y="3979863"/>
            <a:ext cx="37973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西；西方</a:t>
            </a:r>
            <a:r>
              <a:rPr lang="en-US" altLang="zh-CN" sz="2800" b="1" i="1" dirty="0">
                <a:latin typeface="Times New Roman" pitchFamily="18" charset="0"/>
                <a:ea typeface="黑体" pitchFamily="49" charset="-122"/>
              </a:rPr>
              <a:t>n.</a:t>
            </a:r>
          </a:p>
          <a:p>
            <a:pPr eaLnBrk="1" hangingPunct="1"/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在西方的；朝西的  </a:t>
            </a:r>
            <a:r>
              <a:rPr lang="en-US" altLang="zh-CN" sz="2800" b="1" i="1" dirty="0">
                <a:latin typeface="Times New Roman" pitchFamily="18" charset="0"/>
                <a:ea typeface="黑体" pitchFamily="49" charset="-122"/>
              </a:rPr>
              <a:t>adj.</a:t>
            </a:r>
          </a:p>
        </p:txBody>
      </p:sp>
      <p:sp>
        <p:nvSpPr>
          <p:cNvPr id="11276" name="Text Box 5"/>
          <p:cNvSpPr txBox="1">
            <a:spLocks noChangeArrowheads="1"/>
          </p:cNvSpPr>
          <p:nvPr/>
        </p:nvSpPr>
        <p:spPr bwMode="auto">
          <a:xfrm>
            <a:off x="6804025" y="2638425"/>
            <a:ext cx="12620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south</a:t>
            </a:r>
          </a:p>
        </p:txBody>
      </p:sp>
      <p:sp>
        <p:nvSpPr>
          <p:cNvPr id="11278" name="Text Box 7"/>
          <p:cNvSpPr txBox="1">
            <a:spLocks noChangeArrowheads="1"/>
          </p:cNvSpPr>
          <p:nvPr/>
        </p:nvSpPr>
        <p:spPr bwMode="auto">
          <a:xfrm>
            <a:off x="6804025" y="3860800"/>
            <a:ext cx="1057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west</a:t>
            </a:r>
          </a:p>
        </p:txBody>
      </p:sp>
      <p:sp>
        <p:nvSpPr>
          <p:cNvPr id="18441" name="TextBox 1"/>
          <p:cNvSpPr txBox="1">
            <a:spLocks noChangeArrowheads="1"/>
          </p:cNvSpPr>
          <p:nvPr/>
        </p:nvSpPr>
        <p:spPr bwMode="auto">
          <a:xfrm>
            <a:off x="1906588" y="476250"/>
            <a:ext cx="534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000099"/>
                </a:solidFill>
              </a:rPr>
              <a:t>Words and expressions</a:t>
            </a:r>
          </a:p>
        </p:txBody>
      </p:sp>
      <p:sp>
        <p:nvSpPr>
          <p:cNvPr id="11280" name="Text Box 14"/>
          <p:cNvSpPr txBox="1">
            <a:spLocks noChangeArrowheads="1"/>
          </p:cNvSpPr>
          <p:nvPr/>
        </p:nvSpPr>
        <p:spPr bwMode="auto">
          <a:xfrm>
            <a:off x="6732588" y="5661025"/>
            <a:ext cx="208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especially</a:t>
            </a: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395288" y="5013325"/>
            <a:ext cx="2352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home town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3059113" y="5084763"/>
            <a:ext cx="906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故乡</a:t>
            </a:r>
            <a:endParaRPr lang="en-US" altLang="zh-CN" sz="2800" b="1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3054350" y="5732463"/>
            <a:ext cx="158908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尤其 </a:t>
            </a:r>
            <a:r>
              <a:rPr lang="en-US" altLang="zh-CN" sz="2800" b="1" i="1" dirty="0">
                <a:latin typeface="Times New Roman" pitchFamily="18" charset="0"/>
                <a:ea typeface="黑体" pitchFamily="49" charset="-122"/>
              </a:rPr>
              <a:t>adv.</a:t>
            </a:r>
          </a:p>
          <a:p>
            <a:pPr eaLnBrk="1" hangingPunct="1"/>
            <a:endParaRPr lang="en-US" altLang="zh-CN" sz="2800" b="1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autoUpdateAnimBg="0"/>
      <p:bldP spid="11268" grpId="0" autoUpdateAnimBg="0"/>
      <p:bldP spid="11271" grpId="0" autoUpdateAnimBg="0"/>
      <p:bldP spid="11275" grpId="0" autoUpdateAnimBg="0"/>
      <p:bldP spid="11276" grpId="0" autoUpdateAnimBg="0"/>
      <p:bldP spid="11278" grpId="0" autoUpdateAnimBg="0"/>
      <p:bldP spid="11280" grpId="0" autoUpdateAnimBg="0"/>
      <p:bldP spid="20" grpId="0" autoUpdateAnimBg="0"/>
      <p:bldP spid="22" grpId="0" autoUpdateAnimBg="0"/>
      <p:bldP spid="2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"/>
          <p:cNvSpPr txBox="1">
            <a:spLocks noChangeArrowheads="1"/>
          </p:cNvSpPr>
          <p:nvPr/>
        </p:nvSpPr>
        <p:spPr bwMode="auto">
          <a:xfrm>
            <a:off x="395288" y="1422400"/>
            <a:ext cx="2913062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800"/>
              </a:lnSpc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3200" b="1" baseline="-52000">
                <a:solidFill>
                  <a:srgbClr val="FF0000"/>
                </a:solidFill>
              </a:rPr>
              <a:t>'</a:t>
            </a:r>
            <a:r>
              <a:rPr lang="en-US" altLang="zh-CN" sz="3200" b="1">
                <a:solidFill>
                  <a:srgbClr val="FF0000"/>
                </a:solidFill>
              </a:rPr>
              <a:t>ju</a:t>
            </a:r>
            <a:r>
              <a:rPr lang="en-US" altLang="zh-CN" sz="3200" b="1"/>
              <a:t>:n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sz="3200" b="1"/>
              <a:t>'v</a:t>
            </a:r>
            <a:r>
              <a:rPr lang="en-US" altLang="zh-CN" sz="3200" b="1">
                <a:solidFill>
                  <a:srgbClr val="FF0000"/>
                </a:solidFill>
              </a:rPr>
              <a:t>ə</a:t>
            </a:r>
            <a:r>
              <a:rPr lang="en-US" altLang="zh-CN" sz="3200" b="1"/>
              <a:t>:s</a:t>
            </a:r>
            <a:r>
              <a:rPr lang="en-US" altLang="zh-CN" sz="3200" b="1">
                <a:solidFill>
                  <a:srgbClr val="FF0000"/>
                </a:solidFill>
              </a:rPr>
              <a:t>ə</a:t>
            </a:r>
            <a:r>
              <a:rPr lang="en-US" altLang="zh-CN" sz="3200" b="1"/>
              <a:t>t</a:t>
            </a:r>
            <a:r>
              <a:rPr lang="en-US" altLang="zh-CN" sz="3200" b="1">
                <a:solidFill>
                  <a:srgbClr val="FF0000"/>
                </a:solidFill>
              </a:rPr>
              <a:t>i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eaLnBrk="1" hangingPunct="1">
              <a:lnSpc>
                <a:spcPts val="4800"/>
              </a:lnSpc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3200" b="1"/>
              <a:t>'</a:t>
            </a:r>
            <a:r>
              <a:rPr lang="en-US" altLang="zh-CN" sz="3200" b="1">
                <a:solidFill>
                  <a:srgbClr val="FF0000"/>
                </a:solidFill>
              </a:rPr>
              <a:t>a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sz="3200" b="1"/>
              <a:t>lənd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eaLnBrk="1" hangingPunct="1">
              <a:lnSpc>
                <a:spcPts val="4800"/>
              </a:lnSpc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l-GR" altLang="zh-CN" sz="3200" b="1"/>
              <a:t>'</a:t>
            </a:r>
            <a:r>
              <a:rPr lang="el-GR" altLang="zh-CN" sz="3200" b="1">
                <a:solidFill>
                  <a:srgbClr val="FF0000"/>
                </a:solidFill>
              </a:rPr>
              <a:t>ε</a:t>
            </a:r>
            <a:r>
              <a:rPr lang="en-US" altLang="zh-CN" sz="3200" b="1">
                <a:solidFill>
                  <a:srgbClr val="FF0000"/>
                </a:solidFill>
              </a:rPr>
              <a:t>ə</a:t>
            </a:r>
            <a:r>
              <a:rPr lang="en-US" altLang="zh-CN" sz="3200" b="1"/>
              <a:t>r</a:t>
            </a:r>
            <a:r>
              <a:rPr lang="en-US" altLang="zh-CN" sz="3200" b="1">
                <a:solidFill>
                  <a:srgbClr val="FF0000"/>
                </a:solidFill>
              </a:rPr>
              <a:t>iə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eaLnBrk="1" hangingPunct="1">
              <a:lnSpc>
                <a:spcPts val="4800"/>
              </a:lnSpc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3200" b="1"/>
              <a:t>l</a:t>
            </a:r>
            <a:r>
              <a:rPr lang="en-US" altLang="zh-CN" sz="3200" b="1">
                <a:solidFill>
                  <a:srgbClr val="FF0000"/>
                </a:solidFill>
              </a:rPr>
              <a:t>ə</a:t>
            </a:r>
            <a:r>
              <a:rPr lang="en-US" altLang="zh-CN" sz="3200" b="1"/>
              <a:t>u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eaLnBrk="1" hangingPunct="1">
              <a:lnSpc>
                <a:spcPts val="4800"/>
              </a:lnSpc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3200" b="1"/>
              <a:t>'m</a:t>
            </a:r>
            <a:r>
              <a:rPr lang="en-US" altLang="zh-CN" sz="3200" b="1">
                <a:solidFill>
                  <a:srgbClr val="FF0000"/>
                </a:solidFill>
              </a:rPr>
              <a:t>a</a:t>
            </a:r>
            <a:r>
              <a:rPr lang="en-US" altLang="zh-CN" sz="3200" b="1"/>
              <a:t>unt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sz="3200" b="1"/>
              <a:t>n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eaLnBrk="1" hangingPunct="1">
              <a:lnSpc>
                <a:spcPts val="4800"/>
              </a:lnSpc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3200" b="1"/>
              <a:t>'k</a:t>
            </a:r>
            <a:r>
              <a:rPr lang="en-US" altLang="zh-CN" sz="3200" b="1">
                <a:solidFill>
                  <a:srgbClr val="FF0000"/>
                </a:solidFill>
              </a:rPr>
              <a:t>ʌ</a:t>
            </a:r>
            <a:r>
              <a:rPr lang="en-US" altLang="zh-CN" sz="3200" b="1"/>
              <a:t>ntr</a:t>
            </a:r>
            <a:r>
              <a:rPr lang="en-US" altLang="zh-CN" sz="3200" b="1">
                <a:solidFill>
                  <a:srgbClr val="FF0000"/>
                </a:solidFill>
              </a:rPr>
              <a:t>i</a:t>
            </a:r>
            <a:r>
              <a:rPr lang="en-US" altLang="zh-CN" sz="3200" b="1" baseline="-52000"/>
              <a:t>'</a:t>
            </a:r>
            <a:r>
              <a:rPr lang="en-US" altLang="zh-CN" sz="3200" b="1"/>
              <a:t>s</a:t>
            </a:r>
            <a:r>
              <a:rPr lang="en-US" altLang="zh-CN" sz="3200" b="1">
                <a:solidFill>
                  <a:srgbClr val="FF0000"/>
                </a:solidFill>
              </a:rPr>
              <a:t>a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sz="3200" b="1"/>
              <a:t>d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eaLnBrk="1" hangingPunct="1">
              <a:lnSpc>
                <a:spcPts val="4800"/>
              </a:lnSpc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3200" b="1">
                <a:solidFill>
                  <a:srgbClr val="FF0000"/>
                </a:solidFill>
              </a:rPr>
              <a:t>ʌ</a:t>
            </a:r>
            <a:r>
              <a:rPr lang="en-US" altLang="zh-CN" sz="3200" b="1"/>
              <a:t>m'br</a:t>
            </a:r>
            <a:r>
              <a:rPr lang="en-US" altLang="zh-CN" sz="3200" b="1">
                <a:solidFill>
                  <a:srgbClr val="FF0000"/>
                </a:solidFill>
              </a:rPr>
              <a:t>e</a:t>
            </a:r>
            <a:r>
              <a:rPr lang="en-US" altLang="zh-CN" sz="3200" b="1"/>
              <a:t>l</a:t>
            </a:r>
            <a:r>
              <a:rPr lang="en-US" altLang="zh-CN" sz="3200" b="1">
                <a:solidFill>
                  <a:srgbClr val="FF0000"/>
                </a:solidFill>
              </a:rPr>
              <a:t>ə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eaLnBrk="1" hangingPunct="1">
              <a:lnSpc>
                <a:spcPts val="4800"/>
              </a:lnSpc>
            </a:pPr>
            <a:endParaRPr lang="en-US" altLang="zh-CN" sz="3200" b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4800"/>
              </a:lnSpc>
            </a:pPr>
            <a:endParaRPr lang="en-US" altLang="zh-CN" sz="3200" b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4800"/>
              </a:lnSpc>
            </a:pPr>
            <a:endParaRPr lang="en-US" altLang="zh-CN" sz="3200" b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4800"/>
              </a:lnSpc>
            </a:pPr>
            <a:endParaRPr lang="en-US" altLang="zh-CN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Text Box 7"/>
          <p:cNvSpPr txBox="1">
            <a:spLocks noChangeArrowheads="1"/>
          </p:cNvSpPr>
          <p:nvPr/>
        </p:nvSpPr>
        <p:spPr bwMode="auto">
          <a:xfrm>
            <a:off x="3059113" y="1531938"/>
            <a:ext cx="12858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大学</a:t>
            </a:r>
            <a:r>
              <a:rPr lang="zh-CN" altLang="en-US" sz="2800" b="1" i="1"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altLang="zh-CN" sz="2800" b="1" i="1">
                <a:latin typeface="Times New Roman" pitchFamily="18" charset="0"/>
                <a:ea typeface="黑体" pitchFamily="49" charset="-122"/>
              </a:rPr>
              <a:t>n.</a:t>
            </a:r>
          </a:p>
        </p:txBody>
      </p:sp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3059113" y="2181225"/>
            <a:ext cx="20066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岛；岛屿 </a:t>
            </a:r>
            <a:r>
              <a:rPr lang="en-US" altLang="zh-CN" sz="2800" b="1" i="1">
                <a:latin typeface="Times New Roman" pitchFamily="18" charset="0"/>
                <a:ea typeface="黑体" pitchFamily="49" charset="-122"/>
              </a:rPr>
              <a:t>n.</a:t>
            </a:r>
          </a:p>
        </p:txBody>
      </p:sp>
      <p:sp>
        <p:nvSpPr>
          <p:cNvPr id="11270" name="Text Box 10"/>
          <p:cNvSpPr txBox="1">
            <a:spLocks noChangeArrowheads="1"/>
          </p:cNvSpPr>
          <p:nvPr/>
        </p:nvSpPr>
        <p:spPr bwMode="auto">
          <a:xfrm>
            <a:off x="6443663" y="1470025"/>
            <a:ext cx="21605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</a:p>
        </p:txBody>
      </p:sp>
      <p:sp>
        <p:nvSpPr>
          <p:cNvPr id="11271" name="Text Box 11"/>
          <p:cNvSpPr txBox="1">
            <a:spLocks noChangeArrowheads="1"/>
          </p:cNvSpPr>
          <p:nvPr/>
        </p:nvSpPr>
        <p:spPr bwMode="auto">
          <a:xfrm>
            <a:off x="3059113" y="2828925"/>
            <a:ext cx="3457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地区；区域 </a:t>
            </a:r>
            <a:r>
              <a:rPr lang="en-US" altLang="zh-CN" sz="2800" b="1" i="1">
                <a:latin typeface="Times New Roman" pitchFamily="18" charset="0"/>
                <a:ea typeface="黑体" pitchFamily="49" charset="-122"/>
              </a:rPr>
              <a:t>n.</a:t>
            </a:r>
            <a:endParaRPr lang="en-US" altLang="zh-CN" sz="2800" b="1" i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272" name="Text Box 12"/>
          <p:cNvSpPr txBox="1">
            <a:spLocks noChangeArrowheads="1"/>
          </p:cNvSpPr>
          <p:nvPr/>
        </p:nvSpPr>
        <p:spPr bwMode="auto">
          <a:xfrm>
            <a:off x="6443663" y="2765425"/>
            <a:ext cx="10493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area</a:t>
            </a:r>
          </a:p>
        </p:txBody>
      </p:sp>
      <p:sp>
        <p:nvSpPr>
          <p:cNvPr id="11273" name="Text Box 13"/>
          <p:cNvSpPr txBox="1">
            <a:spLocks noChangeArrowheads="1"/>
          </p:cNvSpPr>
          <p:nvPr/>
        </p:nvSpPr>
        <p:spPr bwMode="auto">
          <a:xfrm>
            <a:off x="3059113" y="3405188"/>
            <a:ext cx="28479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矮的；低的  </a:t>
            </a:r>
            <a:r>
              <a:rPr lang="en-US" altLang="zh-CN" sz="2800" b="1" i="1">
                <a:latin typeface="Times New Roman" pitchFamily="18" charset="0"/>
                <a:ea typeface="黑体" pitchFamily="49" charset="-122"/>
              </a:rPr>
              <a:t>adj. </a:t>
            </a:r>
          </a:p>
        </p:txBody>
      </p:sp>
      <p:sp>
        <p:nvSpPr>
          <p:cNvPr id="11274" name="Text Box 14"/>
          <p:cNvSpPr txBox="1">
            <a:spLocks noChangeArrowheads="1"/>
          </p:cNvSpPr>
          <p:nvPr/>
        </p:nvSpPr>
        <p:spPr bwMode="auto">
          <a:xfrm>
            <a:off x="323850" y="692150"/>
            <a:ext cx="29035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be famous for</a:t>
            </a:r>
          </a:p>
        </p:txBody>
      </p:sp>
      <p:sp>
        <p:nvSpPr>
          <p:cNvPr id="11275" name="Text Box 4"/>
          <p:cNvSpPr txBox="1">
            <a:spLocks noChangeArrowheads="1"/>
          </p:cNvSpPr>
          <p:nvPr/>
        </p:nvSpPr>
        <p:spPr bwMode="auto">
          <a:xfrm>
            <a:off x="3065463" y="3924300"/>
            <a:ext cx="20066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山；山岳 </a:t>
            </a:r>
            <a:r>
              <a:rPr lang="en-US" altLang="zh-CN" sz="2800" b="1" i="1">
                <a:latin typeface="Times New Roman" pitchFamily="18" charset="0"/>
                <a:ea typeface="黑体" pitchFamily="49" charset="-122"/>
              </a:rPr>
              <a:t>n.</a:t>
            </a:r>
          </a:p>
        </p:txBody>
      </p:sp>
      <p:sp>
        <p:nvSpPr>
          <p:cNvPr id="11277" name="Text Box 6"/>
          <p:cNvSpPr txBox="1">
            <a:spLocks noChangeArrowheads="1"/>
          </p:cNvSpPr>
          <p:nvPr/>
        </p:nvSpPr>
        <p:spPr bwMode="auto">
          <a:xfrm>
            <a:off x="3276600" y="819150"/>
            <a:ext cx="25923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  <a:ea typeface="黑体" pitchFamily="49" charset="-122"/>
              </a:rPr>
              <a:t>  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因</a:t>
            </a:r>
            <a:r>
              <a:rPr lang="en-US" altLang="zh-CN" sz="2800" b="1">
                <a:latin typeface="Times New Roman" pitchFamily="18" charset="0"/>
                <a:ea typeface="黑体" pitchFamily="49" charset="-122"/>
              </a:rPr>
              <a:t>…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而闻名</a:t>
            </a:r>
            <a:endParaRPr lang="en-US" sz="28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278" name="Text Box 7"/>
          <p:cNvSpPr txBox="1">
            <a:spLocks noChangeArrowheads="1"/>
          </p:cNvSpPr>
          <p:nvPr/>
        </p:nvSpPr>
        <p:spPr bwMode="auto">
          <a:xfrm>
            <a:off x="6443663" y="3341688"/>
            <a:ext cx="8778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low</a:t>
            </a:r>
          </a:p>
        </p:txBody>
      </p:sp>
      <p:sp>
        <p:nvSpPr>
          <p:cNvPr id="11280" name="Text Box 14"/>
          <p:cNvSpPr txBox="1">
            <a:spLocks noChangeArrowheads="1"/>
          </p:cNvSpPr>
          <p:nvPr/>
        </p:nvSpPr>
        <p:spPr bwMode="auto">
          <a:xfrm>
            <a:off x="6450013" y="3860800"/>
            <a:ext cx="208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mountain</a:t>
            </a:r>
          </a:p>
        </p:txBody>
      </p:sp>
      <p:sp>
        <p:nvSpPr>
          <p:cNvPr id="11283" name="Text Box 4"/>
          <p:cNvSpPr txBox="1">
            <a:spLocks noChangeArrowheads="1"/>
          </p:cNvSpPr>
          <p:nvPr/>
        </p:nvSpPr>
        <p:spPr bwMode="auto">
          <a:xfrm>
            <a:off x="2987675" y="4581525"/>
            <a:ext cx="39608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农村地区；乡下 </a:t>
            </a:r>
            <a:r>
              <a:rPr lang="en-US" altLang="zh-CN" sz="2800" b="1" i="1">
                <a:latin typeface="Times New Roman" pitchFamily="18" charset="0"/>
                <a:ea typeface="黑体" pitchFamily="49" charset="-122"/>
              </a:rPr>
              <a:t>n. </a:t>
            </a:r>
            <a:endParaRPr lang="en-US" altLang="zh-CN" sz="2800" b="1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6399213" y="4581525"/>
            <a:ext cx="24939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countryside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987675" y="5210175"/>
            <a:ext cx="39608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雨伞</a:t>
            </a:r>
            <a:r>
              <a:rPr lang="zh-CN" altLang="en-US" sz="2800" b="1" i="1"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altLang="zh-CN" sz="2800" b="1" i="1">
                <a:latin typeface="Times New Roman" pitchFamily="18" charset="0"/>
                <a:ea typeface="黑体" pitchFamily="49" charset="-122"/>
              </a:rPr>
              <a:t>n.</a:t>
            </a:r>
            <a:endParaRPr lang="en-US" altLang="zh-CN" sz="2800" b="1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6443663" y="2117725"/>
            <a:ext cx="1365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island</a:t>
            </a: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6416675" y="5229225"/>
            <a:ext cx="1971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umbrella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autoUpdateAnimBg="0"/>
      <p:bldP spid="11269" grpId="0" autoUpdateAnimBg="0"/>
      <p:bldP spid="11270" grpId="0" autoUpdateAnimBg="0"/>
      <p:bldP spid="11271" grpId="0" autoUpdateAnimBg="0"/>
      <p:bldP spid="11272" grpId="0" autoUpdateAnimBg="0"/>
      <p:bldP spid="11273" grpId="0" autoUpdateAnimBg="0"/>
      <p:bldP spid="11274" grpId="0" autoUpdateAnimBg="0"/>
      <p:bldP spid="11275" grpId="0" autoUpdateAnimBg="0"/>
      <p:bldP spid="11277" grpId="0" autoUpdateAnimBg="0"/>
      <p:bldP spid="11278" grpId="0" autoUpdateAnimBg="0"/>
      <p:bldP spid="11280" grpId="0" autoUpdateAnimBg="0"/>
      <p:bldP spid="11283" grpId="0" autoUpdateAnimBg="0"/>
      <p:bldP spid="20" grpId="0" autoUpdateAnimBg="0"/>
      <p:bldP spid="21" grpId="0" autoUpdateAnimBg="0"/>
      <p:bldP spid="22" grpId="0" autoUpdateAnimBg="0"/>
      <p:bldP spid="2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2"/>
          <p:cNvGrpSpPr>
            <a:grpSpLocks/>
          </p:cNvGrpSpPr>
          <p:nvPr/>
        </p:nvGrpSpPr>
        <p:grpSpPr bwMode="auto">
          <a:xfrm>
            <a:off x="1676400" y="1905000"/>
            <a:ext cx="5187950" cy="3881438"/>
            <a:chOff x="1584" y="1008"/>
            <a:chExt cx="2448" cy="2496"/>
          </a:xfrm>
        </p:grpSpPr>
        <p:pic>
          <p:nvPicPr>
            <p:cNvPr id="20498" name="Picture 3" descr="方向标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1008"/>
              <a:ext cx="2448" cy="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9" name="Picture 4" descr="方向标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2160"/>
              <a:ext cx="28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0421" name="Freeform 5"/>
          <p:cNvSpPr>
            <a:spLocks/>
          </p:cNvSpPr>
          <p:nvPr/>
        </p:nvSpPr>
        <p:spPr bwMode="auto">
          <a:xfrm>
            <a:off x="4946650" y="3756025"/>
            <a:ext cx="576263" cy="301625"/>
          </a:xfrm>
          <a:custGeom>
            <a:avLst/>
            <a:gdLst>
              <a:gd name="T0" fmla="*/ 2147483647 w 261"/>
              <a:gd name="T1" fmla="*/ 2147483647 h 99"/>
              <a:gd name="T2" fmla="*/ 2147483647 w 261"/>
              <a:gd name="T3" fmla="*/ 2147483647 h 99"/>
              <a:gd name="T4" fmla="*/ 2147483647 w 261"/>
              <a:gd name="T5" fmla="*/ 2147483647 h 99"/>
              <a:gd name="T6" fmla="*/ 2147483647 w 261"/>
              <a:gd name="T7" fmla="*/ 2147483647 h 99"/>
              <a:gd name="T8" fmla="*/ 2147483647 w 261"/>
              <a:gd name="T9" fmla="*/ 2147483647 h 99"/>
              <a:gd name="T10" fmla="*/ 2147483647 w 261"/>
              <a:gd name="T11" fmla="*/ 2147483647 h 99"/>
              <a:gd name="T12" fmla="*/ 2147483647 w 261"/>
              <a:gd name="T13" fmla="*/ 2147483647 h 99"/>
              <a:gd name="T14" fmla="*/ 2147483647 w 261"/>
              <a:gd name="T15" fmla="*/ 2147483647 h 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1" h="99">
                <a:moveTo>
                  <a:pt x="237" y="43"/>
                </a:moveTo>
                <a:cubicBezTo>
                  <a:pt x="176" y="31"/>
                  <a:pt x="112" y="23"/>
                  <a:pt x="53" y="3"/>
                </a:cubicBezTo>
                <a:cubicBezTo>
                  <a:pt x="42" y="6"/>
                  <a:pt x="24" y="0"/>
                  <a:pt x="21" y="11"/>
                </a:cubicBezTo>
                <a:cubicBezTo>
                  <a:pt x="0" y="89"/>
                  <a:pt x="13" y="86"/>
                  <a:pt x="53" y="99"/>
                </a:cubicBezTo>
                <a:cubicBezTo>
                  <a:pt x="61" y="94"/>
                  <a:pt x="68" y="85"/>
                  <a:pt x="77" y="83"/>
                </a:cubicBezTo>
                <a:cubicBezTo>
                  <a:pt x="111" y="77"/>
                  <a:pt x="147" y="80"/>
                  <a:pt x="181" y="75"/>
                </a:cubicBezTo>
                <a:cubicBezTo>
                  <a:pt x="198" y="72"/>
                  <a:pt x="213" y="64"/>
                  <a:pt x="229" y="59"/>
                </a:cubicBezTo>
                <a:cubicBezTo>
                  <a:pt x="259" y="49"/>
                  <a:pt x="261" y="55"/>
                  <a:pt x="237" y="4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22" name="Freeform 6"/>
          <p:cNvSpPr>
            <a:spLocks/>
          </p:cNvSpPr>
          <p:nvPr/>
        </p:nvSpPr>
        <p:spPr bwMode="auto">
          <a:xfrm>
            <a:off x="4297363" y="3108325"/>
            <a:ext cx="360362" cy="492125"/>
          </a:xfrm>
          <a:custGeom>
            <a:avLst/>
            <a:gdLst>
              <a:gd name="T0" fmla="*/ 2147483647 w 130"/>
              <a:gd name="T1" fmla="*/ 0 h 264"/>
              <a:gd name="T2" fmla="*/ 2147483647 w 130"/>
              <a:gd name="T3" fmla="*/ 2147483647 h 264"/>
              <a:gd name="T4" fmla="*/ 2147483647 w 130"/>
              <a:gd name="T5" fmla="*/ 2147483647 h 264"/>
              <a:gd name="T6" fmla="*/ 2147483647 w 130"/>
              <a:gd name="T7" fmla="*/ 2147483647 h 264"/>
              <a:gd name="T8" fmla="*/ 2147483647 w 130"/>
              <a:gd name="T9" fmla="*/ 2147483647 h 264"/>
              <a:gd name="T10" fmla="*/ 2147483647 w 130"/>
              <a:gd name="T11" fmla="*/ 2147483647 h 264"/>
              <a:gd name="T12" fmla="*/ 2147483647 w 130"/>
              <a:gd name="T13" fmla="*/ 2147483647 h 264"/>
              <a:gd name="T14" fmla="*/ 2147483647 w 130"/>
              <a:gd name="T15" fmla="*/ 2147483647 h 264"/>
              <a:gd name="T16" fmla="*/ 2147483647 w 130"/>
              <a:gd name="T17" fmla="*/ 2147483647 h 264"/>
              <a:gd name="T18" fmla="*/ 2147483647 w 130"/>
              <a:gd name="T19" fmla="*/ 2147483647 h 264"/>
              <a:gd name="T20" fmla="*/ 2147483647 w 130"/>
              <a:gd name="T21" fmla="*/ 2147483647 h 264"/>
              <a:gd name="T22" fmla="*/ 2147483647 w 130"/>
              <a:gd name="T23" fmla="*/ 2147483647 h 2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0" h="264">
                <a:moveTo>
                  <a:pt x="58" y="0"/>
                </a:moveTo>
                <a:cubicBezTo>
                  <a:pt x="43" y="45"/>
                  <a:pt x="37" y="90"/>
                  <a:pt x="26" y="136"/>
                </a:cubicBezTo>
                <a:cubicBezTo>
                  <a:pt x="22" y="152"/>
                  <a:pt x="15" y="168"/>
                  <a:pt x="10" y="184"/>
                </a:cubicBezTo>
                <a:cubicBezTo>
                  <a:pt x="7" y="192"/>
                  <a:pt x="2" y="208"/>
                  <a:pt x="2" y="208"/>
                </a:cubicBezTo>
                <a:cubicBezTo>
                  <a:pt x="5" y="224"/>
                  <a:pt x="0" y="243"/>
                  <a:pt x="10" y="256"/>
                </a:cubicBezTo>
                <a:cubicBezTo>
                  <a:pt x="15" y="263"/>
                  <a:pt x="26" y="249"/>
                  <a:pt x="34" y="248"/>
                </a:cubicBezTo>
                <a:cubicBezTo>
                  <a:pt x="60" y="244"/>
                  <a:pt x="87" y="243"/>
                  <a:pt x="114" y="240"/>
                </a:cubicBezTo>
                <a:cubicBezTo>
                  <a:pt x="108" y="223"/>
                  <a:pt x="96" y="209"/>
                  <a:pt x="90" y="192"/>
                </a:cubicBezTo>
                <a:cubicBezTo>
                  <a:pt x="85" y="177"/>
                  <a:pt x="84" y="160"/>
                  <a:pt x="82" y="144"/>
                </a:cubicBezTo>
                <a:cubicBezTo>
                  <a:pt x="79" y="123"/>
                  <a:pt x="67" y="60"/>
                  <a:pt x="74" y="80"/>
                </a:cubicBezTo>
                <a:cubicBezTo>
                  <a:pt x="79" y="96"/>
                  <a:pt x="85" y="112"/>
                  <a:pt x="90" y="128"/>
                </a:cubicBezTo>
                <a:cubicBezTo>
                  <a:pt x="103" y="168"/>
                  <a:pt x="130" y="222"/>
                  <a:pt x="130" y="264"/>
                </a:cubicBezTo>
              </a:path>
            </a:pathLst>
          </a:custGeom>
          <a:solidFill>
            <a:srgbClr val="FF330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23" name="Freeform 7"/>
          <p:cNvSpPr>
            <a:spLocks/>
          </p:cNvSpPr>
          <p:nvPr/>
        </p:nvSpPr>
        <p:spPr bwMode="auto">
          <a:xfrm>
            <a:off x="4297363" y="4260850"/>
            <a:ext cx="360362" cy="576263"/>
          </a:xfrm>
          <a:custGeom>
            <a:avLst/>
            <a:gdLst>
              <a:gd name="T0" fmla="*/ 2147483647 w 153"/>
              <a:gd name="T1" fmla="*/ 2147483647 h 299"/>
              <a:gd name="T2" fmla="*/ 2147483647 w 153"/>
              <a:gd name="T3" fmla="*/ 2147483647 h 299"/>
              <a:gd name="T4" fmla="*/ 2147483647 w 153"/>
              <a:gd name="T5" fmla="*/ 2147483647 h 299"/>
              <a:gd name="T6" fmla="*/ 2147483647 w 153"/>
              <a:gd name="T7" fmla="*/ 2147483647 h 299"/>
              <a:gd name="T8" fmla="*/ 2147483647 w 153"/>
              <a:gd name="T9" fmla="*/ 2147483647 h 299"/>
              <a:gd name="T10" fmla="*/ 2147483647 w 153"/>
              <a:gd name="T11" fmla="*/ 2147483647 h 299"/>
              <a:gd name="T12" fmla="*/ 2147483647 w 153"/>
              <a:gd name="T13" fmla="*/ 2147483647 h 299"/>
              <a:gd name="T14" fmla="*/ 2147483647 w 153"/>
              <a:gd name="T15" fmla="*/ 2147483647 h 299"/>
              <a:gd name="T16" fmla="*/ 2147483647 w 153"/>
              <a:gd name="T17" fmla="*/ 2147483647 h 299"/>
              <a:gd name="T18" fmla="*/ 2147483647 w 153"/>
              <a:gd name="T19" fmla="*/ 2147483647 h 299"/>
              <a:gd name="T20" fmla="*/ 2147483647 w 153"/>
              <a:gd name="T21" fmla="*/ 2147483647 h 299"/>
              <a:gd name="T22" fmla="*/ 2147483647 w 153"/>
              <a:gd name="T23" fmla="*/ 2147483647 h 299"/>
              <a:gd name="T24" fmla="*/ 2147483647 w 153"/>
              <a:gd name="T25" fmla="*/ 2147483647 h 299"/>
              <a:gd name="T26" fmla="*/ 2147483647 w 153"/>
              <a:gd name="T27" fmla="*/ 2147483647 h 299"/>
              <a:gd name="T28" fmla="*/ 2147483647 w 153"/>
              <a:gd name="T29" fmla="*/ 2147483647 h 299"/>
              <a:gd name="T30" fmla="*/ 2147483647 w 153"/>
              <a:gd name="T31" fmla="*/ 2147483647 h 299"/>
              <a:gd name="T32" fmla="*/ 2147483647 w 153"/>
              <a:gd name="T33" fmla="*/ 2147483647 h 299"/>
              <a:gd name="T34" fmla="*/ 2147483647 w 153"/>
              <a:gd name="T35" fmla="*/ 2147483647 h 299"/>
              <a:gd name="T36" fmla="*/ 2147483647 w 153"/>
              <a:gd name="T37" fmla="*/ 2147483647 h 299"/>
              <a:gd name="T38" fmla="*/ 2147483647 w 153"/>
              <a:gd name="T39" fmla="*/ 2147483647 h 299"/>
              <a:gd name="T40" fmla="*/ 2147483647 w 153"/>
              <a:gd name="T41" fmla="*/ 2147483647 h 29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53" h="299">
                <a:moveTo>
                  <a:pt x="25" y="22"/>
                </a:moveTo>
                <a:cubicBezTo>
                  <a:pt x="50" y="149"/>
                  <a:pt x="33" y="55"/>
                  <a:pt x="49" y="158"/>
                </a:cubicBezTo>
                <a:cubicBezTo>
                  <a:pt x="51" y="174"/>
                  <a:pt x="53" y="190"/>
                  <a:pt x="57" y="206"/>
                </a:cubicBezTo>
                <a:cubicBezTo>
                  <a:pt x="61" y="222"/>
                  <a:pt x="73" y="254"/>
                  <a:pt x="73" y="254"/>
                </a:cubicBezTo>
                <a:cubicBezTo>
                  <a:pt x="86" y="214"/>
                  <a:pt x="100" y="174"/>
                  <a:pt x="113" y="134"/>
                </a:cubicBezTo>
                <a:cubicBezTo>
                  <a:pt x="118" y="118"/>
                  <a:pt x="124" y="102"/>
                  <a:pt x="129" y="86"/>
                </a:cubicBezTo>
                <a:cubicBezTo>
                  <a:pt x="132" y="78"/>
                  <a:pt x="137" y="62"/>
                  <a:pt x="137" y="62"/>
                </a:cubicBezTo>
                <a:cubicBezTo>
                  <a:pt x="134" y="54"/>
                  <a:pt x="135" y="32"/>
                  <a:pt x="129" y="38"/>
                </a:cubicBezTo>
                <a:cubicBezTo>
                  <a:pt x="117" y="50"/>
                  <a:pt x="118" y="70"/>
                  <a:pt x="113" y="86"/>
                </a:cubicBezTo>
                <a:cubicBezTo>
                  <a:pt x="110" y="94"/>
                  <a:pt x="105" y="110"/>
                  <a:pt x="105" y="110"/>
                </a:cubicBezTo>
                <a:cubicBezTo>
                  <a:pt x="99" y="161"/>
                  <a:pt x="101" y="173"/>
                  <a:pt x="89" y="214"/>
                </a:cubicBezTo>
                <a:cubicBezTo>
                  <a:pt x="84" y="230"/>
                  <a:pt x="73" y="262"/>
                  <a:pt x="73" y="262"/>
                </a:cubicBezTo>
                <a:cubicBezTo>
                  <a:pt x="64" y="235"/>
                  <a:pt x="41" y="212"/>
                  <a:pt x="41" y="182"/>
                </a:cubicBezTo>
                <a:cubicBezTo>
                  <a:pt x="41" y="174"/>
                  <a:pt x="45" y="198"/>
                  <a:pt x="49" y="206"/>
                </a:cubicBezTo>
                <a:cubicBezTo>
                  <a:pt x="80" y="268"/>
                  <a:pt x="53" y="194"/>
                  <a:pt x="73" y="254"/>
                </a:cubicBezTo>
                <a:cubicBezTo>
                  <a:pt x="102" y="166"/>
                  <a:pt x="56" y="299"/>
                  <a:pt x="97" y="206"/>
                </a:cubicBezTo>
                <a:cubicBezTo>
                  <a:pt x="118" y="159"/>
                  <a:pt x="129" y="104"/>
                  <a:pt x="137" y="54"/>
                </a:cubicBezTo>
                <a:cubicBezTo>
                  <a:pt x="134" y="41"/>
                  <a:pt x="141" y="19"/>
                  <a:pt x="129" y="14"/>
                </a:cubicBezTo>
                <a:cubicBezTo>
                  <a:pt x="113" y="7"/>
                  <a:pt x="97" y="25"/>
                  <a:pt x="81" y="30"/>
                </a:cubicBezTo>
                <a:cubicBezTo>
                  <a:pt x="73" y="33"/>
                  <a:pt x="57" y="38"/>
                  <a:pt x="57" y="38"/>
                </a:cubicBezTo>
                <a:cubicBezTo>
                  <a:pt x="0" y="0"/>
                  <a:pt x="23" y="22"/>
                  <a:pt x="153" y="22"/>
                </a:cubicBezTo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6" name="Text Box 12"/>
          <p:cNvSpPr txBox="1">
            <a:spLocks noChangeArrowheads="1"/>
          </p:cNvSpPr>
          <p:nvPr/>
        </p:nvSpPr>
        <p:spPr bwMode="auto">
          <a:xfrm>
            <a:off x="5018088" y="3486150"/>
            <a:ext cx="968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>
              <a:latin typeface="Times New Roman" pitchFamily="18" charset="0"/>
            </a:endParaRP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3581400" y="1981200"/>
            <a:ext cx="1965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rgbClr val="FF3300"/>
                </a:solidFill>
                <a:latin typeface="Times New Roman" pitchFamily="18" charset="0"/>
              </a:rPr>
              <a:t>N(north)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6356350" y="3505200"/>
            <a:ext cx="2025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rgbClr val="FF3300"/>
                </a:solidFill>
                <a:latin typeface="Times New Roman" pitchFamily="18" charset="0"/>
              </a:rPr>
              <a:t>E(east)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3505200" y="5226050"/>
            <a:ext cx="237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rgbClr val="FF3300"/>
                </a:solidFill>
                <a:latin typeface="Times New Roman" pitchFamily="18" charset="0"/>
              </a:rPr>
              <a:t>S(south)</a:t>
            </a:r>
          </a:p>
        </p:txBody>
      </p:sp>
      <p:sp>
        <p:nvSpPr>
          <p:cNvPr id="20490" name="Text Box 19"/>
          <p:cNvSpPr txBox="1">
            <a:spLocks noChangeArrowheads="1"/>
          </p:cNvSpPr>
          <p:nvPr/>
        </p:nvSpPr>
        <p:spPr bwMode="auto">
          <a:xfrm>
            <a:off x="3417888" y="462915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>
              <a:latin typeface="Times New Roman" pitchFamily="18" charset="0"/>
            </a:endParaRP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838200" y="3505200"/>
            <a:ext cx="2546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rgbClr val="FF3300"/>
                </a:solidFill>
                <a:latin typeface="Times New Roman" pitchFamily="18" charset="0"/>
              </a:rPr>
              <a:t>W(west)</a:t>
            </a:r>
          </a:p>
        </p:txBody>
      </p:sp>
      <p:sp>
        <p:nvSpPr>
          <p:cNvPr id="60438" name="Freeform 22"/>
          <p:cNvSpPr>
            <a:spLocks/>
          </p:cNvSpPr>
          <p:nvPr/>
        </p:nvSpPr>
        <p:spPr bwMode="auto">
          <a:xfrm>
            <a:off x="3433763" y="3756025"/>
            <a:ext cx="563562" cy="349250"/>
          </a:xfrm>
          <a:custGeom>
            <a:avLst/>
            <a:gdLst>
              <a:gd name="T0" fmla="*/ 2147483647 w 264"/>
              <a:gd name="T1" fmla="*/ 2147483647 h 129"/>
              <a:gd name="T2" fmla="*/ 2147483647 w 264"/>
              <a:gd name="T3" fmla="*/ 2147483647 h 129"/>
              <a:gd name="T4" fmla="*/ 0 w 264"/>
              <a:gd name="T5" fmla="*/ 2147483647 h 129"/>
              <a:gd name="T6" fmla="*/ 2147483647 w 264"/>
              <a:gd name="T7" fmla="*/ 2147483647 h 129"/>
              <a:gd name="T8" fmla="*/ 2147483647 w 264"/>
              <a:gd name="T9" fmla="*/ 2147483647 h 129"/>
              <a:gd name="T10" fmla="*/ 2147483647 w 264"/>
              <a:gd name="T11" fmla="*/ 2147483647 h 129"/>
              <a:gd name="T12" fmla="*/ 2147483647 w 264"/>
              <a:gd name="T13" fmla="*/ 2147483647 h 129"/>
              <a:gd name="T14" fmla="*/ 2147483647 w 264"/>
              <a:gd name="T15" fmla="*/ 2147483647 h 12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4" h="129">
                <a:moveTo>
                  <a:pt x="240" y="13"/>
                </a:moveTo>
                <a:cubicBezTo>
                  <a:pt x="200" y="0"/>
                  <a:pt x="224" y="2"/>
                  <a:pt x="168" y="21"/>
                </a:cubicBezTo>
                <a:cubicBezTo>
                  <a:pt x="111" y="40"/>
                  <a:pt x="59" y="49"/>
                  <a:pt x="0" y="61"/>
                </a:cubicBezTo>
                <a:cubicBezTo>
                  <a:pt x="46" y="92"/>
                  <a:pt x="141" y="113"/>
                  <a:pt x="200" y="125"/>
                </a:cubicBezTo>
                <a:cubicBezTo>
                  <a:pt x="219" y="122"/>
                  <a:pt x="241" y="129"/>
                  <a:pt x="256" y="117"/>
                </a:cubicBezTo>
                <a:cubicBezTo>
                  <a:pt x="264" y="111"/>
                  <a:pt x="241" y="103"/>
                  <a:pt x="240" y="93"/>
                </a:cubicBezTo>
                <a:cubicBezTo>
                  <a:pt x="238" y="82"/>
                  <a:pt x="248" y="72"/>
                  <a:pt x="248" y="61"/>
                </a:cubicBezTo>
                <a:cubicBezTo>
                  <a:pt x="248" y="45"/>
                  <a:pt x="243" y="29"/>
                  <a:pt x="240" y="1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39" name="WordArt 23"/>
          <p:cNvSpPr>
            <a:spLocks noChangeArrowheads="1" noChangeShapeType="1" noTextEdit="1"/>
          </p:cNvSpPr>
          <p:nvPr/>
        </p:nvSpPr>
        <p:spPr bwMode="auto">
          <a:xfrm>
            <a:off x="1676400" y="914400"/>
            <a:ext cx="63246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请说出下面的方位词。</a:t>
            </a:r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3854450" y="2482850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北方</a:t>
            </a:r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3886200" y="4768850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南方</a:t>
            </a:r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5378450" y="3505200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东方</a:t>
            </a:r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2438400" y="3505200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西方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60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60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0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0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0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animBg="1"/>
      <p:bldP spid="60422" grpId="0" animBg="1"/>
      <p:bldP spid="60423" grpId="0" animBg="1"/>
      <p:bldP spid="60429" grpId="0" autoUpdateAnimBg="0"/>
      <p:bldP spid="60431" grpId="0" build="p" autoUpdateAnimBg="0"/>
      <p:bldP spid="60433" grpId="0" build="p" autoUpdateAnimBg="0"/>
      <p:bldP spid="60436" grpId="0" build="p" autoUpdateAnimBg="0"/>
      <p:bldP spid="60438" grpId="0" animBg="1"/>
      <p:bldP spid="60439" grpId="0" animBg="1"/>
      <p:bldP spid="60440" grpId="0"/>
      <p:bldP spid="60441" grpId="0"/>
      <p:bldP spid="60442" grpId="0"/>
      <p:bldP spid="604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287338" y="1411288"/>
            <a:ext cx="8893175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200"/>
              </a:lnSpc>
            </a:pPr>
            <a:r>
              <a:rPr kumimoji="1" lang="zh-CN" altLang="en-US" sz="3200" b="1" dirty="0"/>
              <a:t>完成下列句子                                           </a:t>
            </a:r>
          </a:p>
          <a:p>
            <a:pPr eaLnBrk="1" hangingPunct="1">
              <a:lnSpc>
                <a:spcPts val="4200"/>
              </a:lnSpc>
            </a:pPr>
            <a:r>
              <a:rPr kumimoji="1" lang="en-US" altLang="zh-CN" sz="3200" b="1" dirty="0"/>
              <a:t>1</a:t>
            </a:r>
            <a:r>
              <a:rPr kumimoji="1" lang="zh-CN" altLang="en-US" sz="3200" b="1" dirty="0"/>
              <a:t>、中国的人口是多少</a:t>
            </a:r>
            <a:r>
              <a:rPr kumimoji="1" lang="en-US" altLang="zh-CN" sz="3200" b="1" dirty="0"/>
              <a:t>?                                          </a:t>
            </a:r>
          </a:p>
          <a:p>
            <a:pPr eaLnBrk="1" hangingPunct="1">
              <a:lnSpc>
                <a:spcPts val="4200"/>
              </a:lnSpc>
            </a:pPr>
            <a:r>
              <a:rPr kumimoji="1" lang="en-US" altLang="zh-CN" sz="3200" b="1" dirty="0"/>
              <a:t>      __________________of China?                                  2</a:t>
            </a:r>
            <a:r>
              <a:rPr kumimoji="1" lang="zh-CN" altLang="en-US" sz="3200" b="1" dirty="0"/>
              <a:t>、香港比上海热。                                            </a:t>
            </a:r>
          </a:p>
          <a:p>
            <a:pPr eaLnBrk="1" hangingPunct="1">
              <a:lnSpc>
                <a:spcPts val="4200"/>
              </a:lnSpc>
            </a:pPr>
            <a:r>
              <a:rPr kumimoji="1" lang="zh-CN" altLang="en-US" sz="3200" b="1" dirty="0"/>
              <a:t>      </a:t>
            </a:r>
            <a:r>
              <a:rPr kumimoji="1" lang="en-US" altLang="zh-CN" sz="3200" b="1" dirty="0"/>
              <a:t>Hong Kong ___________Shanghai.                                          3</a:t>
            </a:r>
            <a:r>
              <a:rPr kumimoji="1" lang="zh-CN" altLang="en-US" sz="3200" b="1" dirty="0"/>
              <a:t>、上海比香港繁忙吗</a:t>
            </a:r>
            <a:r>
              <a:rPr kumimoji="1" lang="en-US" altLang="zh-CN" sz="3200" b="1" dirty="0"/>
              <a:t>?                                  </a:t>
            </a:r>
          </a:p>
          <a:p>
            <a:pPr eaLnBrk="1" hangingPunct="1">
              <a:lnSpc>
                <a:spcPts val="4200"/>
              </a:lnSpc>
            </a:pPr>
            <a:r>
              <a:rPr kumimoji="1" lang="en-US" altLang="zh-CN" sz="3200" b="1" dirty="0"/>
              <a:t>       __ Shanghai __________ Hong Kong?                                  4</a:t>
            </a:r>
            <a:r>
              <a:rPr kumimoji="1" lang="zh-CN" altLang="en-US" sz="3200" b="1" dirty="0"/>
              <a:t>、上海不比香港新。 </a:t>
            </a:r>
          </a:p>
          <a:p>
            <a:pPr eaLnBrk="1" hangingPunct="1">
              <a:lnSpc>
                <a:spcPts val="4200"/>
              </a:lnSpc>
            </a:pPr>
            <a:r>
              <a:rPr kumimoji="1" lang="zh-CN" altLang="en-US" sz="3200" b="1" dirty="0"/>
              <a:t>       </a:t>
            </a:r>
            <a:r>
              <a:rPr kumimoji="1" lang="en-US" altLang="zh-CN" sz="3200" b="1" dirty="0"/>
              <a:t>Shanghai _____________ Hong Kong.                                    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971550" y="2490788"/>
            <a:ext cx="41290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FF0000"/>
                </a:solidFill>
              </a:rPr>
              <a:t>What’s the population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3313113" y="3582988"/>
            <a:ext cx="3095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FF0000"/>
                </a:solidFill>
              </a:rPr>
              <a:t>is hotter than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079500" y="4591050"/>
            <a:ext cx="5086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FF0000"/>
                </a:solidFill>
              </a:rPr>
              <a:t>Is                    busier than</a:t>
            </a:r>
            <a:r>
              <a:rPr kumimoji="1" lang="en-US" altLang="zh-CN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013075" y="5656263"/>
            <a:ext cx="31797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FF0000"/>
                </a:solidFill>
              </a:rPr>
              <a:t>isn’t newer than</a:t>
            </a:r>
          </a:p>
        </p:txBody>
      </p: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103563" y="549136"/>
            <a:ext cx="24641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solidFill>
                  <a:schemeClr val="accent2"/>
                </a:solidFill>
              </a:rPr>
              <a:t>Revision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utoUpdateAnimBg="0"/>
      <p:bldP spid="9224" grpId="0" autoUpdateAnimBg="0"/>
      <p:bldP spid="9225" grpId="0" autoUpdateAnimBg="0"/>
      <p:bldP spid="922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2"/>
          <p:cNvSpPr txBox="1">
            <a:spLocks noChangeArrowheads="1"/>
          </p:cNvSpPr>
          <p:nvPr/>
        </p:nvSpPr>
        <p:spPr bwMode="auto">
          <a:xfrm>
            <a:off x="396875" y="228600"/>
            <a:ext cx="79914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>
            <a:spAutoFit/>
          </a:bodyPr>
          <a:lstStyle>
            <a:lvl1pPr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99"/>
                </a:solidFill>
                <a:latin typeface="Times New Roman" pitchFamily="18" charset="0"/>
              </a:rPr>
              <a:t>Work in pairs.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Where are these cities in China? </a:t>
            </a:r>
          </a:p>
        </p:txBody>
      </p:sp>
      <p:pic>
        <p:nvPicPr>
          <p:cNvPr id="21507" name="Picture 5" descr="复件 (2) Unit 2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88" y="1066800"/>
            <a:ext cx="64420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96875" y="2974975"/>
            <a:ext cx="2293938" cy="35385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>
            <a:spAutoFit/>
          </a:bodyPr>
          <a:lstStyle>
            <a:lvl1pPr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</a:rPr>
              <a:t>Beijing </a:t>
            </a:r>
          </a:p>
          <a:p>
            <a:pPr eaLnBrk="1" hangingPunct="1"/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</a:rPr>
              <a:t>Guangzhou </a:t>
            </a:r>
          </a:p>
          <a:p>
            <a:pPr eaLnBrk="1" hangingPunct="1"/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</a:rPr>
              <a:t>Nanjing </a:t>
            </a:r>
          </a:p>
          <a:p>
            <a:pPr eaLnBrk="1" hangingPunct="1"/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</a:rPr>
              <a:t>Urumqi </a:t>
            </a:r>
          </a:p>
          <a:p>
            <a:pPr eaLnBrk="1" hangingPunct="1"/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</a:rPr>
              <a:t>Dalian </a:t>
            </a:r>
          </a:p>
          <a:p>
            <a:pPr eaLnBrk="1" hangingPunct="1"/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</a:rPr>
              <a:t>Chengdu </a:t>
            </a:r>
          </a:p>
          <a:p>
            <a:pPr eaLnBrk="1" hangingPunct="1"/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</a:rPr>
              <a:t>Hong Kong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828675" y="1630363"/>
            <a:ext cx="7715250" cy="405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>
            <a:spAutoFit/>
          </a:bodyPr>
          <a:lstStyle>
            <a:lvl1pPr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Beijing is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 the north of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China. 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Guangzhou is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 the south of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China. 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Nanjing is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 the east of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China. 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Urumqi is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 the west of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China.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Dalian is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 the northeast of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China. 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Chengdu is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 the southwest of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China. 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Hong Kong is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 the southeast of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China. </a:t>
            </a:r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828675" y="765175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>
            <a:spAutoFit/>
          </a:bodyPr>
          <a:lstStyle>
            <a:lvl1pPr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Answers: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01" name="Text Box 37"/>
          <p:cNvSpPr txBox="1">
            <a:spLocks noChangeArrowheads="1"/>
          </p:cNvSpPr>
          <p:nvPr/>
        </p:nvSpPr>
        <p:spPr bwMode="auto">
          <a:xfrm>
            <a:off x="233363" y="1905000"/>
            <a:ext cx="5100637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600" b="1" dirty="0">
                <a:latin typeface="Times New Roman" pitchFamily="18" charset="0"/>
              </a:rPr>
              <a:t>— Where is Manchester?</a:t>
            </a:r>
          </a:p>
        </p:txBody>
      </p: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250825" y="2498725"/>
            <a:ext cx="4630738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— It is 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in the north of</a:t>
            </a:r>
            <a:r>
              <a:rPr kumimoji="1" lang="en-US" altLang="zh-CN" sz="3600" b="1" dirty="0">
                <a:latin typeface="Times New Roman" pitchFamily="18" charset="0"/>
              </a:rPr>
              <a:t>  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     England.</a:t>
            </a:r>
          </a:p>
        </p:txBody>
      </p:sp>
      <p:sp>
        <p:nvSpPr>
          <p:cNvPr id="36905" name="Text Box 41"/>
          <p:cNvSpPr txBox="1">
            <a:spLocks noChangeArrowheads="1"/>
          </p:cNvSpPr>
          <p:nvPr/>
        </p:nvSpPr>
        <p:spPr bwMode="auto">
          <a:xfrm>
            <a:off x="249238" y="3983038"/>
            <a:ext cx="4152900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600" b="1" dirty="0">
                <a:latin typeface="Times New Roman" pitchFamily="18" charset="0"/>
              </a:rPr>
              <a:t>— Where is London?</a:t>
            </a:r>
          </a:p>
        </p:txBody>
      </p:sp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249238" y="4575175"/>
            <a:ext cx="447992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— It is 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in the south of</a:t>
            </a:r>
            <a:r>
              <a:rPr kumimoji="1" lang="en-US" altLang="zh-CN" sz="3600" b="1" dirty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     England.</a:t>
            </a:r>
          </a:p>
        </p:txBody>
      </p:sp>
      <p:pic>
        <p:nvPicPr>
          <p:cNvPr id="36909" name="Picture 45" descr="英国地图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8F2EA"/>
              </a:clrFrom>
              <a:clrTo>
                <a:srgbClr val="F8F2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3657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10" name="Text Box 46"/>
          <p:cNvSpPr txBox="1">
            <a:spLocks noChangeArrowheads="1"/>
          </p:cNvSpPr>
          <p:nvPr/>
        </p:nvSpPr>
        <p:spPr bwMode="auto">
          <a:xfrm>
            <a:off x="5562600" y="3276600"/>
            <a:ext cx="251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Manchester</a:t>
            </a:r>
          </a:p>
        </p:txBody>
      </p:sp>
      <p:sp>
        <p:nvSpPr>
          <p:cNvPr id="36912" name="Text Box 48"/>
          <p:cNvSpPr txBox="1">
            <a:spLocks noChangeArrowheads="1"/>
          </p:cNvSpPr>
          <p:nvPr/>
        </p:nvSpPr>
        <p:spPr bwMode="auto">
          <a:xfrm>
            <a:off x="6553200" y="5257800"/>
            <a:ext cx="168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London</a:t>
            </a:r>
          </a:p>
        </p:txBody>
      </p:sp>
      <p:sp>
        <p:nvSpPr>
          <p:cNvPr id="10" name="WordArt 27"/>
          <p:cNvSpPr>
            <a:spLocks noChangeArrowheads="1" noChangeShapeType="1" noTextEdit="1"/>
          </p:cNvSpPr>
          <p:nvPr/>
        </p:nvSpPr>
        <p:spPr bwMode="auto">
          <a:xfrm>
            <a:off x="533400" y="152400"/>
            <a:ext cx="8153400" cy="838200"/>
          </a:xfrm>
          <a:prstGeom prst="rect">
            <a:avLst/>
          </a:prstGeom>
        </p:spPr>
        <p:txBody>
          <a:bodyPr wrap="none" fromWordArt="1">
            <a:prstTxWarp prst="textStop">
              <a:avLst>
                <a:gd name="adj" fmla="val 22222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/>
                <a:cs typeface="Arial"/>
              </a:rPr>
              <a:t>Look at the map of England and answer.</a:t>
            </a:r>
            <a:endParaRPr lang="zh-CN" alt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1" name="Rectangle 48"/>
          <p:cNvSpPr>
            <a:spLocks noChangeArrowheads="1"/>
          </p:cNvSpPr>
          <p:nvPr/>
        </p:nvSpPr>
        <p:spPr bwMode="auto">
          <a:xfrm>
            <a:off x="1257300" y="989013"/>
            <a:ext cx="6705600" cy="650875"/>
          </a:xfrm>
          <a:prstGeom prst="rect">
            <a:avLst/>
          </a:prstGeom>
          <a:solidFill>
            <a:srgbClr val="FFCC00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 dirty="0">
                <a:latin typeface="Times New Roman" pitchFamily="18" charset="0"/>
              </a:rPr>
              <a:t>      east   north   south   west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6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00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75"/>
                                        <p:tgtEl>
                                          <p:spTgt spid="36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6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36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36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01" grpId="0"/>
      <p:bldP spid="36902" grpId="0"/>
      <p:bldP spid="36905" grpId="0" build="p" autoUpdateAnimBg="0"/>
      <p:bldP spid="36906" grpId="0" build="p" autoUpdateAnimBg="0"/>
      <p:bldP spid="36910" grpId="0" build="p" autoUpdateAnimBg="0"/>
      <p:bldP spid="36912" grpId="0" build="p" autoUpdateAnimBg="0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4114800" y="1066800"/>
            <a:ext cx="4876800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600" b="1">
                <a:latin typeface="Times New Roman" pitchFamily="18" charset="0"/>
              </a:rPr>
              <a:t>— Where is Cambridge?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4191000" y="1600200"/>
            <a:ext cx="4427538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— It is 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in the east of</a:t>
            </a:r>
            <a:r>
              <a:rPr kumimoji="1" lang="en-US" altLang="zh-CN" sz="3600" b="1" dirty="0">
                <a:latin typeface="Times New Roman" pitchFamily="18" charset="0"/>
              </a:rPr>
              <a:t>          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     England.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4191000" y="3048000"/>
            <a:ext cx="4343400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600" b="1">
                <a:latin typeface="Times New Roman" pitchFamily="18" charset="0"/>
              </a:rPr>
              <a:t>— Where is Bristol?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4191000" y="3581400"/>
            <a:ext cx="4572000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3600" b="1">
                <a:latin typeface="Times New Roman" pitchFamily="18" charset="0"/>
              </a:rPr>
              <a:t>— It is </a:t>
            </a: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in the west of</a:t>
            </a:r>
            <a:r>
              <a:rPr kumimoji="1" lang="en-US" altLang="zh-CN" sz="3600" b="1">
                <a:latin typeface="Times New Roman" pitchFamily="18" charset="0"/>
              </a:rPr>
              <a:t>  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3600" b="1">
                <a:latin typeface="Times New Roman" pitchFamily="18" charset="0"/>
              </a:rPr>
              <a:t>     England.</a:t>
            </a:r>
          </a:p>
        </p:txBody>
      </p:sp>
      <p:pic>
        <p:nvPicPr>
          <p:cNvPr id="61451" name="Picture 11" descr="英国地图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8F2EA"/>
              </a:clrFrom>
              <a:clrTo>
                <a:srgbClr val="F8F2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3810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762000" y="4114800"/>
            <a:ext cx="1433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Bristol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1752600" y="3687763"/>
            <a:ext cx="2224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Cambridge</a:t>
            </a:r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990600" y="263525"/>
            <a:ext cx="6705600" cy="650875"/>
          </a:xfrm>
          <a:prstGeom prst="rect">
            <a:avLst/>
          </a:prstGeom>
          <a:solidFill>
            <a:srgbClr val="FFCC00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latin typeface="Times New Roman" pitchFamily="18" charset="0"/>
              </a:rPr>
              <a:t>      east   north   south   west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1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1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61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1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500"/>
                                        <p:tgtEl>
                                          <p:spTgt spid="61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500"/>
                                        <p:tgtEl>
                                          <p:spTgt spid="61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build="p" autoUpdateAnimBg="0"/>
      <p:bldP spid="61446" grpId="0" build="allAtOnce"/>
      <p:bldP spid="61449" grpId="0" build="p" autoUpdateAnimBg="0"/>
      <p:bldP spid="61450" grpId="0" build="allAtOnce"/>
      <p:bldP spid="61453" grpId="0" build="p" autoUpdateAnimBg="0"/>
      <p:bldP spid="61455" grpId="0" build="p" autoUpdateAnimBg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5" name="WordArt 27"/>
          <p:cNvSpPr>
            <a:spLocks noChangeArrowheads="1" noChangeShapeType="1" noTextEdit="1"/>
          </p:cNvSpPr>
          <p:nvPr/>
        </p:nvSpPr>
        <p:spPr bwMode="auto">
          <a:xfrm>
            <a:off x="533400" y="152400"/>
            <a:ext cx="8153400" cy="838200"/>
          </a:xfrm>
          <a:prstGeom prst="rect">
            <a:avLst/>
          </a:prstGeom>
        </p:spPr>
        <p:txBody>
          <a:bodyPr wrap="none" fromWordArt="1">
            <a:prstTxWarp prst="textStop">
              <a:avLst>
                <a:gd name="adj" fmla="val 22222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/>
                <a:cs typeface="Arial"/>
              </a:rPr>
              <a:t>Read the sentences.</a:t>
            </a:r>
            <a:endParaRPr lang="zh-CN" alt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2336" name="Rectangle 48"/>
          <p:cNvSpPr>
            <a:spLocks noChangeArrowheads="1"/>
          </p:cNvSpPr>
          <p:nvPr/>
        </p:nvSpPr>
        <p:spPr bwMode="auto">
          <a:xfrm>
            <a:off x="1447800" y="1087438"/>
            <a:ext cx="6705600" cy="650875"/>
          </a:xfrm>
          <a:prstGeom prst="rect">
            <a:avLst/>
          </a:prstGeom>
          <a:solidFill>
            <a:srgbClr val="FFCC00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latin typeface="Times New Roman" pitchFamily="18" charset="0"/>
              </a:rPr>
              <a:t>      east   north   south   west</a:t>
            </a:r>
          </a:p>
        </p:txBody>
      </p:sp>
      <p:sp>
        <p:nvSpPr>
          <p:cNvPr id="12338" name="Rectangle 50"/>
          <p:cNvSpPr>
            <a:spLocks noChangeArrowheads="1"/>
          </p:cNvSpPr>
          <p:nvPr/>
        </p:nvSpPr>
        <p:spPr bwMode="auto">
          <a:xfrm>
            <a:off x="304800" y="1863725"/>
            <a:ext cx="4953000" cy="485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33400" indent="-441325">
              <a:lnSpc>
                <a:spcPct val="115000"/>
              </a:lnSpc>
            </a:pPr>
            <a:r>
              <a:rPr lang="en-US" altLang="zh-CN" sz="3400" b="1" dirty="0">
                <a:latin typeface="Times New Roman" pitchFamily="18" charset="0"/>
              </a:rPr>
              <a:t>1. Cambridge is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itchFamily="18" charset="0"/>
              </a:rPr>
              <a:t>in the east of England.</a:t>
            </a:r>
          </a:p>
          <a:p>
            <a:pPr marL="533400" indent="-441325">
              <a:lnSpc>
                <a:spcPct val="115000"/>
              </a:lnSpc>
            </a:pPr>
            <a:r>
              <a:rPr lang="en-US" altLang="zh-CN" sz="3400" b="1" dirty="0">
                <a:latin typeface="Times New Roman" pitchFamily="18" charset="0"/>
              </a:rPr>
              <a:t>2. London is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itchFamily="18" charset="0"/>
              </a:rPr>
              <a:t>in the south </a:t>
            </a:r>
          </a:p>
          <a:p>
            <a:pPr marL="533400" indent="-441325">
              <a:lnSpc>
                <a:spcPct val="115000"/>
              </a:lnSpc>
            </a:pPr>
            <a:r>
              <a:rPr lang="en-US" altLang="zh-CN" sz="3400" b="1" dirty="0">
                <a:solidFill>
                  <a:srgbClr val="FF0000"/>
                </a:solidFill>
                <a:latin typeface="Times New Roman" pitchFamily="18" charset="0"/>
              </a:rPr>
              <a:t>    of England.</a:t>
            </a:r>
          </a:p>
          <a:p>
            <a:pPr marL="533400" indent="-441325">
              <a:lnSpc>
                <a:spcPct val="115000"/>
              </a:lnSpc>
            </a:pPr>
            <a:r>
              <a:rPr lang="en-US" altLang="zh-CN" sz="3400" b="1" dirty="0">
                <a:latin typeface="Times New Roman" pitchFamily="18" charset="0"/>
              </a:rPr>
              <a:t>3. Bristol is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itchFamily="18" charset="0"/>
              </a:rPr>
              <a:t>in the west </a:t>
            </a:r>
          </a:p>
          <a:p>
            <a:pPr marL="533400" indent="-441325">
              <a:lnSpc>
                <a:spcPct val="115000"/>
              </a:lnSpc>
            </a:pPr>
            <a:r>
              <a:rPr lang="en-US" altLang="zh-CN" sz="3400" b="1" dirty="0">
                <a:solidFill>
                  <a:srgbClr val="FF0000"/>
                </a:solidFill>
                <a:latin typeface="Times New Roman" pitchFamily="18" charset="0"/>
              </a:rPr>
              <a:t>    of England.</a:t>
            </a:r>
          </a:p>
          <a:p>
            <a:pPr marL="533400" indent="-441325">
              <a:lnSpc>
                <a:spcPct val="115000"/>
              </a:lnSpc>
            </a:pPr>
            <a:r>
              <a:rPr lang="en-US" altLang="zh-CN" sz="3400" b="1" dirty="0">
                <a:latin typeface="Times New Roman" pitchFamily="18" charset="0"/>
              </a:rPr>
              <a:t>4. Manchester is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itchFamily="18" charset="0"/>
              </a:rPr>
              <a:t>in the </a:t>
            </a:r>
          </a:p>
          <a:p>
            <a:pPr marL="533400" indent="-441325">
              <a:lnSpc>
                <a:spcPct val="115000"/>
              </a:lnSpc>
            </a:pPr>
            <a:r>
              <a:rPr lang="en-US" altLang="zh-CN" sz="3400" b="1" dirty="0">
                <a:solidFill>
                  <a:srgbClr val="FF0000"/>
                </a:solidFill>
                <a:latin typeface="Times New Roman" pitchFamily="18" charset="0"/>
              </a:rPr>
              <a:t>    north of England.</a:t>
            </a:r>
          </a:p>
        </p:txBody>
      </p:sp>
      <p:pic>
        <p:nvPicPr>
          <p:cNvPr id="12341" name="Picture 53" descr="英国地图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8F2EA"/>
              </a:clrFrom>
              <a:clrTo>
                <a:srgbClr val="F8F2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05000"/>
            <a:ext cx="4114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54" name="Text Box 66"/>
          <p:cNvSpPr txBox="1">
            <a:spLocks noChangeArrowheads="1"/>
          </p:cNvSpPr>
          <p:nvPr/>
        </p:nvSpPr>
        <p:spPr bwMode="auto">
          <a:xfrm>
            <a:off x="5562600" y="3703638"/>
            <a:ext cx="2514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Manchester</a:t>
            </a:r>
          </a:p>
        </p:txBody>
      </p:sp>
      <p:sp>
        <p:nvSpPr>
          <p:cNvPr id="12355" name="Text Box 67"/>
          <p:cNvSpPr txBox="1">
            <a:spLocks noChangeArrowheads="1"/>
          </p:cNvSpPr>
          <p:nvPr/>
        </p:nvSpPr>
        <p:spPr bwMode="auto">
          <a:xfrm>
            <a:off x="5653088" y="5486400"/>
            <a:ext cx="1433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Bristol</a:t>
            </a:r>
          </a:p>
        </p:txBody>
      </p:sp>
      <p:sp>
        <p:nvSpPr>
          <p:cNvPr id="12356" name="Text Box 68"/>
          <p:cNvSpPr txBox="1">
            <a:spLocks noChangeArrowheads="1"/>
          </p:cNvSpPr>
          <p:nvPr/>
        </p:nvSpPr>
        <p:spPr bwMode="auto">
          <a:xfrm>
            <a:off x="6858000" y="5715000"/>
            <a:ext cx="168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London</a:t>
            </a:r>
          </a:p>
        </p:txBody>
      </p:sp>
      <p:sp>
        <p:nvSpPr>
          <p:cNvPr id="12357" name="Text Box 69"/>
          <p:cNvSpPr txBox="1">
            <a:spLocks noChangeArrowheads="1"/>
          </p:cNvSpPr>
          <p:nvPr/>
        </p:nvSpPr>
        <p:spPr bwMode="auto">
          <a:xfrm>
            <a:off x="6934200" y="4754563"/>
            <a:ext cx="2209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Cambridge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75"/>
                                        <p:tgtEl>
                                          <p:spTgt spid="12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00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75"/>
                                        <p:tgtEl>
                                          <p:spTgt spid="12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75"/>
                                        <p:tgtEl>
                                          <p:spTgt spid="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75"/>
                                        <p:tgtEl>
                                          <p:spTgt spid="12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5" grpId="0" animBg="1"/>
      <p:bldP spid="12336" grpId="0" animBg="1"/>
      <p:bldP spid="12338" grpId="0"/>
      <p:bldP spid="12354" grpId="0" build="p" autoUpdateAnimBg="0"/>
      <p:bldP spid="12355" grpId="0" build="p" autoUpdateAnimBg="0"/>
      <p:bldP spid="12356" grpId="0" build="p" autoUpdateAnimBg="0"/>
      <p:bldP spid="1235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ambridge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341438"/>
            <a:ext cx="38862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1908175" y="477838"/>
            <a:ext cx="57324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>
            <a:spAutoFit/>
          </a:bodyPr>
          <a:lstStyle>
            <a:lvl1pPr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rgbClr val="000099"/>
                </a:solidFill>
                <a:latin typeface="Times New Roman" pitchFamily="18" charset="0"/>
              </a:rPr>
              <a:t>Do you know these places?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8675" y="4003675"/>
            <a:ext cx="41735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>
            <a:spAutoFit/>
          </a:bodyPr>
          <a:lstStyle>
            <a:lvl1pPr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Cambridge University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9750" y="4724400"/>
            <a:ext cx="8248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>
            <a:spAutoFit/>
          </a:bodyPr>
          <a:lstStyle>
            <a:lvl1pPr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Cambridge University is a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famous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university. 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9750" y="5518150"/>
            <a:ext cx="8027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>
            <a:spAutoFit/>
          </a:bodyPr>
          <a:lstStyle>
            <a:lvl1pPr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Cambridge University is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near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the River Cam. </a:t>
            </a:r>
          </a:p>
        </p:txBody>
      </p:sp>
      <p:pic>
        <p:nvPicPr>
          <p:cNvPr id="41993" name="Picture 9" descr="cambridge university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75" y="1270000"/>
            <a:ext cx="3671888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ower brid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0713"/>
            <a:ext cx="5040313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938838" y="1917700"/>
            <a:ext cx="264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>
            <a:spAutoFit/>
          </a:bodyPr>
          <a:lstStyle>
            <a:lvl1pPr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Tower Bridge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55650" y="4652963"/>
            <a:ext cx="74088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>
            <a:spAutoFit/>
          </a:bodyPr>
          <a:lstStyle>
            <a:lvl1pPr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Tower Bridge is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above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the River Thames.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55650" y="5445125"/>
            <a:ext cx="5432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>
            <a:spAutoFit/>
          </a:bodyPr>
          <a:lstStyle>
            <a:lvl1pPr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Tower Bridge is in London.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Big-B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909638"/>
            <a:ext cx="5214938" cy="39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515100" y="2493963"/>
            <a:ext cx="1550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>
            <a:spAutoFit/>
          </a:bodyPr>
          <a:lstStyle>
            <a:lvl1pPr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Big Ben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44575" y="5227638"/>
            <a:ext cx="55673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>
            <a:spAutoFit/>
          </a:bodyPr>
          <a:lstStyle>
            <a:lvl1pPr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London is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famous for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Big Ben.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S18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620713"/>
            <a:ext cx="4929187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68538" y="4508500"/>
            <a:ext cx="36242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>
            <a:spAutoFit/>
          </a:bodyPr>
          <a:lstStyle>
            <a:lvl1pPr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Buckingham Palace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60475" y="5372100"/>
            <a:ext cx="599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>
            <a:spAutoFit/>
          </a:bodyPr>
          <a:lstStyle>
            <a:lvl1pPr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Buckingham Palace is in London.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WordArt 2"/>
          <p:cNvSpPr>
            <a:spLocks noChangeArrowheads="1" noChangeShapeType="1" noTextEdit="1"/>
          </p:cNvSpPr>
          <p:nvPr/>
        </p:nvSpPr>
        <p:spPr bwMode="auto">
          <a:xfrm>
            <a:off x="152400" y="1295400"/>
            <a:ext cx="7848600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Arial"/>
                <a:cs typeface="Arial"/>
              </a:rPr>
              <a:t>Listen and answer the questions.</a:t>
            </a:r>
            <a:endParaRPr lang="zh-CN" altLang="en-US" sz="3600" b="1" kern="10" dirty="0">
              <a:solidFill>
                <a:srgbClr val="0000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995363" y="2293938"/>
            <a:ext cx="5176837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600" b="1" dirty="0">
                <a:latin typeface="Times New Roman" pitchFamily="18" charset="0"/>
              </a:rPr>
              <a:t>1. Where is Cambridge?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1219200" y="2960688"/>
            <a:ext cx="5641975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  It is in the east of England.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990600" y="3722688"/>
            <a:ext cx="6781800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600" b="1" dirty="0">
                <a:latin typeface="Times New Roman" pitchFamily="18" charset="0"/>
              </a:rPr>
              <a:t>2. What’s the capital of England?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1524000" y="4484688"/>
            <a:ext cx="1905000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London.</a:t>
            </a:r>
          </a:p>
        </p:txBody>
      </p:sp>
      <p:pic>
        <p:nvPicPr>
          <p:cNvPr id="2" name="Unit 2 activity 2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327275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2591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53250" grpId="0" animBg="1"/>
      <p:bldP spid="53257" grpId="0"/>
      <p:bldP spid="53258" grpId="0"/>
      <p:bldP spid="53259" grpId="0"/>
      <p:bldP spid="532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Victoria Pe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25538"/>
            <a:ext cx="323850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IMG_38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716338"/>
            <a:ext cx="3238500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284663" y="3860800"/>
            <a:ext cx="31686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>
            <a:spAutoFit/>
          </a:bodyPr>
          <a:lstStyle>
            <a:lvl1pPr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Shenzhen </a:t>
            </a:r>
          </a:p>
          <a:p>
            <a:pPr eaLnBrk="1" hangingPunct="1"/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10 million people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284663" y="1341438"/>
            <a:ext cx="372586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>
            <a:spAutoFit/>
          </a:bodyPr>
          <a:lstStyle>
            <a:lvl1pPr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Hong Kong</a:t>
            </a:r>
          </a:p>
          <a:p>
            <a:pPr eaLnBrk="1" hangingPunct="1"/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7 million people </a:t>
            </a:r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900113" y="404813"/>
            <a:ext cx="7413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>
            <a:spAutoFit/>
          </a:bodyPr>
          <a:lstStyle>
            <a:lvl1pPr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000099"/>
                </a:solidFill>
                <a:latin typeface="Times New Roman" pitchFamily="18" charset="0"/>
              </a:rPr>
              <a:t>Make sentences with the comparison.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84663" y="5013325"/>
            <a:ext cx="42862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>
            <a:spAutoFit/>
          </a:bodyPr>
          <a:lstStyle>
            <a:lvl1pPr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Shenzhen  is bigger than Hong Kong. 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295775" y="2565400"/>
            <a:ext cx="3297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>
            <a:spAutoFit/>
          </a:bodyPr>
          <a:lstStyle/>
          <a:p>
            <a:pPr defTabSz="1184275"/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Hong Kong is big.</a:t>
            </a:r>
            <a:endParaRPr lang="en-US" altLang="zh-CN" sz="3200" dirty="0"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9" name="WordArt 11"/>
          <p:cNvSpPr>
            <a:spLocks noChangeArrowheads="1" noChangeShapeType="1" noTextEdit="1"/>
          </p:cNvSpPr>
          <p:nvPr/>
        </p:nvSpPr>
        <p:spPr bwMode="auto">
          <a:xfrm>
            <a:off x="152400" y="590550"/>
            <a:ext cx="8915400" cy="990600"/>
          </a:xfrm>
          <a:prstGeom prst="rect">
            <a:avLst/>
          </a:prstGeom>
        </p:spPr>
        <p:txBody>
          <a:bodyPr wrap="none" fromWordArt="1">
            <a:prstTxWarp prst="textStop">
              <a:avLst>
                <a:gd name="adj" fmla="val 22222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"/>
                <a:cs typeface="Arial"/>
              </a:rPr>
              <a:t>Read the passage and choose a title for each picture below.</a:t>
            </a:r>
            <a:endParaRPr lang="zh-CN" altLang="en-US" sz="3600" b="1" kern="10" dirty="0">
              <a:ln w="12700">
                <a:solidFill>
                  <a:srgbClr val="FF0000"/>
                </a:solidFill>
                <a:round/>
                <a:headEnd/>
                <a:tailEnd/>
              </a:ln>
              <a:solidFill>
                <a:srgbClr val="0000FF"/>
              </a:soli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37926" name="Text Box 38"/>
          <p:cNvSpPr txBox="1">
            <a:spLocks noChangeArrowheads="1"/>
          </p:cNvSpPr>
          <p:nvPr/>
        </p:nvSpPr>
        <p:spPr bwMode="auto">
          <a:xfrm>
            <a:off x="228600" y="1409700"/>
            <a:ext cx="82296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3600" b="1" dirty="0">
                <a:latin typeface="Times New Roman" pitchFamily="18" charset="0"/>
              </a:rPr>
              <a:t>1. Tower Bridge and the River Thames </a:t>
            </a:r>
          </a:p>
        </p:txBody>
      </p:sp>
      <p:sp>
        <p:nvSpPr>
          <p:cNvPr id="37927" name="Text Box 39"/>
          <p:cNvSpPr txBox="1">
            <a:spLocks noChangeArrowheads="1"/>
          </p:cNvSpPr>
          <p:nvPr/>
        </p:nvSpPr>
        <p:spPr bwMode="auto">
          <a:xfrm>
            <a:off x="228600" y="2095500"/>
            <a:ext cx="88392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3600" b="1">
                <a:latin typeface="Times New Roman" pitchFamily="18" charset="0"/>
              </a:rPr>
              <a:t>2. Cambridge University and the River Cam</a:t>
            </a:r>
          </a:p>
        </p:txBody>
      </p:sp>
      <p:sp>
        <p:nvSpPr>
          <p:cNvPr id="37932" name="Text Box 44"/>
          <p:cNvSpPr txBox="1">
            <a:spLocks noChangeArrowheads="1"/>
          </p:cNvSpPr>
          <p:nvPr/>
        </p:nvSpPr>
        <p:spPr bwMode="auto">
          <a:xfrm>
            <a:off x="1387475" y="5740400"/>
            <a:ext cx="2127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Times New Roman" pitchFamily="18" charset="0"/>
              </a:rPr>
              <a:t>a._______</a:t>
            </a:r>
          </a:p>
        </p:txBody>
      </p:sp>
      <p:sp>
        <p:nvSpPr>
          <p:cNvPr id="37933" name="Text Box 45"/>
          <p:cNvSpPr txBox="1">
            <a:spLocks noChangeArrowheads="1"/>
          </p:cNvSpPr>
          <p:nvPr/>
        </p:nvSpPr>
        <p:spPr bwMode="auto">
          <a:xfrm>
            <a:off x="5937250" y="5740400"/>
            <a:ext cx="2152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Times New Roman" pitchFamily="18" charset="0"/>
              </a:rPr>
              <a:t>b._______</a:t>
            </a:r>
          </a:p>
        </p:txBody>
      </p:sp>
      <p:sp>
        <p:nvSpPr>
          <p:cNvPr id="37935" name="Text Box 47"/>
          <p:cNvSpPr txBox="1">
            <a:spLocks noChangeArrowheads="1"/>
          </p:cNvSpPr>
          <p:nvPr/>
        </p:nvSpPr>
        <p:spPr bwMode="auto">
          <a:xfrm>
            <a:off x="2193925" y="57800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7936" name="Text Box 48"/>
          <p:cNvSpPr txBox="1">
            <a:spLocks noChangeArrowheads="1"/>
          </p:cNvSpPr>
          <p:nvPr/>
        </p:nvSpPr>
        <p:spPr bwMode="auto">
          <a:xfrm>
            <a:off x="6705600" y="5791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grpSp>
        <p:nvGrpSpPr>
          <p:cNvPr id="37945" name="Group 57"/>
          <p:cNvGrpSpPr>
            <a:grpSpLocks/>
          </p:cNvGrpSpPr>
          <p:nvPr/>
        </p:nvGrpSpPr>
        <p:grpSpPr bwMode="auto">
          <a:xfrm>
            <a:off x="533400" y="3149600"/>
            <a:ext cx="8077200" cy="2565400"/>
            <a:chOff x="336" y="1984"/>
            <a:chExt cx="5088" cy="1616"/>
          </a:xfrm>
        </p:grpSpPr>
        <p:pic>
          <p:nvPicPr>
            <p:cNvPr id="31755" name="Picture 55" descr="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984"/>
              <a:ext cx="5088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44" name="Oval 56"/>
            <p:cNvSpPr>
              <a:spLocks noChangeArrowheads="1"/>
            </p:cNvSpPr>
            <p:nvPr/>
          </p:nvSpPr>
          <p:spPr bwMode="auto">
            <a:xfrm>
              <a:off x="336" y="20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31754" name="WordArt 4"/>
          <p:cNvSpPr>
            <a:spLocks noChangeArrowheads="1" noChangeShapeType="1"/>
          </p:cNvSpPr>
          <p:nvPr/>
        </p:nvSpPr>
        <p:spPr bwMode="auto">
          <a:xfrm>
            <a:off x="365125" y="171450"/>
            <a:ext cx="3657600" cy="419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Arial"/>
                <a:cs typeface="Arial"/>
              </a:rPr>
              <a:t>Skimming</a:t>
            </a:r>
            <a:endParaRPr lang="zh-CN" altLang="en-US" sz="3600" b="1" kern="10">
              <a:ln w="19050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9" grpId="0" animBg="1"/>
      <p:bldP spid="37926" grpId="0"/>
      <p:bldP spid="37927" grpId="0"/>
      <p:bldP spid="37932" grpId="0"/>
      <p:bldP spid="37933" grpId="0"/>
      <p:bldP spid="37935" grpId="0"/>
      <p:bldP spid="379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196850" y="519113"/>
            <a:ext cx="8964613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>
                <a:solidFill>
                  <a:srgbClr val="0000FF"/>
                </a:solidFill>
              </a:rPr>
              <a:t>What’s the main idea of each part?</a:t>
            </a:r>
          </a:p>
          <a:p>
            <a:pPr>
              <a:buFontTx/>
              <a:buNone/>
            </a:pPr>
            <a:endParaRPr lang="en-US" altLang="zh-CN" b="1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lang="en-US" altLang="zh-CN" b="1">
                <a:solidFill>
                  <a:srgbClr val="0000FF"/>
                </a:solidFill>
              </a:rPr>
              <a:t>Part 1 (para_1_)_____</a:t>
            </a:r>
          </a:p>
          <a:p>
            <a:pPr>
              <a:buFontTx/>
              <a:buNone/>
            </a:pPr>
            <a:r>
              <a:rPr lang="en-US" altLang="zh-CN" b="1">
                <a:solidFill>
                  <a:srgbClr val="0000FF"/>
                </a:solidFill>
              </a:rPr>
              <a:t>Part 2(para_2_) _____</a:t>
            </a:r>
          </a:p>
          <a:p>
            <a:pPr>
              <a:buFontTx/>
              <a:buNone/>
            </a:pPr>
            <a:r>
              <a:rPr lang="en-US" altLang="zh-CN" b="1">
                <a:solidFill>
                  <a:srgbClr val="0000FF"/>
                </a:solidFill>
              </a:rPr>
              <a:t>Part 3(paras_</a:t>
            </a:r>
            <a:r>
              <a:rPr lang="en-US" altLang="zh-CN" b="1" u="sng">
                <a:solidFill>
                  <a:srgbClr val="0000FF"/>
                </a:solidFill>
              </a:rPr>
              <a:t>3-4</a:t>
            </a:r>
            <a:r>
              <a:rPr lang="en-US" altLang="zh-CN" b="1">
                <a:solidFill>
                  <a:srgbClr val="0000FF"/>
                </a:solidFill>
              </a:rPr>
              <a:t>_) _____</a:t>
            </a:r>
          </a:p>
          <a:p>
            <a:pPr>
              <a:buFontTx/>
              <a:buNone/>
            </a:pPr>
            <a:endParaRPr lang="en-US" altLang="zh-CN" b="1">
              <a:solidFill>
                <a:srgbClr val="0000FF"/>
              </a:solidFill>
            </a:endParaRPr>
          </a:p>
        </p:txBody>
      </p:sp>
      <p:sp>
        <p:nvSpPr>
          <p:cNvPr id="84997" name="Oval 5"/>
          <p:cNvSpPr>
            <a:spLocks noChangeArrowheads="1"/>
          </p:cNvSpPr>
          <p:nvPr/>
        </p:nvSpPr>
        <p:spPr bwMode="auto">
          <a:xfrm>
            <a:off x="1295400" y="3886200"/>
            <a:ext cx="6911975" cy="259397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buFontTx/>
              <a:buAutoNum type="alphaUcPeriod"/>
            </a:pPr>
            <a:r>
              <a:rPr lang="en-US" altLang="zh-CN" sz="3200"/>
              <a:t>Introduction about London. </a:t>
            </a:r>
          </a:p>
          <a:p>
            <a:pPr marL="342900" indent="-342900" algn="ctr"/>
            <a:r>
              <a:rPr lang="en-US" altLang="zh-CN" sz="3200"/>
              <a:t>    B. Introduction about Cambridge</a:t>
            </a:r>
          </a:p>
          <a:p>
            <a:pPr marL="342900" indent="-342900" algn="ctr"/>
            <a:r>
              <a:rPr lang="en-US" altLang="zh-CN" sz="3200"/>
              <a:t>C. Introduction about England.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3559175" y="1676400"/>
            <a:ext cx="1655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3527425" y="2255838"/>
            <a:ext cx="1655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4103688" y="2851150"/>
            <a:ext cx="1655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/>
      <p:bldP spid="84999" grpId="0"/>
      <p:bldP spid="85000" grpId="0"/>
      <p:bldP spid="8500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WordArt 2"/>
          <p:cNvSpPr>
            <a:spLocks noChangeArrowheads="1" noChangeShapeType="1" noTextEdit="1"/>
          </p:cNvSpPr>
          <p:nvPr/>
        </p:nvSpPr>
        <p:spPr bwMode="auto">
          <a:xfrm>
            <a:off x="228600" y="533400"/>
            <a:ext cx="8653463" cy="609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solidFill>
                  <a:srgbClr val="CC00CC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Arial"/>
                <a:cs typeface="Arial"/>
              </a:rPr>
              <a:t>Read the passage again and answer the questions.</a:t>
            </a:r>
            <a:endParaRPr lang="zh-CN" altLang="en-US" sz="3600" b="1" kern="10">
              <a:solidFill>
                <a:srgbClr val="CC00CC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528638" y="1219200"/>
            <a:ext cx="8005762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600" b="1">
                <a:latin typeface="Times New Roman" pitchFamily="18" charset="0"/>
              </a:rPr>
              <a:t>1. What’s its population of Cambridge?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58825" y="1752600"/>
            <a:ext cx="6045200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  It is about 120,000.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523875" y="2362200"/>
            <a:ext cx="7194550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600" b="1">
                <a:latin typeface="Times New Roman" pitchFamily="18" charset="0"/>
              </a:rPr>
              <a:t>2. What’s Cambridge famous for?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982663" y="2895600"/>
            <a:ext cx="4743450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Cambridge University.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600075" y="3529013"/>
            <a:ext cx="5561013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600" b="1">
                <a:latin typeface="Times New Roman" pitchFamily="18" charset="0"/>
              </a:rPr>
              <a:t>3. How old is London?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992188" y="4138613"/>
            <a:ext cx="7181850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It’s about 2,000 years old.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533400" y="4800600"/>
            <a:ext cx="8326438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600" b="1">
                <a:latin typeface="Times New Roman" pitchFamily="18" charset="0"/>
              </a:rPr>
              <a:t>4. What’s the weather like in England?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990600" y="5410200"/>
            <a:ext cx="7772400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It is never very hot in summer or very cold in winter.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nimBg="1"/>
      <p:bldP spid="64515" grpId="0"/>
      <p:bldP spid="64516" grpId="0"/>
      <p:bldP spid="64517" grpId="0"/>
      <p:bldP spid="64518" grpId="0"/>
      <p:bldP spid="64519" grpId="0"/>
      <p:bldP spid="64520" grpId="0"/>
      <p:bldP spid="64521" grpId="0"/>
      <p:bldP spid="645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2" name="WordArt 18"/>
          <p:cNvSpPr>
            <a:spLocks noChangeArrowheads="1" noChangeShapeType="1" noTextEdit="1"/>
          </p:cNvSpPr>
          <p:nvPr/>
        </p:nvSpPr>
        <p:spPr bwMode="auto">
          <a:xfrm>
            <a:off x="304800" y="533400"/>
            <a:ext cx="84582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200" b="1" i="1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/>
                <a:cs typeface="Arial"/>
              </a:rPr>
              <a:t>Complete the table comparing Cambridge with London.</a:t>
            </a:r>
            <a:endParaRPr lang="zh-CN" altLang="en-US" sz="3200" b="1" i="1" kern="10">
              <a:ln w="9525">
                <a:solidFill>
                  <a:srgbClr val="0000FF"/>
                </a:solidFill>
                <a:round/>
                <a:headEnd/>
                <a:tailEnd/>
              </a:ln>
              <a:solidFill>
                <a:srgbClr val="0000FF"/>
              </a:solidFill>
              <a:latin typeface="Arial"/>
              <a:cs typeface="Arial"/>
            </a:endParaRPr>
          </a:p>
        </p:txBody>
      </p:sp>
      <p:graphicFrame>
        <p:nvGraphicFramePr>
          <p:cNvPr id="42378" name="Group 394"/>
          <p:cNvGraphicFramePr>
            <a:graphicFrameLocks noGrp="1"/>
          </p:cNvGraphicFramePr>
          <p:nvPr/>
        </p:nvGraphicFramePr>
        <p:xfrm>
          <a:off x="152400" y="1325563"/>
          <a:ext cx="8839200" cy="5334000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Cambridge 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London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Location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Population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Famous places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River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359" name="Text Box 375"/>
          <p:cNvSpPr txBox="1">
            <a:spLocks noChangeArrowheads="1"/>
          </p:cNvSpPr>
          <p:nvPr/>
        </p:nvSpPr>
        <p:spPr bwMode="auto">
          <a:xfrm>
            <a:off x="3187700" y="1858963"/>
            <a:ext cx="25320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In the east of </a:t>
            </a:r>
          </a:p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England</a:t>
            </a:r>
          </a:p>
        </p:txBody>
      </p:sp>
      <p:sp>
        <p:nvSpPr>
          <p:cNvPr id="42360" name="Text Box 376"/>
          <p:cNvSpPr txBox="1">
            <a:spLocks noChangeArrowheads="1"/>
          </p:cNvSpPr>
          <p:nvPr/>
        </p:nvSpPr>
        <p:spPr bwMode="auto">
          <a:xfrm>
            <a:off x="6064250" y="1858963"/>
            <a:ext cx="28019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In the south of </a:t>
            </a:r>
          </a:p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England</a:t>
            </a:r>
          </a:p>
        </p:txBody>
      </p:sp>
      <p:sp>
        <p:nvSpPr>
          <p:cNvPr id="42363" name="Text Box 379"/>
          <p:cNvSpPr txBox="1">
            <a:spLocks noChangeArrowheads="1"/>
          </p:cNvSpPr>
          <p:nvPr/>
        </p:nvSpPr>
        <p:spPr bwMode="auto">
          <a:xfrm>
            <a:off x="3200400" y="3154363"/>
            <a:ext cx="1504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120,000</a:t>
            </a:r>
          </a:p>
        </p:txBody>
      </p:sp>
      <p:sp>
        <p:nvSpPr>
          <p:cNvPr id="42364" name="Text Box 380"/>
          <p:cNvSpPr txBox="1">
            <a:spLocks noChangeArrowheads="1"/>
          </p:cNvSpPr>
          <p:nvPr/>
        </p:nvSpPr>
        <p:spPr bwMode="auto">
          <a:xfrm>
            <a:off x="6096000" y="3001963"/>
            <a:ext cx="2362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About 7.5</a:t>
            </a:r>
          </a:p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million</a:t>
            </a:r>
          </a:p>
        </p:txBody>
      </p:sp>
      <p:sp>
        <p:nvSpPr>
          <p:cNvPr id="42368" name="Text Box 384"/>
          <p:cNvSpPr txBox="1">
            <a:spLocks noChangeArrowheads="1"/>
          </p:cNvSpPr>
          <p:nvPr/>
        </p:nvSpPr>
        <p:spPr bwMode="auto">
          <a:xfrm>
            <a:off x="3200400" y="4086225"/>
            <a:ext cx="2590800" cy="177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University, old buildings and churches</a:t>
            </a:r>
          </a:p>
        </p:txBody>
      </p:sp>
      <p:sp>
        <p:nvSpPr>
          <p:cNvPr id="42369" name="Text Box 385"/>
          <p:cNvSpPr txBox="1">
            <a:spLocks noChangeArrowheads="1"/>
          </p:cNvSpPr>
          <p:nvPr/>
        </p:nvSpPr>
        <p:spPr bwMode="auto">
          <a:xfrm>
            <a:off x="6172200" y="4068763"/>
            <a:ext cx="25908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Big Ben,</a:t>
            </a:r>
          </a:p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Buckingham </a:t>
            </a:r>
          </a:p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Palace,</a:t>
            </a:r>
          </a:p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Tower Bridge</a:t>
            </a:r>
          </a:p>
        </p:txBody>
      </p:sp>
      <p:sp>
        <p:nvSpPr>
          <p:cNvPr id="42376" name="Text Box 392"/>
          <p:cNvSpPr txBox="1">
            <a:spLocks noChangeArrowheads="1"/>
          </p:cNvSpPr>
          <p:nvPr/>
        </p:nvSpPr>
        <p:spPr bwMode="auto">
          <a:xfrm>
            <a:off x="3314700" y="6126163"/>
            <a:ext cx="2092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River Cam</a:t>
            </a:r>
          </a:p>
        </p:txBody>
      </p:sp>
      <p:sp>
        <p:nvSpPr>
          <p:cNvPr id="42377" name="Text Box 393"/>
          <p:cNvSpPr txBox="1">
            <a:spLocks noChangeArrowheads="1"/>
          </p:cNvSpPr>
          <p:nvPr/>
        </p:nvSpPr>
        <p:spPr bwMode="auto">
          <a:xfrm>
            <a:off x="6148388" y="6126163"/>
            <a:ext cx="2635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River Thames</a:t>
            </a:r>
          </a:p>
        </p:txBody>
      </p:sp>
      <p:sp>
        <p:nvSpPr>
          <p:cNvPr id="34853" name="WordArt 23"/>
          <p:cNvSpPr>
            <a:spLocks noChangeArrowheads="1" noChangeShapeType="1"/>
          </p:cNvSpPr>
          <p:nvPr/>
        </p:nvSpPr>
        <p:spPr bwMode="auto">
          <a:xfrm>
            <a:off x="292100" y="0"/>
            <a:ext cx="36576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Arial"/>
                <a:cs typeface="Arial"/>
              </a:rPr>
              <a:t>Scanning</a:t>
            </a:r>
            <a:endParaRPr lang="zh-CN" altLang="en-US" sz="3600" b="1" kern="10">
              <a:ln w="19050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2" grpId="0" animBg="1"/>
      <p:bldP spid="42359" grpId="0"/>
      <p:bldP spid="42360" grpId="0"/>
      <p:bldP spid="42363" grpId="0"/>
      <p:bldP spid="42364" grpId="0"/>
      <p:bldP spid="42368" grpId="0"/>
      <p:bldP spid="42369" grpId="0"/>
      <p:bldP spid="42376" grpId="0"/>
      <p:bldP spid="4237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0" y="908050"/>
            <a:ext cx="8991600" cy="57610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 dirty="0"/>
              <a:t>1. What is Cambridge famous for?</a:t>
            </a:r>
          </a:p>
          <a:p>
            <a:pPr>
              <a:lnSpc>
                <a:spcPct val="90000"/>
              </a:lnSpc>
            </a:pPr>
            <a:endParaRPr lang="en-US" altLang="zh-CN" sz="2800" b="1" dirty="0"/>
          </a:p>
          <a:p>
            <a:pPr>
              <a:lnSpc>
                <a:spcPct val="90000"/>
              </a:lnSpc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翻译：第二段：</a:t>
            </a:r>
            <a:r>
              <a:rPr lang="en-US" altLang="zh-CN" sz="2800" b="1" dirty="0"/>
              <a:t>It has a population of about seven and a half million, so it’s bigger and busier than Cambridge.</a:t>
            </a:r>
          </a:p>
          <a:p>
            <a:pPr>
              <a:lnSpc>
                <a:spcPct val="90000"/>
              </a:lnSpc>
            </a:pPr>
            <a:endParaRPr lang="en-US" altLang="zh-CN" sz="2800" b="1" dirty="0"/>
          </a:p>
          <a:p>
            <a:pPr>
              <a:lnSpc>
                <a:spcPct val="90000"/>
              </a:lnSpc>
            </a:pPr>
            <a:r>
              <a:rPr lang="en-US" altLang="zh-CN" sz="2800" b="1" dirty="0"/>
              <a:t>3. </a:t>
            </a:r>
            <a:r>
              <a:rPr lang="zh-CN" altLang="en-US" sz="2800" b="1" dirty="0"/>
              <a:t>从文中找出下句的同义句：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/>
              <a:t>    </a:t>
            </a:r>
            <a:r>
              <a:rPr lang="en-US" altLang="zh-CN" sz="2800" b="1" dirty="0"/>
              <a:t>It is known for Big Ben.___________________</a:t>
            </a:r>
          </a:p>
          <a:p>
            <a:pPr>
              <a:lnSpc>
                <a:spcPct val="90000"/>
              </a:lnSpc>
            </a:pPr>
            <a:endParaRPr lang="en-US" altLang="zh-CN" sz="2800" b="1" dirty="0"/>
          </a:p>
          <a:p>
            <a:pPr>
              <a:lnSpc>
                <a:spcPct val="90000"/>
              </a:lnSpc>
            </a:pPr>
            <a:r>
              <a:rPr lang="en-US" altLang="zh-CN" sz="2800" b="1" dirty="0"/>
              <a:t>4. ____________-  and_______________ in the north of England.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/>
              <a:t>5. When can you visit England?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971550" y="1412875"/>
            <a:ext cx="721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It’s famous for (Cambridge )University.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468313" y="2924175"/>
            <a:ext cx="8313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它有大约</a:t>
            </a:r>
            <a:r>
              <a:rPr lang="en-US" altLang="zh-CN" sz="2800" b="1">
                <a:solidFill>
                  <a:srgbClr val="FF0000"/>
                </a:solidFill>
              </a:rPr>
              <a:t>7500000</a:t>
            </a:r>
            <a:r>
              <a:rPr lang="zh-CN" altLang="en-US" sz="2800" b="1">
                <a:solidFill>
                  <a:srgbClr val="FF0000"/>
                </a:solidFill>
              </a:rPr>
              <a:t>人口，因此它比剑桥更大更繁华</a:t>
            </a:r>
            <a:r>
              <a:rPr lang="en-US" altLang="zh-CN" sz="2800" b="1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716463" y="3933825"/>
            <a:ext cx="4514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It is famous for Big Ben.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542925" y="4906963"/>
            <a:ext cx="6588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Low mountains          beautiful lakes 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539750" y="6021388"/>
            <a:ext cx="7813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You can visit England any time of the year.</a:t>
            </a:r>
          </a:p>
        </p:txBody>
      </p:sp>
      <p:sp>
        <p:nvSpPr>
          <p:cNvPr id="35848" name="WordArt 10"/>
          <p:cNvSpPr>
            <a:spLocks noChangeArrowheads="1" noChangeShapeType="1" noTextEdit="1"/>
          </p:cNvSpPr>
          <p:nvPr/>
        </p:nvSpPr>
        <p:spPr bwMode="auto">
          <a:xfrm>
            <a:off x="431800" y="304800"/>
            <a:ext cx="5976938" cy="638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Comic Sans MS"/>
              </a:rPr>
              <a:t>Further reading</a:t>
            </a:r>
            <a:endParaRPr lang="zh-CN" altLang="en-US" sz="36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Comic Sans MS"/>
            </a:endParaRPr>
          </a:p>
        </p:txBody>
      </p:sp>
    </p:spTree>
  </p:cSld>
  <p:clrMapOvr>
    <a:masterClrMapping/>
  </p:clrMapOvr>
  <p:transition advTm="7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/>
      <p:bldP spid="68614" grpId="0"/>
      <p:bldP spid="68615" grpId="0"/>
      <p:bldP spid="68616" grpId="0"/>
      <p:bldP spid="686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304800"/>
            <a:ext cx="9067800" cy="62372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zh-CN" altLang="en-US" sz="2800" dirty="0"/>
              <a:t>单项选择</a:t>
            </a:r>
          </a:p>
          <a:p>
            <a:pPr marL="514350" indent="-514350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 sz="2800" dirty="0"/>
              <a:t>The table is </a:t>
            </a:r>
            <a:r>
              <a:rPr lang="en-US" altLang="zh-CN" sz="2800" dirty="0">
                <a:solidFill>
                  <a:srgbClr val="FF66FF"/>
                </a:solidFill>
              </a:rPr>
              <a:t>__.</a:t>
            </a:r>
            <a:r>
              <a:rPr lang="en-US" altLang="zh-CN" sz="2800" dirty="0"/>
              <a:t>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altLang="zh-CN" sz="2800" dirty="0"/>
              <a:t>   A. long 2 meters   B. 2 meter long   C. two meters long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800" dirty="0"/>
              <a:t>2. China is famous ____ the Great Wall.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800" dirty="0"/>
              <a:t>   A. at     B. for     C. as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800" dirty="0"/>
              <a:t>3. Britain is </a:t>
            </a:r>
            <a:r>
              <a:rPr lang="en-US" altLang="zh-CN" sz="2800" dirty="0">
                <a:solidFill>
                  <a:srgbClr val="FF66FF"/>
                </a:solidFill>
              </a:rPr>
              <a:t>_____</a:t>
            </a:r>
            <a:r>
              <a:rPr lang="en-US" altLang="zh-CN" sz="2800" dirty="0"/>
              <a:t> island.       A. a       B. an     	C. 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800" dirty="0"/>
              <a:t>4. _</a:t>
            </a:r>
            <a:r>
              <a:rPr lang="en-US" altLang="zh-CN" sz="2800" dirty="0">
                <a:solidFill>
                  <a:srgbClr val="FF66FF"/>
                </a:solidFill>
              </a:rPr>
              <a:t>__</a:t>
            </a:r>
            <a:r>
              <a:rPr lang="en-US" altLang="zh-CN" sz="2800" dirty="0"/>
              <a:t>is the population of </a:t>
            </a:r>
            <a:r>
              <a:rPr lang="en-US" altLang="zh-CN" sz="2800" dirty="0" err="1"/>
              <a:t>Foshan</a:t>
            </a:r>
            <a:r>
              <a:rPr lang="en-US" altLang="zh-CN" sz="2800" dirty="0"/>
              <a:t>?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800" dirty="0"/>
              <a:t>     A. How many  B. How much  C. What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800" dirty="0"/>
              <a:t>5. The population of this village __</a:t>
            </a:r>
            <a:r>
              <a:rPr lang="en-US" altLang="zh-CN" sz="2800" dirty="0">
                <a:solidFill>
                  <a:srgbClr val="FF66FF"/>
                </a:solidFill>
              </a:rPr>
              <a:t>__</a:t>
            </a:r>
            <a:r>
              <a:rPr lang="en-US" altLang="zh-CN" sz="2800" dirty="0"/>
              <a:t> only nine hundred, it is very small</a:t>
            </a:r>
            <a:r>
              <a:rPr lang="zh-CN" altLang="en-US" sz="2800" dirty="0"/>
              <a:t>。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800" dirty="0"/>
              <a:t>   A. are  B. has  C. is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800" dirty="0"/>
              <a:t>6. China is a great country, it _____1.3 billion people.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800" dirty="0"/>
              <a:t>      A. are  B. has C. is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800" dirty="0"/>
              <a:t>7. China is a great country _</a:t>
            </a:r>
            <a:r>
              <a:rPr lang="en-US" altLang="zh-CN" sz="2800" dirty="0">
                <a:solidFill>
                  <a:srgbClr val="FF66FF"/>
                </a:solidFill>
              </a:rPr>
              <a:t>__</a:t>
            </a:r>
            <a:r>
              <a:rPr lang="en-US" altLang="zh-CN" sz="2800" dirty="0"/>
              <a:t> a long history.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800" dirty="0"/>
              <a:t>     A. in   B. From  C. With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US" altLang="zh-CN" sz="2800" dirty="0"/>
          </a:p>
        </p:txBody>
      </p:sp>
      <p:sp>
        <p:nvSpPr>
          <p:cNvPr id="3" name="矩形 2"/>
          <p:cNvSpPr/>
          <p:nvPr/>
        </p:nvSpPr>
        <p:spPr>
          <a:xfrm>
            <a:off x="2606675" y="685800"/>
            <a:ext cx="4445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kern="0" dirty="0">
                <a:solidFill>
                  <a:srgbClr val="FF66FF"/>
                </a:solidFill>
                <a:latin typeface="Arial"/>
                <a:ea typeface="宋体"/>
              </a:rPr>
              <a:t>C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0400" y="1524000"/>
            <a:ext cx="42386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kern="0" dirty="0">
                <a:solidFill>
                  <a:srgbClr val="FF66FF"/>
                </a:solidFill>
                <a:latin typeface="Arial"/>
                <a:ea typeface="宋体"/>
              </a:rPr>
              <a:t>B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63738" y="2228850"/>
            <a:ext cx="1023937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kern="0" dirty="0">
                <a:solidFill>
                  <a:srgbClr val="000000"/>
                </a:solidFill>
                <a:latin typeface="Arial"/>
                <a:ea typeface="宋体"/>
              </a:rPr>
              <a:t>__</a:t>
            </a:r>
            <a:r>
              <a:rPr lang="en-US" altLang="zh-CN" sz="2800" kern="0" dirty="0">
                <a:solidFill>
                  <a:srgbClr val="FF66FF"/>
                </a:solidFill>
                <a:latin typeface="Arial"/>
                <a:ea typeface="宋体"/>
              </a:rPr>
              <a:t>B_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7538" y="2733675"/>
            <a:ext cx="442912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kern="0" dirty="0">
                <a:solidFill>
                  <a:srgbClr val="FF66FF"/>
                </a:solidFill>
                <a:latin typeface="Arial"/>
                <a:ea typeface="宋体"/>
              </a:rPr>
              <a:t>C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34000" y="3505200"/>
            <a:ext cx="4445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kern="0" dirty="0">
                <a:solidFill>
                  <a:srgbClr val="FF66FF"/>
                </a:solidFill>
                <a:latin typeface="Arial"/>
                <a:ea typeface="宋体"/>
              </a:rPr>
              <a:t>C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11738" y="4724400"/>
            <a:ext cx="423862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kern="0" dirty="0">
                <a:solidFill>
                  <a:srgbClr val="FF66FF"/>
                </a:solidFill>
                <a:latin typeface="Arial"/>
                <a:ea typeface="宋体"/>
              </a:rPr>
              <a:t>B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67238" y="5562600"/>
            <a:ext cx="4445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kern="0" dirty="0">
                <a:solidFill>
                  <a:srgbClr val="FF66FF"/>
                </a:solidFill>
                <a:latin typeface="Arial"/>
                <a:ea typeface="宋体"/>
              </a:rPr>
              <a:t>C</a:t>
            </a:r>
            <a:endParaRPr lang="zh-CN" alt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1"/>
          <p:cNvSpPr txBox="1">
            <a:spLocks noChangeArrowheads="1"/>
          </p:cNvSpPr>
          <p:nvPr/>
        </p:nvSpPr>
        <p:spPr bwMode="auto">
          <a:xfrm>
            <a:off x="381000" y="838200"/>
            <a:ext cx="86106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800" b="1" dirty="0"/>
              <a:t>完成句子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Hong Kong is hot. Shanghai is hotter. (</a:t>
            </a:r>
            <a:r>
              <a:rPr lang="zh-CN" altLang="en-US" sz="2800" b="1" dirty="0"/>
              <a:t>用比较级把两个句子合并成一句</a:t>
            </a:r>
            <a:r>
              <a:rPr lang="en-US" altLang="zh-CN" sz="2800" b="1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/>
              <a:t>   Shanghai ___</a:t>
            </a:r>
            <a:r>
              <a:rPr lang="en-US" altLang="zh-CN" sz="2800" b="1" u="sng" dirty="0"/>
              <a:t>__________</a:t>
            </a:r>
            <a:r>
              <a:rPr lang="en-US" altLang="zh-CN" sz="2800" b="1" dirty="0"/>
              <a:t> Hong Kong.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The population of Shanghai is </a:t>
            </a:r>
            <a:r>
              <a:rPr lang="en-US" altLang="zh-CN" sz="2800" b="1" u="sng" dirty="0"/>
              <a:t>13 million</a:t>
            </a:r>
            <a:r>
              <a:rPr lang="en-US" altLang="zh-CN" sz="2800" b="1" dirty="0"/>
              <a:t>.( </a:t>
            </a:r>
            <a:r>
              <a:rPr lang="zh-CN" altLang="en-US" sz="2800" b="1" dirty="0"/>
              <a:t>就划线部分提问</a:t>
            </a:r>
            <a:r>
              <a:rPr lang="en-US" altLang="zh-CN" sz="2800" b="1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/>
              <a:t>______________________Shanghai ?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/>
              <a:t>3</a:t>
            </a:r>
            <a:r>
              <a:rPr lang="zh-CN" altLang="en-US" sz="2800" b="1" dirty="0"/>
              <a:t>）大连约有三百五十万人口。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/>
              <a:t>Dalian ______________________5.3 </a:t>
            </a:r>
            <a:r>
              <a:rPr lang="en-US" altLang="zh-CN" sz="2800" b="1" dirty="0" err="1"/>
              <a:t>millionpeople</a:t>
            </a:r>
            <a:r>
              <a:rPr lang="en-US" altLang="zh-CN" sz="2800" b="1" dirty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/>
              <a:t>4</a:t>
            </a:r>
            <a:r>
              <a:rPr lang="zh-CN" altLang="en-US" sz="2800" b="1" dirty="0"/>
              <a:t>）这条河长达五十公里。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/>
              <a:t>This river is 50______________________.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/>
              <a:t>5</a:t>
            </a:r>
            <a:r>
              <a:rPr lang="zh-CN" altLang="en-US" sz="2800" b="1" dirty="0"/>
              <a:t>）香港位于中国的南部。 </a:t>
            </a:r>
            <a:endParaRPr lang="en-US" altLang="zh-CN" sz="28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/>
              <a:t>Hong Kong is ____________________China.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667000" y="1828800"/>
            <a:ext cx="2063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66FF"/>
                </a:solidFill>
              </a:rPr>
              <a:t>hotter than</a:t>
            </a:r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03225" y="2819400"/>
            <a:ext cx="4987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66FF"/>
                </a:solidFill>
              </a:rPr>
              <a:t>What is the population of</a:t>
            </a: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00200" y="3883025"/>
            <a:ext cx="47593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66FF"/>
                </a:solidFill>
              </a:rPr>
              <a:t>has a population of about</a:t>
            </a:r>
            <a:r>
              <a:rPr lang="en-US" altLang="zh-CN" sz="2800" b="1">
                <a:solidFill>
                  <a:srgbClr val="000000"/>
                </a:solidFill>
              </a:rPr>
              <a:t> </a:t>
            </a:r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276600" y="4826000"/>
            <a:ext cx="32004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b="1">
                <a:solidFill>
                  <a:srgbClr val="FF66FF"/>
                </a:solidFill>
              </a:rPr>
              <a:t>kilometers long.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276600" y="5578475"/>
            <a:ext cx="32543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66FF"/>
                </a:solidFill>
              </a:rPr>
              <a:t>in the south of</a:t>
            </a:r>
            <a:r>
              <a:rPr lang="en-US" altLang="zh-CN" sz="2800" b="1">
                <a:solidFill>
                  <a:srgbClr val="000000"/>
                </a:solidFill>
              </a:rPr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u=3549673985,3886149490&amp;gp=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765175"/>
            <a:ext cx="3013075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u=198864770,3981779308&amp;gp=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644900"/>
            <a:ext cx="3024187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356100" y="1054100"/>
            <a:ext cx="359251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>
            <a:spAutoFit/>
          </a:bodyPr>
          <a:lstStyle>
            <a:lvl1pPr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Hong Kong</a:t>
            </a:r>
          </a:p>
          <a:p>
            <a:pPr eaLnBrk="1" hangingPunct="1"/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about 150 years old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56100" y="3787775"/>
            <a:ext cx="248761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>
            <a:spAutoFit/>
          </a:bodyPr>
          <a:lstStyle>
            <a:lvl1pPr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Shanghai</a:t>
            </a:r>
          </a:p>
          <a:p>
            <a:pPr eaLnBrk="1" hangingPunct="1"/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700 years old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56100" y="2278063"/>
            <a:ext cx="33988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>
            <a:spAutoFit/>
          </a:bodyPr>
          <a:lstStyle>
            <a:lvl1pPr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Hong Kong is old.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56100" y="4868863"/>
            <a:ext cx="414178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>
            <a:spAutoFit/>
          </a:bodyPr>
          <a:lstStyle>
            <a:lvl1pPr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Shanghai is older than Hong Kong.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26497" y="3587063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105400" y="3233738"/>
            <a:ext cx="254635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600" b="1">
                <a:latin typeface="Times New Roman" pitchFamily="18" charset="0"/>
              </a:rPr>
              <a:t>Where is it?</a:t>
            </a:r>
          </a:p>
        </p:txBody>
      </p:sp>
      <p:sp>
        <p:nvSpPr>
          <p:cNvPr id="33814" name="WordArt 22"/>
          <p:cNvSpPr>
            <a:spLocks noChangeArrowheads="1" noChangeShapeType="1" noTextEdit="1"/>
          </p:cNvSpPr>
          <p:nvPr/>
        </p:nvSpPr>
        <p:spPr bwMode="auto">
          <a:xfrm>
            <a:off x="685800" y="381000"/>
            <a:ext cx="5257800" cy="1066800"/>
          </a:xfrm>
          <a:prstGeom prst="rect">
            <a:avLst/>
          </a:prstGeom>
        </p:spPr>
        <p:txBody>
          <a:bodyPr wrap="none" fromWordArt="1">
            <a:prstTxWarp prst="textTriangle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/>
                <a:cs typeface="Arial"/>
              </a:rPr>
              <a:t>Lead-in</a:t>
            </a:r>
            <a:endParaRPr lang="zh-CN" altLang="en-US" sz="3600" b="1" kern="1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5181600" y="3910013"/>
            <a:ext cx="272415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It’s England.</a:t>
            </a:r>
          </a:p>
        </p:txBody>
      </p:sp>
      <p:pic>
        <p:nvPicPr>
          <p:cNvPr id="33821" name="Picture 29" descr="201003260521547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4064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334000" y="3001357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sp>
        <p:nvSpPr>
          <p:cNvPr id="7170" name="TextBox 2"/>
          <p:cNvSpPr txBox="1">
            <a:spLocks noChangeArrowheads="1"/>
          </p:cNvSpPr>
          <p:nvPr/>
        </p:nvSpPr>
        <p:spPr bwMode="auto">
          <a:xfrm>
            <a:off x="2268538" y="477838"/>
            <a:ext cx="46783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>
            <a:spAutoFit/>
          </a:bodyPr>
          <a:lstStyle>
            <a:lvl1pPr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99"/>
                </a:solidFill>
                <a:latin typeface="Times New Roman" pitchFamily="18" charset="0"/>
              </a:rPr>
              <a:t>Which country is it?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1500" y="1928813"/>
            <a:ext cx="141287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>
            <a:spAutoFit/>
          </a:bodyPr>
          <a:lstStyle>
            <a:lvl1pPr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18427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184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9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Britain </a:t>
            </a:r>
          </a:p>
        </p:txBody>
      </p:sp>
      <p:pic>
        <p:nvPicPr>
          <p:cNvPr id="5" name="Picture 2" descr="http://www.ly321.com/news/uploadimage/200583172968568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650" y="1357313"/>
            <a:ext cx="4103688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4"/>
          <p:cNvSpPr>
            <a:spLocks/>
          </p:cNvSpPr>
          <p:nvPr/>
        </p:nvSpPr>
        <p:spPr bwMode="auto">
          <a:xfrm>
            <a:off x="2716213" y="3500438"/>
            <a:ext cx="4070350" cy="2487612"/>
          </a:xfrm>
          <a:custGeom>
            <a:avLst/>
            <a:gdLst>
              <a:gd name="T0" fmla="*/ 2147483647 w 3392"/>
              <a:gd name="T1" fmla="*/ 2147483647 h 2806"/>
              <a:gd name="T2" fmla="*/ 2147483647 w 3392"/>
              <a:gd name="T3" fmla="*/ 2147483647 h 2806"/>
              <a:gd name="T4" fmla="*/ 2147483647 w 3392"/>
              <a:gd name="T5" fmla="*/ 2147483647 h 2806"/>
              <a:gd name="T6" fmla="*/ 2147483647 w 3392"/>
              <a:gd name="T7" fmla="*/ 2147483647 h 2806"/>
              <a:gd name="T8" fmla="*/ 2147483647 w 3392"/>
              <a:gd name="T9" fmla="*/ 2147483647 h 2806"/>
              <a:gd name="T10" fmla="*/ 2147483647 w 3392"/>
              <a:gd name="T11" fmla="*/ 2147483647 h 2806"/>
              <a:gd name="T12" fmla="*/ 2147483647 w 3392"/>
              <a:gd name="T13" fmla="*/ 2147483647 h 2806"/>
              <a:gd name="T14" fmla="*/ 2147483647 w 3392"/>
              <a:gd name="T15" fmla="*/ 2147483647 h 2806"/>
              <a:gd name="T16" fmla="*/ 2147483647 w 3392"/>
              <a:gd name="T17" fmla="*/ 2147483647 h 2806"/>
              <a:gd name="T18" fmla="*/ 2147483647 w 3392"/>
              <a:gd name="T19" fmla="*/ 2147483647 h 2806"/>
              <a:gd name="T20" fmla="*/ 2147483647 w 3392"/>
              <a:gd name="T21" fmla="*/ 2147483647 h 2806"/>
              <a:gd name="T22" fmla="*/ 2147483647 w 3392"/>
              <a:gd name="T23" fmla="*/ 2147483647 h 2806"/>
              <a:gd name="T24" fmla="*/ 2147483647 w 3392"/>
              <a:gd name="T25" fmla="*/ 2147483647 h 2806"/>
              <a:gd name="T26" fmla="*/ 2147483647 w 3392"/>
              <a:gd name="T27" fmla="*/ 2147483647 h 2806"/>
              <a:gd name="T28" fmla="*/ 2147483647 w 3392"/>
              <a:gd name="T29" fmla="*/ 2147483647 h 2806"/>
              <a:gd name="T30" fmla="*/ 2147483647 w 3392"/>
              <a:gd name="T31" fmla="*/ 2147483647 h 2806"/>
              <a:gd name="T32" fmla="*/ 2147483647 w 3392"/>
              <a:gd name="T33" fmla="*/ 2147483647 h 2806"/>
              <a:gd name="T34" fmla="*/ 2147483647 w 3392"/>
              <a:gd name="T35" fmla="*/ 2147483647 h 2806"/>
              <a:gd name="T36" fmla="*/ 2147483647 w 3392"/>
              <a:gd name="T37" fmla="*/ 2147483647 h 2806"/>
              <a:gd name="T38" fmla="*/ 2147483647 w 3392"/>
              <a:gd name="T39" fmla="*/ 2147483647 h 2806"/>
              <a:gd name="T40" fmla="*/ 2147483647 w 3392"/>
              <a:gd name="T41" fmla="*/ 2147483647 h 2806"/>
              <a:gd name="T42" fmla="*/ 2147483647 w 3392"/>
              <a:gd name="T43" fmla="*/ 2147483647 h 2806"/>
              <a:gd name="T44" fmla="*/ 2147483647 w 3392"/>
              <a:gd name="T45" fmla="*/ 2147483647 h 2806"/>
              <a:gd name="T46" fmla="*/ 2147483647 w 3392"/>
              <a:gd name="T47" fmla="*/ 2147483647 h 2806"/>
              <a:gd name="T48" fmla="*/ 2147483647 w 3392"/>
              <a:gd name="T49" fmla="*/ 2147483647 h 2806"/>
              <a:gd name="T50" fmla="*/ 2147483647 w 3392"/>
              <a:gd name="T51" fmla="*/ 2147483647 h 2806"/>
              <a:gd name="T52" fmla="*/ 2147483647 w 3392"/>
              <a:gd name="T53" fmla="*/ 2147483647 h 2806"/>
              <a:gd name="T54" fmla="*/ 2147483647 w 3392"/>
              <a:gd name="T55" fmla="*/ 2147483647 h 2806"/>
              <a:gd name="T56" fmla="*/ 2147483647 w 3392"/>
              <a:gd name="T57" fmla="*/ 2147483647 h 2806"/>
              <a:gd name="T58" fmla="*/ 2147483647 w 3392"/>
              <a:gd name="T59" fmla="*/ 2147483647 h 2806"/>
              <a:gd name="T60" fmla="*/ 2147483647 w 3392"/>
              <a:gd name="T61" fmla="*/ 2147483647 h 2806"/>
              <a:gd name="T62" fmla="*/ 2147483647 w 3392"/>
              <a:gd name="T63" fmla="*/ 2147483647 h 2806"/>
              <a:gd name="T64" fmla="*/ 2147483647 w 3392"/>
              <a:gd name="T65" fmla="*/ 2147483647 h 2806"/>
              <a:gd name="T66" fmla="*/ 2147483647 w 3392"/>
              <a:gd name="T67" fmla="*/ 2147483647 h 2806"/>
              <a:gd name="T68" fmla="*/ 2147483647 w 3392"/>
              <a:gd name="T69" fmla="*/ 2147483647 h 2806"/>
              <a:gd name="T70" fmla="*/ 2147483647 w 3392"/>
              <a:gd name="T71" fmla="*/ 2147483647 h 2806"/>
              <a:gd name="T72" fmla="*/ 2147483647 w 3392"/>
              <a:gd name="T73" fmla="*/ 2147483647 h 2806"/>
              <a:gd name="T74" fmla="*/ 2147483647 w 3392"/>
              <a:gd name="T75" fmla="*/ 2147483647 h 2806"/>
              <a:gd name="T76" fmla="*/ 2147483647 w 3392"/>
              <a:gd name="T77" fmla="*/ 2147483647 h 2806"/>
              <a:gd name="T78" fmla="*/ 2147483647 w 3392"/>
              <a:gd name="T79" fmla="*/ 2147483647 h 2806"/>
              <a:gd name="T80" fmla="*/ 2147483647 w 3392"/>
              <a:gd name="T81" fmla="*/ 2147483647 h 2806"/>
              <a:gd name="T82" fmla="*/ 2147483647 w 3392"/>
              <a:gd name="T83" fmla="*/ 2147483647 h 2806"/>
              <a:gd name="T84" fmla="*/ 2147483647 w 3392"/>
              <a:gd name="T85" fmla="*/ 2147483647 h 2806"/>
              <a:gd name="T86" fmla="*/ 2147483647 w 3392"/>
              <a:gd name="T87" fmla="*/ 2147483647 h 2806"/>
              <a:gd name="T88" fmla="*/ 2147483647 w 3392"/>
              <a:gd name="T89" fmla="*/ 2147483647 h 2806"/>
              <a:gd name="T90" fmla="*/ 2147483647 w 3392"/>
              <a:gd name="T91" fmla="*/ 2147483647 h 2806"/>
              <a:gd name="T92" fmla="*/ 2147483647 w 3392"/>
              <a:gd name="T93" fmla="*/ 2147483647 h 2806"/>
              <a:gd name="T94" fmla="*/ 2147483647 w 3392"/>
              <a:gd name="T95" fmla="*/ 2147483647 h 2806"/>
              <a:gd name="T96" fmla="*/ 2147483647 w 3392"/>
              <a:gd name="T97" fmla="*/ 2147483647 h 2806"/>
              <a:gd name="T98" fmla="*/ 2147483647 w 3392"/>
              <a:gd name="T99" fmla="*/ 2147483647 h 2806"/>
              <a:gd name="T100" fmla="*/ 2147483647 w 3392"/>
              <a:gd name="T101" fmla="*/ 2147483647 h 2806"/>
              <a:gd name="T102" fmla="*/ 2147483647 w 3392"/>
              <a:gd name="T103" fmla="*/ 2147483647 h 2806"/>
              <a:gd name="T104" fmla="*/ 2147483647 w 3392"/>
              <a:gd name="T105" fmla="*/ 2147483647 h 2806"/>
              <a:gd name="T106" fmla="*/ 2147483647 w 3392"/>
              <a:gd name="T107" fmla="*/ 2147483647 h 2806"/>
              <a:gd name="T108" fmla="*/ 2147483647 w 3392"/>
              <a:gd name="T109" fmla="*/ 2147483647 h 2806"/>
              <a:gd name="T110" fmla="*/ 2147483647 w 3392"/>
              <a:gd name="T111" fmla="*/ 2147483647 h 2806"/>
              <a:gd name="T112" fmla="*/ 2147483647 w 3392"/>
              <a:gd name="T113" fmla="*/ 2147483647 h 2806"/>
              <a:gd name="T114" fmla="*/ 2147483647 w 3392"/>
              <a:gd name="T115" fmla="*/ 2147483647 h 2806"/>
              <a:gd name="T116" fmla="*/ 0 w 3392"/>
              <a:gd name="T117" fmla="*/ 2147483647 h 2806"/>
              <a:gd name="T118" fmla="*/ 2147483647 w 3392"/>
              <a:gd name="T119" fmla="*/ 2147483647 h 2806"/>
              <a:gd name="T120" fmla="*/ 2147483647 w 3392"/>
              <a:gd name="T121" fmla="*/ 2147483647 h 2806"/>
              <a:gd name="T122" fmla="*/ 2147483647 w 3392"/>
              <a:gd name="T123" fmla="*/ 2147483647 h 280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3392"/>
              <a:gd name="T187" fmla="*/ 0 h 2806"/>
              <a:gd name="T188" fmla="*/ 3392 w 3392"/>
              <a:gd name="T189" fmla="*/ 2806 h 280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3392" h="2806">
                <a:moveTo>
                  <a:pt x="26" y="2744"/>
                </a:moveTo>
                <a:cubicBezTo>
                  <a:pt x="272" y="2755"/>
                  <a:pt x="497" y="2767"/>
                  <a:pt x="743" y="2756"/>
                </a:cubicBezTo>
                <a:cubicBezTo>
                  <a:pt x="955" y="2689"/>
                  <a:pt x="733" y="2755"/>
                  <a:pt x="1319" y="2731"/>
                </a:cubicBezTo>
                <a:cubicBezTo>
                  <a:pt x="1446" y="2726"/>
                  <a:pt x="1530" y="2674"/>
                  <a:pt x="1639" y="2628"/>
                </a:cubicBezTo>
                <a:cubicBezTo>
                  <a:pt x="1687" y="2608"/>
                  <a:pt x="1755" y="2598"/>
                  <a:pt x="1805" y="2590"/>
                </a:cubicBezTo>
                <a:cubicBezTo>
                  <a:pt x="1903" y="2557"/>
                  <a:pt x="1855" y="2569"/>
                  <a:pt x="1946" y="2552"/>
                </a:cubicBezTo>
                <a:cubicBezTo>
                  <a:pt x="2026" y="2511"/>
                  <a:pt x="2113" y="2500"/>
                  <a:pt x="2202" y="2488"/>
                </a:cubicBezTo>
                <a:cubicBezTo>
                  <a:pt x="2219" y="2479"/>
                  <a:pt x="2234" y="2465"/>
                  <a:pt x="2253" y="2462"/>
                </a:cubicBezTo>
                <a:cubicBezTo>
                  <a:pt x="2502" y="2420"/>
                  <a:pt x="2936" y="2427"/>
                  <a:pt x="3111" y="2424"/>
                </a:cubicBezTo>
                <a:cubicBezTo>
                  <a:pt x="3136" y="2407"/>
                  <a:pt x="3177" y="2401"/>
                  <a:pt x="3187" y="2372"/>
                </a:cubicBezTo>
                <a:cubicBezTo>
                  <a:pt x="3206" y="2316"/>
                  <a:pt x="3188" y="2340"/>
                  <a:pt x="3251" y="2308"/>
                </a:cubicBezTo>
                <a:cubicBezTo>
                  <a:pt x="3300" y="2236"/>
                  <a:pt x="3317" y="2148"/>
                  <a:pt x="3341" y="2065"/>
                </a:cubicBezTo>
                <a:cubicBezTo>
                  <a:pt x="3354" y="2020"/>
                  <a:pt x="3377" y="1981"/>
                  <a:pt x="3392" y="1937"/>
                </a:cubicBezTo>
                <a:cubicBezTo>
                  <a:pt x="3388" y="1737"/>
                  <a:pt x="3387" y="1536"/>
                  <a:pt x="3379" y="1336"/>
                </a:cubicBezTo>
                <a:cubicBezTo>
                  <a:pt x="3377" y="1284"/>
                  <a:pt x="3334" y="1239"/>
                  <a:pt x="3315" y="1195"/>
                </a:cubicBezTo>
                <a:cubicBezTo>
                  <a:pt x="3299" y="1158"/>
                  <a:pt x="3292" y="1117"/>
                  <a:pt x="3277" y="1080"/>
                </a:cubicBezTo>
                <a:cubicBezTo>
                  <a:pt x="3271" y="1066"/>
                  <a:pt x="3259" y="1055"/>
                  <a:pt x="3251" y="1041"/>
                </a:cubicBezTo>
                <a:cubicBezTo>
                  <a:pt x="3209" y="965"/>
                  <a:pt x="3131" y="793"/>
                  <a:pt x="3072" y="734"/>
                </a:cubicBezTo>
                <a:cubicBezTo>
                  <a:pt x="3004" y="666"/>
                  <a:pt x="2909" y="635"/>
                  <a:pt x="2842" y="568"/>
                </a:cubicBezTo>
                <a:cubicBezTo>
                  <a:pt x="2829" y="555"/>
                  <a:pt x="2818" y="539"/>
                  <a:pt x="2803" y="529"/>
                </a:cubicBezTo>
                <a:cubicBezTo>
                  <a:pt x="2776" y="511"/>
                  <a:pt x="2741" y="508"/>
                  <a:pt x="2714" y="491"/>
                </a:cubicBezTo>
                <a:cubicBezTo>
                  <a:pt x="2654" y="453"/>
                  <a:pt x="2557" y="370"/>
                  <a:pt x="2496" y="350"/>
                </a:cubicBezTo>
                <a:cubicBezTo>
                  <a:pt x="2433" y="287"/>
                  <a:pt x="2351" y="216"/>
                  <a:pt x="2266" y="184"/>
                </a:cubicBezTo>
                <a:cubicBezTo>
                  <a:pt x="2225" y="169"/>
                  <a:pt x="2165" y="165"/>
                  <a:pt x="2125" y="158"/>
                </a:cubicBezTo>
                <a:cubicBezTo>
                  <a:pt x="2020" y="140"/>
                  <a:pt x="2101" y="151"/>
                  <a:pt x="2010" y="132"/>
                </a:cubicBezTo>
                <a:cubicBezTo>
                  <a:pt x="1967" y="123"/>
                  <a:pt x="1882" y="107"/>
                  <a:pt x="1882" y="107"/>
                </a:cubicBezTo>
                <a:cubicBezTo>
                  <a:pt x="1811" y="0"/>
                  <a:pt x="1696" y="62"/>
                  <a:pt x="1562" y="68"/>
                </a:cubicBezTo>
                <a:cubicBezTo>
                  <a:pt x="1549" y="77"/>
                  <a:pt x="1533" y="82"/>
                  <a:pt x="1523" y="94"/>
                </a:cubicBezTo>
                <a:cubicBezTo>
                  <a:pt x="1469" y="162"/>
                  <a:pt x="1562" y="104"/>
                  <a:pt x="1485" y="171"/>
                </a:cubicBezTo>
                <a:cubicBezTo>
                  <a:pt x="1462" y="191"/>
                  <a:pt x="1434" y="205"/>
                  <a:pt x="1408" y="222"/>
                </a:cubicBezTo>
                <a:cubicBezTo>
                  <a:pt x="1393" y="232"/>
                  <a:pt x="1384" y="249"/>
                  <a:pt x="1370" y="260"/>
                </a:cubicBezTo>
                <a:cubicBezTo>
                  <a:pt x="1357" y="270"/>
                  <a:pt x="1281" y="320"/>
                  <a:pt x="1255" y="337"/>
                </a:cubicBezTo>
                <a:cubicBezTo>
                  <a:pt x="1227" y="355"/>
                  <a:pt x="1206" y="383"/>
                  <a:pt x="1178" y="401"/>
                </a:cubicBezTo>
                <a:cubicBezTo>
                  <a:pt x="1137" y="462"/>
                  <a:pt x="1157" y="425"/>
                  <a:pt x="1127" y="516"/>
                </a:cubicBezTo>
                <a:cubicBezTo>
                  <a:pt x="1123" y="529"/>
                  <a:pt x="1114" y="555"/>
                  <a:pt x="1114" y="555"/>
                </a:cubicBezTo>
                <a:cubicBezTo>
                  <a:pt x="1126" y="708"/>
                  <a:pt x="1127" y="865"/>
                  <a:pt x="1242" y="977"/>
                </a:cubicBezTo>
                <a:cubicBezTo>
                  <a:pt x="1265" y="1045"/>
                  <a:pt x="1295" y="1031"/>
                  <a:pt x="1344" y="1080"/>
                </a:cubicBezTo>
                <a:cubicBezTo>
                  <a:pt x="1370" y="1106"/>
                  <a:pt x="1372" y="1124"/>
                  <a:pt x="1383" y="1156"/>
                </a:cubicBezTo>
                <a:cubicBezTo>
                  <a:pt x="1366" y="1273"/>
                  <a:pt x="1380" y="1217"/>
                  <a:pt x="1344" y="1323"/>
                </a:cubicBezTo>
                <a:cubicBezTo>
                  <a:pt x="1339" y="1337"/>
                  <a:pt x="1325" y="1347"/>
                  <a:pt x="1319" y="1361"/>
                </a:cubicBezTo>
                <a:cubicBezTo>
                  <a:pt x="1308" y="1386"/>
                  <a:pt x="1302" y="1412"/>
                  <a:pt x="1293" y="1438"/>
                </a:cubicBezTo>
                <a:cubicBezTo>
                  <a:pt x="1289" y="1451"/>
                  <a:pt x="1280" y="1476"/>
                  <a:pt x="1280" y="1476"/>
                </a:cubicBezTo>
                <a:cubicBezTo>
                  <a:pt x="1294" y="1603"/>
                  <a:pt x="1302" y="1651"/>
                  <a:pt x="1357" y="1758"/>
                </a:cubicBezTo>
                <a:cubicBezTo>
                  <a:pt x="1370" y="1783"/>
                  <a:pt x="1383" y="1809"/>
                  <a:pt x="1395" y="1835"/>
                </a:cubicBezTo>
                <a:cubicBezTo>
                  <a:pt x="1406" y="1860"/>
                  <a:pt x="1421" y="1912"/>
                  <a:pt x="1421" y="1912"/>
                </a:cubicBezTo>
                <a:cubicBezTo>
                  <a:pt x="1390" y="2033"/>
                  <a:pt x="1328" y="2031"/>
                  <a:pt x="1216" y="2052"/>
                </a:cubicBezTo>
                <a:cubicBezTo>
                  <a:pt x="1048" y="2167"/>
                  <a:pt x="1256" y="2034"/>
                  <a:pt x="730" y="2091"/>
                </a:cubicBezTo>
                <a:cubicBezTo>
                  <a:pt x="715" y="2093"/>
                  <a:pt x="716" y="2119"/>
                  <a:pt x="704" y="2129"/>
                </a:cubicBezTo>
                <a:cubicBezTo>
                  <a:pt x="694" y="2137"/>
                  <a:pt x="679" y="2138"/>
                  <a:pt x="666" y="2142"/>
                </a:cubicBezTo>
                <a:cubicBezTo>
                  <a:pt x="591" y="2251"/>
                  <a:pt x="716" y="2079"/>
                  <a:pt x="563" y="2232"/>
                </a:cubicBezTo>
                <a:cubicBezTo>
                  <a:pt x="525" y="2270"/>
                  <a:pt x="499" y="2292"/>
                  <a:pt x="448" y="2308"/>
                </a:cubicBezTo>
                <a:cubicBezTo>
                  <a:pt x="435" y="2321"/>
                  <a:pt x="426" y="2338"/>
                  <a:pt x="410" y="2347"/>
                </a:cubicBezTo>
                <a:cubicBezTo>
                  <a:pt x="395" y="2356"/>
                  <a:pt x="373" y="2350"/>
                  <a:pt x="359" y="2360"/>
                </a:cubicBezTo>
                <a:cubicBezTo>
                  <a:pt x="342" y="2372"/>
                  <a:pt x="336" y="2397"/>
                  <a:pt x="320" y="2411"/>
                </a:cubicBezTo>
                <a:cubicBezTo>
                  <a:pt x="310" y="2420"/>
                  <a:pt x="294" y="2417"/>
                  <a:pt x="282" y="2424"/>
                </a:cubicBezTo>
                <a:cubicBezTo>
                  <a:pt x="255" y="2439"/>
                  <a:pt x="231" y="2458"/>
                  <a:pt x="205" y="2475"/>
                </a:cubicBezTo>
                <a:cubicBezTo>
                  <a:pt x="190" y="2485"/>
                  <a:pt x="181" y="2502"/>
                  <a:pt x="167" y="2513"/>
                </a:cubicBezTo>
                <a:cubicBezTo>
                  <a:pt x="143" y="2532"/>
                  <a:pt x="90" y="2564"/>
                  <a:pt x="90" y="2564"/>
                </a:cubicBezTo>
                <a:cubicBezTo>
                  <a:pt x="59" y="2610"/>
                  <a:pt x="18" y="2639"/>
                  <a:pt x="0" y="2692"/>
                </a:cubicBezTo>
                <a:cubicBezTo>
                  <a:pt x="4" y="2713"/>
                  <a:pt x="5" y="2736"/>
                  <a:pt x="13" y="2756"/>
                </a:cubicBezTo>
                <a:cubicBezTo>
                  <a:pt x="19" y="2771"/>
                  <a:pt x="28" y="2806"/>
                  <a:pt x="39" y="2795"/>
                </a:cubicBezTo>
                <a:cubicBezTo>
                  <a:pt x="52" y="2783"/>
                  <a:pt x="30" y="2761"/>
                  <a:pt x="26" y="2744"/>
                </a:cubicBez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1" tIns="45715" rIns="91431" bIns="45715"/>
          <a:lstStyle/>
          <a:p>
            <a:endParaRPr lang="zh-CN" altLang="en-US"/>
          </a:p>
        </p:txBody>
      </p:sp>
      <p:sp>
        <p:nvSpPr>
          <p:cNvPr id="7" name="线形标注 2 6"/>
          <p:cNvSpPr>
            <a:spLocks/>
          </p:cNvSpPr>
          <p:nvPr/>
        </p:nvSpPr>
        <p:spPr bwMode="auto">
          <a:xfrm>
            <a:off x="500063" y="3000375"/>
            <a:ext cx="1785937" cy="642938"/>
          </a:xfrm>
          <a:prstGeom prst="borderCallout2">
            <a:avLst>
              <a:gd name="adj1" fmla="val 29282"/>
              <a:gd name="adj2" fmla="val 99426"/>
              <a:gd name="adj3" fmla="val 29630"/>
              <a:gd name="adj4" fmla="val 121556"/>
              <a:gd name="adj5" fmla="val 143611"/>
              <a:gd name="adj6" fmla="val 210130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1431" tIns="45715" rIns="91431" bIns="45715" anchor="ctr"/>
          <a:lstStyle/>
          <a:p>
            <a:pPr algn="ctr" defTabSz="1184275"/>
            <a:r>
              <a:rPr lang="en-US" altLang="zh-CN" sz="29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England</a:t>
            </a:r>
            <a:r>
              <a:rPr lang="en-US" altLang="zh-CN" sz="230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85750" y="4214813"/>
            <a:ext cx="2430463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>
            <a:spAutoFit/>
          </a:bodyPr>
          <a:lstStyle/>
          <a:p>
            <a:pPr defTabSz="1184275"/>
            <a:r>
              <a:rPr lang="en-US" altLang="zh-CN" sz="2900" b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England is </a:t>
            </a:r>
          </a:p>
          <a:p>
            <a:pPr defTabSz="1184275"/>
            <a:r>
              <a:rPr lang="en-US" altLang="zh-CN" sz="2900" b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 region </a:t>
            </a:r>
          </a:p>
          <a:p>
            <a:pPr defTabSz="1184275"/>
            <a:r>
              <a:rPr lang="en-US" altLang="zh-CN" sz="2900" b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of Britain.</a:t>
            </a:r>
          </a:p>
        </p:txBody>
      </p:sp>
      <p:sp>
        <p:nvSpPr>
          <p:cNvPr id="9" name="线形标注 2 8"/>
          <p:cNvSpPr>
            <a:spLocks/>
          </p:cNvSpPr>
          <p:nvPr/>
        </p:nvSpPr>
        <p:spPr bwMode="auto">
          <a:xfrm>
            <a:off x="6667500" y="4214813"/>
            <a:ext cx="2070100" cy="571500"/>
          </a:xfrm>
          <a:prstGeom prst="borderCallout2">
            <a:avLst>
              <a:gd name="adj1" fmla="val 20829"/>
              <a:gd name="adj2" fmla="val -880"/>
              <a:gd name="adj3" fmla="val 18750"/>
              <a:gd name="adj4" fmla="val -16667"/>
              <a:gd name="adj5" fmla="val 87500"/>
              <a:gd name="adj6" fmla="val -25287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1431" tIns="45715" rIns="91431" bIns="45715" anchor="ctr"/>
          <a:lstStyle/>
          <a:p>
            <a:pPr algn="ctr" defTabSz="1184275"/>
            <a:r>
              <a:rPr lang="en-US" altLang="zh-CN" sz="29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Cambridge </a:t>
            </a:r>
          </a:p>
        </p:txBody>
      </p:sp>
      <p:sp>
        <p:nvSpPr>
          <p:cNvPr id="10" name="线形标注 2 9"/>
          <p:cNvSpPr>
            <a:spLocks/>
          </p:cNvSpPr>
          <p:nvPr/>
        </p:nvSpPr>
        <p:spPr bwMode="auto">
          <a:xfrm>
            <a:off x="6786563" y="5500688"/>
            <a:ext cx="1927225" cy="5000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1861"/>
              <a:gd name="adj6" fmla="val -30046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1431" tIns="45715" rIns="91431" bIns="45715" anchor="ctr"/>
          <a:lstStyle/>
          <a:p>
            <a:pPr algn="ctr" defTabSz="1184275"/>
            <a:r>
              <a:rPr lang="en-US" altLang="zh-CN" sz="29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London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4637088" y="3686175"/>
            <a:ext cx="412591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It’s famous for Big Ben.</a:t>
            </a:r>
            <a:r>
              <a:rPr lang="en-US" altLang="zh-CN" sz="3600">
                <a:latin typeface="Times New Roman" pitchFamily="18" charset="0"/>
              </a:rPr>
              <a:t>  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4572000" y="2316163"/>
            <a:ext cx="4267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latin typeface="Times New Roman" pitchFamily="18" charset="0"/>
              </a:rPr>
              <a:t>What is it famous for?</a:t>
            </a:r>
          </a:p>
        </p:txBody>
      </p:sp>
      <p:pic>
        <p:nvPicPr>
          <p:cNvPr id="52239" name="Picture 15" descr="dbz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3733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02" name="Picture 10" descr="pacrya66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33528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4343400" y="3778250"/>
            <a:ext cx="342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It is London.</a:t>
            </a:r>
            <a:r>
              <a:rPr lang="en-US" altLang="zh-CN" sz="3600">
                <a:latin typeface="Times New Roman" pitchFamily="18" charset="0"/>
              </a:rPr>
              <a:t>  </a:t>
            </a: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4267200" y="2362200"/>
            <a:ext cx="4419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latin typeface="Times New Roman" pitchFamily="18" charset="0"/>
              </a:rPr>
              <a:t>What is the capital of England?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4" grpId="0"/>
      <p:bldP spid="594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82000" cy="4495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north   </a:t>
            </a:r>
            <a:r>
              <a:rPr lang="en-US" altLang="zh-CN" sz="3600" b="1" i="1" dirty="0">
                <a:solidFill>
                  <a:srgbClr val="FF0000"/>
                </a:solidFill>
                <a:latin typeface="Times New Roman" pitchFamily="18" charset="0"/>
              </a:rPr>
              <a:t>n.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北；北方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            </a:t>
            </a:r>
            <a:r>
              <a:rPr lang="en-US" altLang="zh-CN" sz="3600" b="1" i="1" dirty="0">
                <a:solidFill>
                  <a:srgbClr val="FF0000"/>
                </a:solidFill>
                <a:latin typeface="Times New Roman" pitchFamily="18" charset="0"/>
              </a:rPr>
              <a:t>adj.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在北方的；朝北的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itchFamily="18" charset="0"/>
              </a:rPr>
              <a:t>e.g. Japan lies to the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north</a:t>
            </a:r>
            <a:r>
              <a:rPr lang="en-US" altLang="zh-CN" sz="3600" b="1" dirty="0">
                <a:latin typeface="Times New Roman" pitchFamily="18" charset="0"/>
              </a:rPr>
              <a:t> of Philippines.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itchFamily="18" charset="0"/>
              </a:rPr>
              <a:t>      </a:t>
            </a:r>
            <a:r>
              <a:rPr lang="zh-CN" altLang="en-US" sz="3600" b="1" dirty="0">
                <a:latin typeface="Times New Roman" pitchFamily="18" charset="0"/>
              </a:rPr>
              <a:t>日本位于菲律宾岛的北面。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Times New Roman" pitchFamily="18" charset="0"/>
              </a:rPr>
              <a:t>      </a:t>
            </a:r>
            <a:r>
              <a:rPr lang="en-US" altLang="zh-CN" sz="3600" b="1" dirty="0">
                <a:latin typeface="Times New Roman" pitchFamily="18" charset="0"/>
              </a:rPr>
              <a:t>Is your home town in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North</a:t>
            </a:r>
            <a:r>
              <a:rPr lang="en-US" altLang="zh-CN" sz="3600" b="1" dirty="0">
                <a:latin typeface="Times New Roman" pitchFamily="18" charset="0"/>
              </a:rPr>
              <a:t> China?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itchFamily="18" charset="0"/>
              </a:rPr>
              <a:t>      </a:t>
            </a:r>
            <a:r>
              <a:rPr lang="zh-CN" altLang="en-US" sz="3600" b="1" dirty="0">
                <a:latin typeface="Times New Roman" pitchFamily="18" charset="0"/>
              </a:rPr>
              <a:t>你的家乡在中国的北方吗？</a:t>
            </a:r>
          </a:p>
        </p:txBody>
      </p:sp>
      <p:sp>
        <p:nvSpPr>
          <p:cNvPr id="72708" name="WordArt 4"/>
          <p:cNvSpPr>
            <a:spLocks noChangeArrowheads="1" noChangeShapeType="1" noTextEdit="1"/>
          </p:cNvSpPr>
          <p:nvPr/>
        </p:nvSpPr>
        <p:spPr bwMode="auto">
          <a:xfrm>
            <a:off x="1828800" y="533400"/>
            <a:ext cx="50292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Learn new words.</a:t>
            </a:r>
            <a:endParaRPr lang="zh-CN" altLang="en-US" sz="3600" b="1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3874</TotalTime>
  <Words>2343</Words>
  <Application>Microsoft Office PowerPoint</Application>
  <PresentationFormat>全屏显示(4:3)</PresentationFormat>
  <Paragraphs>358</Paragraphs>
  <Slides>36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黑体</vt:lpstr>
      <vt:lpstr>宋体</vt:lpstr>
      <vt:lpstr>Arial</vt:lpstr>
      <vt:lpstr>Calibri</vt:lpstr>
      <vt:lpstr>Calibri Light</vt:lpstr>
      <vt:lpstr>Comic Sans MS</vt:lpstr>
      <vt:lpstr>Times New Roman</vt:lpstr>
      <vt:lpstr>天体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第一PPT模板网-WWW.1PPT.COM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subject>第一PPT模板网-WWW.1PPT.COM</dc:subject>
  <dc:creator>第一PPT模板网-WWW.1PPT.COM</dc:creator>
  <cp:keywords>第一PPT模板网-WWW.1PPT.COM</cp:keywords>
  <dc:description>第一PPT模板网-WWW.1PPT.COM</dc:description>
  <cp:lastModifiedBy>张 起源</cp:lastModifiedBy>
  <cp:revision>3</cp:revision>
  <cp:lastPrinted>1601-01-01T00:00:00Z</cp:lastPrinted>
  <dcterms:created xsi:type="dcterms:W3CDTF">2012-06-30T07:09:19Z</dcterms:created>
  <dcterms:modified xsi:type="dcterms:W3CDTF">2019-09-14T08:33:51Z</dcterms:modified>
  <cp:category>第一PPT模板网-WWW.1PPT.COM</cp:category>
  <cp:contentStatus>第一PPT模板网-WWW.1PPT.COM</cp:contentStatus>
  <cp:version>第一PPT模板网-WWW.1PPT.COM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NXTAG2">
    <vt:lpwstr>0008005424000000000001024120</vt:lpwstr>
  </property>
</Properties>
</file>