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9" r:id="rId14"/>
    <p:sldId id="267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79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8" d="100"/>
        <a:sy n="6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BF5F4-7375-4C03-AC91-B57882CC25F9}" type="datetimeFigureOut">
              <a:rPr lang="zh-CN" altLang="en-US" smtClean="0"/>
              <a:t>2019/9/14 Saturday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21AE5F-7258-4A26-B9AE-9910627CE9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255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powerpoint/" TargetMode="External"/><Relationship Id="rId13" Type="http://schemas.openxmlformats.org/officeDocument/2006/relationships/hyperlink" Target="http://www.1ppt.cn/" TargetMode="External"/><Relationship Id="rId18" Type="http://schemas.openxmlformats.org/officeDocument/2006/relationships/hyperlink" Target="http://www.1ppt.com/kejian/meishu/" TargetMode="External"/><Relationship Id="rId3" Type="http://schemas.openxmlformats.org/officeDocument/2006/relationships/hyperlink" Target="http://www.1ppt.com/moban/" TargetMode="External"/><Relationship Id="rId21" Type="http://schemas.openxmlformats.org/officeDocument/2006/relationships/hyperlink" Target="http://www.1ppt.com/kejian/huaxue/" TargetMode="External"/><Relationship Id="rId7" Type="http://schemas.openxmlformats.org/officeDocument/2006/relationships/hyperlink" Target="http://www.1ppt.com/xiazai/" TargetMode="External"/><Relationship Id="rId12" Type="http://schemas.openxmlformats.org/officeDocument/2006/relationships/hyperlink" Target="http://www.1ppt.com/jiaoan/" TargetMode="External"/><Relationship Id="rId17" Type="http://schemas.openxmlformats.org/officeDocument/2006/relationships/hyperlink" Target="http://www.1ppt.com/kejian/yingyu/" TargetMode="External"/><Relationship Id="rId2" Type="http://schemas.openxmlformats.org/officeDocument/2006/relationships/slide" Target="../slides/slide6.xml"/><Relationship Id="rId16" Type="http://schemas.openxmlformats.org/officeDocument/2006/relationships/hyperlink" Target="http://www.1ppt.com/kejian/shuxue/" TargetMode="External"/><Relationship Id="rId20" Type="http://schemas.openxmlformats.org/officeDocument/2006/relationships/hyperlink" Target="http://www.1ppt.com/kejian/wuli/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1ppt.com/tubiao/" TargetMode="External"/><Relationship Id="rId11" Type="http://schemas.openxmlformats.org/officeDocument/2006/relationships/hyperlink" Target="http://www.1ppt.com/shiti/" TargetMode="External"/><Relationship Id="rId24" Type="http://schemas.openxmlformats.org/officeDocument/2006/relationships/hyperlink" Target="http://www.1ppt.com/kejian/lishi/" TargetMode="External"/><Relationship Id="rId5" Type="http://schemas.openxmlformats.org/officeDocument/2006/relationships/hyperlink" Target="http://www.1ppt.com/beijing/" TargetMode="External"/><Relationship Id="rId15" Type="http://schemas.openxmlformats.org/officeDocument/2006/relationships/hyperlink" Target="http://www.1ppt.com/kejian/yuwen/" TargetMode="External"/><Relationship Id="rId23" Type="http://schemas.openxmlformats.org/officeDocument/2006/relationships/hyperlink" Target="http://www.1ppt.com/kejian/dili/" TargetMode="External"/><Relationship Id="rId10" Type="http://schemas.openxmlformats.org/officeDocument/2006/relationships/hyperlink" Target="http://www.1ppt.com/fanwen/" TargetMode="External"/><Relationship Id="rId19" Type="http://schemas.openxmlformats.org/officeDocument/2006/relationships/hyperlink" Target="http://www.1ppt.com/kejian/kexue/" TargetMode="External"/><Relationship Id="rId4" Type="http://schemas.openxmlformats.org/officeDocument/2006/relationships/hyperlink" Target="http://www.1ppt.com/sucai/" TargetMode="External"/><Relationship Id="rId9" Type="http://schemas.openxmlformats.org/officeDocument/2006/relationships/hyperlink" Target="http://www.1ppt.com/ziliao/" TargetMode="External"/><Relationship Id="rId14" Type="http://schemas.openxmlformats.org/officeDocument/2006/relationships/hyperlink" Target="http://www.1ppt.com/kejian/" TargetMode="External"/><Relationship Id="rId22" Type="http://schemas.openxmlformats.org/officeDocument/2006/relationships/hyperlink" Target="http://www.1ppt.com/kejian/shengwu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模板：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3"/>
              </a:rPr>
              <a:t>www.1ppt.com/moban/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     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素材：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4"/>
              </a:rPr>
              <a:t>www.1ppt.com/sucai/</a:t>
            </a:r>
            <a:endParaRPr lang="en-US" altLang="zh-CN" sz="1200" dirty="0">
              <a:solidFill>
                <a:srgbClr val="EEECE1">
                  <a:lumMod val="25000"/>
                </a:srgbClr>
              </a:solidFill>
            </a:endParaRPr>
          </a:p>
          <a:p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背景：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5"/>
              </a:rPr>
              <a:t>www.1ppt.com/beijing/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      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图表：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6"/>
              </a:rPr>
              <a:t>www.1ppt.com/tubiao/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</a:t>
            </a:r>
          </a:p>
          <a:p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下载：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7"/>
              </a:rPr>
              <a:t>www.1ppt.com/xiazai/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        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教程： 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8"/>
              </a:rPr>
              <a:t>www.1ppt.com/powerpoint/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资料下载：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9"/>
              </a:rPr>
              <a:t>www.1ppt.com/ziliao/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    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范文下载：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0"/>
              </a:rPr>
              <a:t>www.1ppt.com/fanwen/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试卷下载：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1"/>
              </a:rPr>
              <a:t>www.1ppt.com/shiti/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      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教案下载：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2"/>
              </a:rPr>
              <a:t>www.1ppt.com/jiaoan/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  </a:t>
            </a:r>
          </a:p>
          <a:p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论坛：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3"/>
              </a:rPr>
              <a:t>www.1ppt.cn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                         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4"/>
              </a:rPr>
              <a:t>www.1ppt.com/kejian/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语文课件：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5"/>
              </a:rPr>
              <a:t>www.1ppt.com/kejian/yuwen/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数学课件：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6"/>
              </a:rPr>
              <a:t>www.1ppt.com/kejian/shuxue/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英语课件：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7"/>
              </a:rPr>
              <a:t>www.1ppt.com/kejian/yingyu/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美术课件：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8"/>
              </a:rPr>
              <a:t>www.1ppt.com/kejian/meishu/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科学课件：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9"/>
              </a:rPr>
              <a:t>www.1ppt.com/kejian/kexue/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物理课件：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20"/>
              </a:rPr>
              <a:t>www.1ppt.com/kejian/wuli/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化学课件：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21"/>
              </a:rPr>
              <a:t>www.1ppt.com/kejian/huaxue/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生物课件：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22"/>
              </a:rPr>
              <a:t>www.1ppt.com/kejian/shengwu/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地理课件：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23"/>
              </a:rPr>
              <a:t>www.1ppt.com/kejian/dili/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历史课件：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24"/>
              </a:rPr>
              <a:t>www.1ppt.com/kejian/lishi/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</a:t>
            </a:r>
          </a:p>
          <a:p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</a:t>
            </a:r>
            <a:endParaRPr lang="zh-CN" altLang="en-US" sz="1200" dirty="0">
              <a:solidFill>
                <a:srgbClr val="EEECE1">
                  <a:lumMod val="25000"/>
                </a:srgbClr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1AE5F-7258-4A26-B9AE-9910627CE9D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457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FD0E0ABF-8877-44ED-B672-30029C1ECCC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7107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BA5BD-82AA-4645-A200-4F4B51E6B70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0240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BA5BD-82AA-4645-A200-4F4B51E6B70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4626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BA5BD-82AA-4645-A200-4F4B51E6B70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1953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BA5BD-82AA-4645-A200-4F4B51E6B70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7988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BA5BD-82AA-4645-A200-4F4B51E6B70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25100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BA5BD-82AA-4645-A200-4F4B51E6B70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45593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E6DD-3AC0-42F1-8D16-74F492019D6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25260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BA5BD-82AA-4645-A200-4F4B51E6B70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9976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DA445-8BFB-4832-8E2E-3A25D5AB4DB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9439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214AF-B687-41D7-93E7-EEFD0E95EF6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3109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518E-A29B-4E4A-90F3-2B1B3E66C82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1294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DDF3-A653-41CE-A715-0F307747CF6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1463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A129A-5805-4499-BF54-98F276B9C99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8428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DD6D5-912E-461D-A652-F4D767EDAF2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0626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E4628-6BDB-4229-AB74-B264E509F8F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4140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3B759-1DC3-4795-A857-332EE2205D8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7575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ECBA5BD-82AA-4645-A200-4F4B51E6B70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25705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3D1E5586-8BB5-40F6-96C3-2E87DD7CE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5725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95354" y="1873252"/>
            <a:ext cx="6153293" cy="1759856"/>
          </a:xfrm>
        </p:spPr>
        <p:txBody>
          <a:bodyPr>
            <a:normAutofit/>
          </a:bodyPr>
          <a:lstStyle/>
          <a:p>
            <a:pPr algn="ctr"/>
            <a:r>
              <a:rPr lang="en-US" altLang="zh-CN" sz="45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 3  Sports 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72853" y="3812722"/>
            <a:ext cx="5398295" cy="930728"/>
          </a:xfrm>
        </p:spPr>
        <p:txBody>
          <a:bodyPr>
            <a:normAutofit/>
          </a:bodyPr>
          <a:lstStyle/>
          <a:p>
            <a:pPr algn="ctr"/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 1 Nothing is more exciting than playing tennis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A832D40-B9E2-4CE7-9E0A-B35591EA2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84222" y="3714750"/>
            <a:ext cx="37555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205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620713"/>
            <a:ext cx="8540750" cy="1223962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800" b="1" dirty="0"/>
              <a:t>So this week’s match is </a:t>
            </a:r>
            <a:r>
              <a:rPr lang="en-US" altLang="zh-CN" sz="2800" b="1" dirty="0">
                <a:solidFill>
                  <a:srgbClr val="FF0000"/>
                </a:solidFill>
              </a:rPr>
              <a:t>already</a:t>
            </a:r>
            <a:r>
              <a:rPr lang="en-US" altLang="zh-CN" sz="2800" b="1" dirty="0"/>
              <a:t> more exciting.</a:t>
            </a:r>
          </a:p>
          <a:p>
            <a:pPr>
              <a:buFontTx/>
              <a:buNone/>
            </a:pPr>
            <a:r>
              <a:rPr lang="zh-CN" altLang="en-US" sz="2800" b="1" dirty="0"/>
              <a:t>因此这周的比赛已经（比那场）激动人心多了。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468313" y="1989138"/>
            <a:ext cx="65516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/>
              <a:t>already:adv.</a:t>
            </a:r>
            <a:r>
              <a:rPr lang="zh-CN" altLang="en-US" sz="3200" b="1"/>
              <a:t>早已，已经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468313" y="2636838"/>
            <a:ext cx="8856662" cy="116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练习：</a:t>
            </a:r>
          </a:p>
          <a:p>
            <a:pPr>
              <a:spcBef>
                <a:spcPct val="50000"/>
              </a:spcBef>
            </a:pPr>
            <a:r>
              <a:rPr lang="en-US" altLang="zh-CN" sz="2800" b="1"/>
              <a:t>We got there early but Mike had already left.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611188" y="3860800"/>
            <a:ext cx="85328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我们及早到了那里，但是迈克已经离开了。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539750" y="4508500"/>
            <a:ext cx="7704138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</a:rPr>
              <a:t>already</a:t>
            </a:r>
            <a:r>
              <a:rPr lang="zh-CN" altLang="en-US" sz="2800" b="1">
                <a:solidFill>
                  <a:srgbClr val="FF0000"/>
                </a:solidFill>
              </a:rPr>
              <a:t>用在肯定句中，通常和现在完成时连用，但是在美式英语中，也可以与过去时连用。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在否定句和一般疑问句中，通常把</a:t>
            </a:r>
            <a:r>
              <a:rPr lang="en-US" altLang="zh-CN" sz="2800" b="1">
                <a:solidFill>
                  <a:srgbClr val="FF0000"/>
                </a:solidFill>
              </a:rPr>
              <a:t>already </a:t>
            </a:r>
            <a:r>
              <a:rPr lang="zh-CN" altLang="en-US" sz="2800" b="1">
                <a:solidFill>
                  <a:srgbClr val="FF0000"/>
                </a:solidFill>
              </a:rPr>
              <a:t>变成</a:t>
            </a:r>
            <a:r>
              <a:rPr lang="en-US" altLang="zh-CN" sz="2800" b="1">
                <a:solidFill>
                  <a:srgbClr val="FF0000"/>
                </a:solidFill>
              </a:rPr>
              <a:t>yet.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  <p:bldP spid="15364" grpId="0"/>
      <p:bldP spid="15365" grpId="0"/>
      <p:bldP spid="15366" grpId="0"/>
      <p:bldP spid="1536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620713"/>
            <a:ext cx="8540750" cy="10795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 dirty="0"/>
              <a:t>What’s the </a:t>
            </a:r>
            <a:r>
              <a:rPr lang="en-US" altLang="zh-CN" b="1" dirty="0">
                <a:solidFill>
                  <a:srgbClr val="FF0000"/>
                </a:solidFill>
              </a:rPr>
              <a:t>matter </a:t>
            </a:r>
            <a:r>
              <a:rPr lang="en-US" altLang="zh-CN" b="1" dirty="0"/>
              <a:t>with you, Tony?</a:t>
            </a:r>
          </a:p>
          <a:p>
            <a:pPr>
              <a:lnSpc>
                <a:spcPct val="90000"/>
              </a:lnSpc>
            </a:pPr>
            <a:r>
              <a:rPr lang="zh-CN" altLang="en-US" b="1" dirty="0"/>
              <a:t>你怎么了，托尼？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539750" y="1989138"/>
            <a:ext cx="8064500" cy="1370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/>
              <a:t>matter</a:t>
            </a:r>
            <a:r>
              <a:rPr lang="zh-CN" altLang="en-US" sz="2400" b="1" dirty="0"/>
              <a:t>意为：“问题，麻烦”时，通常用单数形式，和</a:t>
            </a:r>
            <a:r>
              <a:rPr lang="en-US" altLang="zh-CN" sz="2400" b="1" dirty="0"/>
              <a:t>the</a:t>
            </a:r>
            <a:r>
              <a:rPr lang="zh-CN" altLang="en-US" sz="2400" b="1" dirty="0"/>
              <a:t>连用。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/>
              <a:t>matter </a:t>
            </a:r>
            <a:r>
              <a:rPr lang="zh-CN" altLang="en-US" sz="2400" b="1" dirty="0"/>
              <a:t>还是动词，意为“要紧，事关紧要”不用于进行时态。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84213" y="3716338"/>
            <a:ext cx="7488237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</a:rPr>
              <a:t>短语：</a:t>
            </a:r>
          </a:p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F0000"/>
                </a:solidFill>
              </a:rPr>
              <a:t>be another matter            </a:t>
            </a:r>
            <a:r>
              <a:rPr lang="zh-CN" altLang="en-US" sz="2400" b="1">
                <a:solidFill>
                  <a:srgbClr val="FF0000"/>
                </a:solidFill>
              </a:rPr>
              <a:t>另外一回事</a:t>
            </a:r>
          </a:p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F0000"/>
                </a:solidFill>
              </a:rPr>
              <a:t>as a matter of fact            </a:t>
            </a:r>
            <a:r>
              <a:rPr lang="zh-CN" altLang="en-US" sz="2400" b="1">
                <a:solidFill>
                  <a:srgbClr val="FF0000"/>
                </a:solidFill>
              </a:rPr>
              <a:t>事实上，说真的</a:t>
            </a:r>
          </a:p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F0000"/>
                </a:solidFill>
              </a:rPr>
              <a:t>matter to sb.                     </a:t>
            </a:r>
            <a:r>
              <a:rPr lang="zh-CN" altLang="en-US" sz="2400" b="1">
                <a:solidFill>
                  <a:srgbClr val="FF0000"/>
                </a:solidFill>
              </a:rPr>
              <a:t>对某人事关紧要</a:t>
            </a:r>
          </a:p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F0000"/>
                </a:solidFill>
              </a:rPr>
              <a:t>It’s doesn’t matter.            </a:t>
            </a:r>
            <a:r>
              <a:rPr lang="zh-CN" altLang="en-US" sz="2400" b="1">
                <a:solidFill>
                  <a:srgbClr val="FF0000"/>
                </a:solidFill>
              </a:rPr>
              <a:t>没关系。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  <p:bldP spid="18436" grpId="0"/>
      <p:bldP spid="1843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549275"/>
            <a:ext cx="8540750" cy="1150938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b="1" dirty="0"/>
              <a:t>You </a:t>
            </a:r>
            <a:r>
              <a:rPr lang="en-US" altLang="zh-CN" b="1" dirty="0">
                <a:solidFill>
                  <a:srgbClr val="FF0000"/>
                </a:solidFill>
              </a:rPr>
              <a:t>look</a:t>
            </a:r>
            <a:r>
              <a:rPr lang="en-US" altLang="zh-CN" b="1" dirty="0"/>
              <a:t> tired.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b="1" dirty="0"/>
              <a:t>你看起来很疲惫。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468313" y="1773238"/>
            <a:ext cx="82073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look </a:t>
            </a:r>
            <a:r>
              <a:rPr lang="zh-CN" altLang="en-US" sz="2800" b="1"/>
              <a:t>是本句中的连系动词，意为“看起来”，后常接形容词做表语</a:t>
            </a:r>
            <a:r>
              <a:rPr lang="zh-CN" altLang="en-US" sz="2800"/>
              <a:t>。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395288" y="2781300"/>
            <a:ext cx="5616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look </a:t>
            </a:r>
            <a:r>
              <a:rPr lang="zh-CN" altLang="en-US" sz="2400" b="1"/>
              <a:t>还是实义动词，意思为“看”。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1042988" y="3357563"/>
            <a:ext cx="64817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look at:</a:t>
            </a:r>
            <a:r>
              <a:rPr lang="zh-CN" altLang="en-US" sz="2400" b="1"/>
              <a:t>强调“看”的动作</a:t>
            </a:r>
          </a:p>
        </p:txBody>
      </p:sp>
      <p:sp>
        <p:nvSpPr>
          <p:cNvPr id="16391" name="AutoShape 7"/>
          <p:cNvSpPr>
            <a:spLocks/>
          </p:cNvSpPr>
          <p:nvPr/>
        </p:nvSpPr>
        <p:spPr bwMode="auto">
          <a:xfrm>
            <a:off x="395288" y="3573463"/>
            <a:ext cx="503237" cy="1008062"/>
          </a:xfrm>
          <a:prstGeom prst="leftBrace">
            <a:avLst>
              <a:gd name="adj1" fmla="val 16693"/>
              <a:gd name="adj2" fmla="val 50000"/>
            </a:avLst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1042988" y="4365625"/>
            <a:ext cx="684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see</a:t>
            </a:r>
            <a:r>
              <a:rPr lang="zh-CN" altLang="en-US" sz="2400" b="1"/>
              <a:t>：强调“看”的结果</a:t>
            </a: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323850" y="4797425"/>
            <a:ext cx="7704138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/>
              <a:t>练习：</a:t>
            </a:r>
          </a:p>
          <a:p>
            <a:pPr>
              <a:spcBef>
                <a:spcPct val="50000"/>
              </a:spcBef>
            </a:pPr>
            <a:r>
              <a:rPr lang="zh-CN" altLang="en-US" sz="2000" b="1"/>
              <a:t>我看了看天空，但是什么也没看见。</a:t>
            </a: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323850" y="5734050"/>
            <a:ext cx="8066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I looked at the sky,but I saw nothing.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uiExpand="1" build="p"/>
      <p:bldP spid="16388" grpId="0"/>
      <p:bldP spid="16389" grpId="0"/>
      <p:bldP spid="16390" grpId="0"/>
      <p:bldP spid="16391" grpId="0" animBg="1"/>
      <p:bldP spid="16392" grpId="0"/>
      <p:bldP spid="16393" grpId="0"/>
      <p:bldP spid="1639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620713"/>
            <a:ext cx="8540750" cy="1152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/>
              <a:t>And I </a:t>
            </a:r>
            <a:r>
              <a:rPr lang="en-US" altLang="zh-CN" b="1">
                <a:solidFill>
                  <a:srgbClr val="FF0000"/>
                </a:solidFill>
              </a:rPr>
              <a:t>hurt </a:t>
            </a:r>
            <a:r>
              <a:rPr lang="en-US" altLang="zh-CN" b="1"/>
              <a:t>my knee.</a:t>
            </a:r>
          </a:p>
          <a:p>
            <a:pPr>
              <a:lnSpc>
                <a:spcPct val="90000"/>
              </a:lnSpc>
            </a:pPr>
            <a:r>
              <a:rPr lang="zh-CN" altLang="en-US" b="1"/>
              <a:t>并且我的膝盖受伤了</a:t>
            </a:r>
            <a:r>
              <a:rPr lang="zh-CN" altLang="en-US"/>
              <a:t>。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395288" y="1844675"/>
            <a:ext cx="8353425" cy="137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hurt: v.   (</a:t>
            </a:r>
            <a:r>
              <a:rPr lang="zh-CN" altLang="en-US" sz="2400" b="1"/>
              <a:t>使</a:t>
            </a:r>
            <a:r>
              <a:rPr lang="en-US" altLang="zh-CN" sz="2400" b="1"/>
              <a:t>)</a:t>
            </a:r>
            <a:r>
              <a:rPr lang="zh-CN" altLang="en-US" sz="2400" b="1"/>
              <a:t>疼痛，（使）受伤。</a:t>
            </a:r>
          </a:p>
          <a:p>
            <a:pPr>
              <a:spcBef>
                <a:spcPct val="50000"/>
              </a:spcBef>
            </a:pPr>
            <a:r>
              <a:rPr lang="en-US" altLang="zh-CN" sz="2400" b="1"/>
              <a:t>hurt</a:t>
            </a:r>
            <a:r>
              <a:rPr lang="zh-CN" altLang="en-US" sz="2400" b="1"/>
              <a:t>既是及物动词，又是不及物动词，既可以用人做主语，也可以用物做主语。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395288" y="3284538"/>
            <a:ext cx="72723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/>
              <a:t>Did you hurt yourself?</a:t>
            </a: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468313" y="4221163"/>
            <a:ext cx="540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My back is hurting today.  </a:t>
            </a:r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468313" y="5373688"/>
            <a:ext cx="6840537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hurt</a:t>
            </a:r>
            <a:r>
              <a:rPr lang="zh-CN" altLang="en-US" sz="2400" b="1"/>
              <a:t>还是形容词，意为“受伤的”</a:t>
            </a:r>
          </a:p>
          <a:p>
            <a:pPr>
              <a:spcBef>
                <a:spcPct val="50000"/>
              </a:spcBef>
            </a:pPr>
            <a:r>
              <a:rPr lang="zh-CN" altLang="en-US" sz="2400" b="1"/>
              <a:t>例如： </a:t>
            </a:r>
            <a:r>
              <a:rPr lang="en-US" altLang="zh-CN" sz="2400" b="1"/>
              <a:t>No one is hurt.  </a:t>
            </a:r>
            <a:r>
              <a:rPr lang="zh-CN" altLang="en-US" sz="2400" b="1"/>
              <a:t>没有人受伤。</a:t>
            </a:r>
          </a:p>
        </p:txBody>
      </p:sp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395288" y="3644900"/>
            <a:ext cx="3816350" cy="86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你伤到自己了吗？</a:t>
            </a:r>
          </a:p>
          <a:p>
            <a:pPr>
              <a:spcBef>
                <a:spcPct val="50000"/>
              </a:spcBef>
            </a:pPr>
            <a:endParaRPr lang="en-US" altLang="zh-CN" b="1"/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539750" y="4724400"/>
            <a:ext cx="3024188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我今天背疼。</a:t>
            </a:r>
          </a:p>
          <a:p>
            <a:pPr>
              <a:spcBef>
                <a:spcPct val="50000"/>
              </a:spcBef>
            </a:pPr>
            <a:endParaRPr lang="en-US" altLang="zh-CN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  <p:bldP spid="19460" grpId="0"/>
      <p:bldP spid="19461" grpId="0"/>
      <p:bldP spid="19462" grpId="0"/>
      <p:bldP spid="19464" grpId="0"/>
      <p:bldP spid="19466" grpId="0"/>
      <p:bldP spid="1946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620713"/>
            <a:ext cx="8540750" cy="1152525"/>
          </a:xfrm>
        </p:spPr>
        <p:txBody>
          <a:bodyPr/>
          <a:lstStyle/>
          <a:p>
            <a:r>
              <a:rPr lang="en-US" altLang="zh-CN" dirty="0"/>
              <a:t>Yes, </a:t>
            </a:r>
            <a:r>
              <a:rPr lang="en-US" altLang="zh-CN" dirty="0">
                <a:solidFill>
                  <a:srgbClr val="FF0000"/>
                </a:solidFill>
              </a:rPr>
              <a:t>watching is not dangerous</a:t>
            </a:r>
            <a:r>
              <a:rPr lang="en-US" altLang="zh-CN" dirty="0"/>
              <a:t> and it’s more </a:t>
            </a:r>
            <a:r>
              <a:rPr lang="en-US" altLang="zh-CN" dirty="0">
                <a:solidFill>
                  <a:srgbClr val="FF0000"/>
                </a:solidFill>
              </a:rPr>
              <a:t>relaxing</a:t>
            </a:r>
            <a:r>
              <a:rPr lang="en-US" altLang="zh-CN" dirty="0"/>
              <a:t> too!</a:t>
            </a:r>
          </a:p>
          <a:p>
            <a:pPr>
              <a:buFontTx/>
              <a:buNone/>
            </a:pPr>
            <a:endParaRPr lang="en-US" altLang="zh-CN" b="1" dirty="0"/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611188" y="1989138"/>
            <a:ext cx="7561262" cy="2195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 dirty="0"/>
              <a:t>①watching</a:t>
            </a:r>
            <a:r>
              <a:rPr lang="zh-CN" altLang="en-US" sz="3200" b="1" dirty="0"/>
              <a:t>在本句中是动名词，动名词（短语）做主语时，谓语动词用单数第三人称形式。</a:t>
            </a:r>
          </a:p>
          <a:p>
            <a:pPr>
              <a:spcBef>
                <a:spcPct val="50000"/>
              </a:spcBef>
            </a:pPr>
            <a:endParaRPr lang="en-US" altLang="zh-CN" sz="2800" dirty="0"/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611188" y="3860800"/>
            <a:ext cx="799147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/>
              <a:t>②relaxing: adj. </a:t>
            </a:r>
            <a:r>
              <a:rPr lang="zh-CN" altLang="en-US" sz="3200" b="1"/>
              <a:t>令人愉悦的，使人放松的</a:t>
            </a:r>
          </a:p>
          <a:p>
            <a:pPr>
              <a:spcBef>
                <a:spcPct val="50000"/>
              </a:spcBef>
            </a:pPr>
            <a:endParaRPr lang="en-US" altLang="zh-CN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  <p:bldP spid="17412" grpId="0"/>
      <p:bldP spid="174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476250"/>
            <a:ext cx="8540750" cy="1800225"/>
          </a:xfrm>
        </p:spPr>
        <p:txBody>
          <a:bodyPr/>
          <a:lstStyle/>
          <a:p>
            <a:r>
              <a:rPr lang="en-US" altLang="zh-CN" dirty="0"/>
              <a:t>Nothing is </a:t>
            </a:r>
            <a:r>
              <a:rPr lang="en-US" altLang="zh-CN" dirty="0">
                <a:solidFill>
                  <a:srgbClr val="FF0000"/>
                </a:solidFill>
              </a:rPr>
              <a:t>more enjoyable</a:t>
            </a:r>
            <a:r>
              <a:rPr lang="en-US" altLang="zh-CN" dirty="0"/>
              <a:t>① </a:t>
            </a:r>
            <a:r>
              <a:rPr lang="en-US" altLang="zh-CN" dirty="0">
                <a:solidFill>
                  <a:srgbClr val="FF0000"/>
                </a:solidFill>
              </a:rPr>
              <a:t>than</a:t>
            </a:r>
            <a:r>
              <a:rPr lang="en-US" altLang="zh-CN" dirty="0"/>
              <a:t>② playing tennis.</a:t>
            </a:r>
          </a:p>
          <a:p>
            <a:pPr>
              <a:buFontTx/>
              <a:buNone/>
            </a:pPr>
            <a:r>
              <a:rPr lang="en-US" altLang="zh-CN" dirty="0"/>
              <a:t>   </a:t>
            </a:r>
            <a:r>
              <a:rPr lang="zh-CN" altLang="en-US" dirty="0"/>
              <a:t>没有什么比打网球更让人愉快了。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323850" y="2276475"/>
            <a:ext cx="8820150" cy="245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dirty="0"/>
              <a:t>① more </a:t>
            </a:r>
            <a:r>
              <a:rPr lang="en-US" altLang="zh-CN" sz="3200" dirty="0" err="1"/>
              <a:t>enjoyable→enjoyable</a:t>
            </a:r>
            <a:r>
              <a:rPr lang="en-US" altLang="zh-CN" sz="3200" dirty="0"/>
              <a:t> </a:t>
            </a:r>
            <a:r>
              <a:rPr lang="zh-CN" altLang="en-US" sz="3200" dirty="0"/>
              <a:t>的比较级</a:t>
            </a:r>
          </a:p>
          <a:p>
            <a:r>
              <a:rPr lang="zh-CN" altLang="en-US" sz="3200" dirty="0"/>
              <a:t>多音节形容词的比较式为形容词原级前面加</a:t>
            </a:r>
            <a:r>
              <a:rPr lang="en-US" altLang="zh-CN" sz="3200" dirty="0"/>
              <a:t>more</a:t>
            </a:r>
            <a:r>
              <a:rPr lang="zh-CN" altLang="en-US" sz="3200" dirty="0"/>
              <a:t>修饰。</a:t>
            </a:r>
          </a:p>
          <a:p>
            <a:endParaRPr lang="zh-CN" altLang="en-US" sz="3200" dirty="0"/>
          </a:p>
          <a:p>
            <a:pPr>
              <a:spcBef>
                <a:spcPct val="50000"/>
              </a:spcBef>
            </a:pPr>
            <a:endParaRPr lang="en-US" altLang="zh-CN" dirty="0"/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395288" y="4292600"/>
            <a:ext cx="8135937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/>
              <a:t>②than</a:t>
            </a:r>
            <a:r>
              <a:rPr lang="zh-CN" altLang="en-US" sz="3200" dirty="0"/>
              <a:t>在本句中是介词，所以后面接动名词形式。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  <p:bldP spid="20484" grpId="0"/>
      <p:bldP spid="2048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476250"/>
            <a:ext cx="8540750" cy="208915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dirty="0"/>
              <a:t>But you </a:t>
            </a:r>
            <a:r>
              <a:rPr lang="en-US" altLang="zh-CN" dirty="0">
                <a:solidFill>
                  <a:srgbClr val="FF0000"/>
                </a:solidFill>
              </a:rPr>
              <a:t>enjoyed watching</a:t>
            </a:r>
            <a:r>
              <a:rPr lang="en-US" altLang="zh-CN" dirty="0"/>
              <a:t> the Olympics on </a:t>
            </a:r>
            <a:r>
              <a:rPr lang="en-US" altLang="zh-CN" dirty="0" err="1"/>
              <a:t>TV,right</a:t>
            </a:r>
            <a:r>
              <a:rPr lang="en-US" altLang="zh-CN" dirty="0"/>
              <a:t>?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dirty="0"/>
              <a:t>但是你喜欢在电视上观看奥林匹克运动会，对吗？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dirty="0"/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250825" y="2565400"/>
            <a:ext cx="80645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0000"/>
                </a:solidFill>
              </a:rPr>
              <a:t>enjoy doing </a:t>
            </a:r>
            <a:r>
              <a:rPr lang="en-US" altLang="zh-CN" sz="3200" b="1" dirty="0" err="1">
                <a:solidFill>
                  <a:srgbClr val="FF0000"/>
                </a:solidFill>
              </a:rPr>
              <a:t>sth</a:t>
            </a:r>
            <a:r>
              <a:rPr lang="en-US" altLang="zh-CN" sz="3200" b="1" dirty="0">
                <a:solidFill>
                  <a:srgbClr val="FF0000"/>
                </a:solidFill>
              </a:rPr>
              <a:t>.                </a:t>
            </a:r>
            <a:r>
              <a:rPr lang="zh-CN" altLang="en-US" sz="3200" b="1" dirty="0">
                <a:solidFill>
                  <a:srgbClr val="FF0000"/>
                </a:solidFill>
              </a:rPr>
              <a:t>喜欢做某事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611188" y="3357563"/>
            <a:ext cx="3024187" cy="308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练习：</a:t>
            </a:r>
          </a:p>
          <a:p>
            <a:pPr>
              <a:spcBef>
                <a:spcPct val="50000"/>
              </a:spcBef>
            </a:pPr>
            <a:r>
              <a:rPr lang="zh-CN" altLang="en-US" sz="2800" b="1" dirty="0"/>
              <a:t>喜欢踢足球</a:t>
            </a:r>
          </a:p>
          <a:p>
            <a:pPr>
              <a:spcBef>
                <a:spcPct val="50000"/>
              </a:spcBef>
            </a:pPr>
            <a:r>
              <a:rPr lang="zh-CN" altLang="en-US" sz="2800" b="1" dirty="0"/>
              <a:t>喜欢打篮球</a:t>
            </a:r>
          </a:p>
          <a:p>
            <a:pPr>
              <a:spcBef>
                <a:spcPct val="50000"/>
              </a:spcBef>
            </a:pPr>
            <a:r>
              <a:rPr lang="zh-CN" altLang="en-US" sz="2800" b="1" dirty="0"/>
              <a:t>喜欢阅读</a:t>
            </a:r>
          </a:p>
          <a:p>
            <a:pPr>
              <a:spcBef>
                <a:spcPct val="50000"/>
              </a:spcBef>
            </a:pPr>
            <a:r>
              <a:rPr lang="zh-CN" altLang="en-US" sz="2800" b="1" dirty="0"/>
              <a:t>喜欢唱歌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3708400" y="3933825"/>
            <a:ext cx="5040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/>
              <a:t>enjoy playing </a:t>
            </a:r>
            <a:r>
              <a:rPr lang="en-US" altLang="zh-CN" sz="2800" b="1" dirty="0" err="1"/>
              <a:t>foorball</a:t>
            </a:r>
            <a:endParaRPr lang="en-US" altLang="zh-CN" sz="2800" b="1" dirty="0"/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3708400" y="4581525"/>
            <a:ext cx="5111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/>
              <a:t>enjoy playing basketball</a:t>
            </a:r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3708400" y="5229225"/>
            <a:ext cx="3311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/>
              <a:t>enjoy reading</a:t>
            </a:r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3708400" y="5876925"/>
            <a:ext cx="38877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/>
              <a:t>enjoy singing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  <p:bldP spid="22532" grpId="0"/>
      <p:bldP spid="22533" grpId="0"/>
      <p:bldP spid="22534" grpId="0"/>
      <p:bldP spid="22535" grpId="0"/>
      <p:bldP spid="22536" grpId="0"/>
      <p:bldP spid="2253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476250"/>
            <a:ext cx="8540750" cy="1223963"/>
          </a:xfrm>
        </p:spPr>
        <p:txBody>
          <a:bodyPr/>
          <a:lstStyle/>
          <a:p>
            <a:r>
              <a:rPr lang="en-US" altLang="zh-CN"/>
              <a:t>Oh , he </a:t>
            </a:r>
            <a:r>
              <a:rPr lang="en-US" altLang="zh-CN">
                <a:solidFill>
                  <a:srgbClr val="FF0000"/>
                </a:solidFill>
              </a:rPr>
              <a:t>missed</a:t>
            </a:r>
            <a:r>
              <a:rPr lang="en-US" altLang="zh-CN"/>
              <a:t> !</a:t>
            </a:r>
          </a:p>
          <a:p>
            <a:r>
              <a:rPr lang="zh-CN" altLang="en-US"/>
              <a:t>哦，他没射中！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323850" y="1557338"/>
            <a:ext cx="8208963" cy="116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miss v. </a:t>
            </a:r>
            <a:r>
              <a:rPr lang="zh-CN" altLang="en-US" sz="2800" b="1">
                <a:solidFill>
                  <a:srgbClr val="FF0000"/>
                </a:solidFill>
              </a:rPr>
              <a:t>未击中，未得到，未达到。</a:t>
            </a:r>
          </a:p>
          <a:p>
            <a:pPr>
              <a:spcBef>
                <a:spcPct val="50000"/>
              </a:spcBef>
            </a:pPr>
            <a:endParaRPr lang="en-US" altLang="zh-CN" sz="2800" b="1">
              <a:solidFill>
                <a:srgbClr val="FF0000"/>
              </a:solidFill>
            </a:endParaRP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323850" y="2060575"/>
            <a:ext cx="7705725" cy="158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练习：</a:t>
            </a:r>
          </a:p>
          <a:p>
            <a:r>
              <a:rPr lang="en-US" altLang="zh-CN" sz="2800" b="1"/>
              <a:t>How many exams has he missed last term?</a:t>
            </a:r>
          </a:p>
          <a:p>
            <a:pPr>
              <a:spcBef>
                <a:spcPct val="50000"/>
              </a:spcBef>
            </a:pPr>
            <a:endParaRPr lang="en-US" altLang="zh-CN" sz="2800" b="1"/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395288" y="2997200"/>
            <a:ext cx="6048375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/>
              <a:t>上个学期他有多少考试没有及格？</a:t>
            </a:r>
          </a:p>
          <a:p>
            <a:pPr>
              <a:spcBef>
                <a:spcPct val="50000"/>
              </a:spcBef>
            </a:pPr>
            <a:endParaRPr lang="en-US" altLang="zh-CN" sz="2800" b="1" dirty="0"/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250825" y="3644900"/>
            <a:ext cx="8207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</a:rPr>
              <a:t>miss </a:t>
            </a:r>
            <a:r>
              <a:rPr lang="zh-CN" altLang="en-US" sz="2800" b="1">
                <a:solidFill>
                  <a:srgbClr val="FF0000"/>
                </a:solidFill>
              </a:rPr>
              <a:t>还可以意为“错过，想念，遗漏”</a:t>
            </a: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323850" y="4221163"/>
            <a:ext cx="8064500" cy="116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例如：</a:t>
            </a:r>
          </a:p>
          <a:p>
            <a:pPr>
              <a:spcBef>
                <a:spcPct val="50000"/>
              </a:spcBef>
            </a:pPr>
            <a:r>
              <a:rPr lang="en-US" altLang="zh-CN" sz="2800" b="1"/>
              <a:t>He got up late,so he missed the early bus.</a:t>
            </a:r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250825" y="5661025"/>
            <a:ext cx="6842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他起得晚，所以错过了早班公共汽车。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  <p:bldP spid="23556" grpId="0"/>
      <p:bldP spid="23557" grpId="0"/>
      <p:bldP spid="23558" grpId="0"/>
      <p:bldP spid="23559" grpId="0"/>
      <p:bldP spid="23560" grpId="0"/>
      <p:bldP spid="2356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549275"/>
            <a:ext cx="8540750" cy="11509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Never </a:t>
            </a:r>
            <a:r>
              <a:rPr lang="en-US" altLang="zh-CN" dirty="0">
                <a:solidFill>
                  <a:srgbClr val="FF0000"/>
                </a:solidFill>
              </a:rPr>
              <a:t>mind</a:t>
            </a:r>
            <a:r>
              <a:rPr lang="en-US" altLang="zh-CN" dirty="0"/>
              <a:t>.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没关系。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dirty="0"/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323850" y="2205038"/>
            <a:ext cx="849788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本句在本文里是表示安慰，意思为“没关系，不要在意”。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395288" y="3500438"/>
            <a:ext cx="72009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Never mind </a:t>
            </a:r>
            <a:r>
              <a:rPr lang="zh-CN" altLang="en-US" sz="2800" b="1"/>
              <a:t>除了表示安慰，还可以表示不重要，也意为“没关系”。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  <p:bldP spid="24580" grpId="0"/>
      <p:bldP spid="2458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692150"/>
            <a:ext cx="8540750" cy="23050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mind:    v.    </a:t>
            </a:r>
            <a:r>
              <a:rPr lang="zh-CN" altLang="en-US"/>
              <a:t>讨厌，反对，介意</a:t>
            </a:r>
          </a:p>
          <a:p>
            <a:pPr>
              <a:lnSpc>
                <a:spcPct val="90000"/>
              </a:lnSpc>
            </a:pPr>
            <a:r>
              <a:rPr lang="en-US" altLang="zh-CN">
                <a:solidFill>
                  <a:srgbClr val="FF0000"/>
                </a:solidFill>
              </a:rPr>
              <a:t>mind </a:t>
            </a:r>
            <a:r>
              <a:rPr lang="zh-CN" altLang="en-US">
                <a:solidFill>
                  <a:srgbClr val="FF0000"/>
                </a:solidFill>
              </a:rPr>
              <a:t>后面接名词或者动名词形式。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/>
              <a:t>例如：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/>
              <a:t>I hope you don’t mind the noise.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395288" y="2924175"/>
            <a:ext cx="655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我希望你不介意这声音。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250825" y="3573463"/>
            <a:ext cx="59769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Do you mind my smoking here?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323850" y="4292600"/>
            <a:ext cx="71294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你介意我在这里吸烟吗？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  <p:bldP spid="25604" grpId="0"/>
      <p:bldP spid="25605" grpId="0"/>
      <p:bldP spid="2560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/>
              <a:t>Word and expressions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dirty="0"/>
              <a:t>baseball  [‘</a:t>
            </a:r>
            <a:r>
              <a:rPr lang="en-US" altLang="zh-CN" dirty="0" err="1"/>
              <a:t>beis,bɔ:l</a:t>
            </a:r>
            <a:r>
              <a:rPr lang="en-US" altLang="zh-CN" dirty="0"/>
              <a:t>] n.        </a:t>
            </a:r>
            <a:r>
              <a:rPr lang="zh-CN" altLang="en-US" dirty="0"/>
              <a:t>棒球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/>
              <a:t>volleyball  [‘</a:t>
            </a:r>
            <a:r>
              <a:rPr lang="en-US" altLang="zh-CN" dirty="0" err="1"/>
              <a:t>vɔli,bɔ:l</a:t>
            </a:r>
            <a:r>
              <a:rPr lang="en-US" altLang="zh-CN" dirty="0"/>
              <a:t>] n.         </a:t>
            </a:r>
            <a:r>
              <a:rPr lang="zh-CN" altLang="en-US" dirty="0"/>
              <a:t>排球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/>
              <a:t>boring [‘</a:t>
            </a:r>
            <a:r>
              <a:rPr lang="en-US" altLang="zh-CN" dirty="0" err="1"/>
              <a:t>bɔ:riŋ</a:t>
            </a:r>
            <a:r>
              <a:rPr lang="en-US" altLang="zh-CN" dirty="0"/>
              <a:t>] adj.       </a:t>
            </a:r>
            <a:r>
              <a:rPr lang="zh-CN" altLang="en-US" dirty="0"/>
              <a:t>烦人的，无聊的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/>
              <a:t>exciting [</a:t>
            </a:r>
            <a:r>
              <a:rPr lang="en-US" altLang="zh-CN" dirty="0" err="1"/>
              <a:t>ik‘saitiŋ</a:t>
            </a:r>
            <a:r>
              <a:rPr lang="en-US" altLang="zh-CN" dirty="0"/>
              <a:t>] adj.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/>
              <a:t>                                 </a:t>
            </a:r>
            <a:r>
              <a:rPr lang="zh-CN" altLang="en-US" dirty="0"/>
              <a:t>令人激动的，使人兴奋的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/>
              <a:t>relaxing [</a:t>
            </a:r>
            <a:r>
              <a:rPr lang="en-US" altLang="zh-CN" dirty="0" err="1"/>
              <a:t>ri‘læksiŋ</a:t>
            </a:r>
            <a:r>
              <a:rPr lang="en-US" altLang="zh-CN" dirty="0"/>
              <a:t>] adj.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/>
              <a:t>                                 </a:t>
            </a:r>
            <a:r>
              <a:rPr lang="zh-CN" altLang="en-US" dirty="0"/>
              <a:t>令人愉悦的，使人放松的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  <p:bldP spid="717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Rot="1" noChangeArrowheads="1"/>
          </p:cNvSpPr>
          <p:nvPr>
            <p:ph idx="1"/>
          </p:nvPr>
        </p:nvSpPr>
        <p:spPr>
          <a:xfrm>
            <a:off x="304800" y="476250"/>
            <a:ext cx="8540750" cy="1152525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mind   n. </a:t>
            </a:r>
            <a:r>
              <a:rPr lang="zh-CN" altLang="en-US"/>
              <a:t>头脑，意识</a:t>
            </a:r>
          </a:p>
          <a:p>
            <a:pPr>
              <a:lnSpc>
                <a:spcPct val="90000"/>
              </a:lnSpc>
            </a:pPr>
            <a:r>
              <a:rPr lang="en-US" altLang="zh-CN">
                <a:solidFill>
                  <a:srgbClr val="FF0000"/>
                </a:solidFill>
              </a:rPr>
              <a:t>make up one’s mind      </a:t>
            </a:r>
            <a:r>
              <a:rPr lang="zh-CN" altLang="en-US">
                <a:solidFill>
                  <a:srgbClr val="FF0000"/>
                </a:solidFill>
              </a:rPr>
              <a:t>做决定，下定决心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250825" y="1916113"/>
            <a:ext cx="6337300" cy="116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/>
              <a:t>I can’t make up my mind.</a:t>
            </a:r>
          </a:p>
          <a:p>
            <a:pPr>
              <a:spcBef>
                <a:spcPct val="50000"/>
              </a:spcBef>
            </a:pPr>
            <a:endParaRPr lang="en-US" altLang="zh-CN" sz="2800" b="1" dirty="0"/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250825" y="2565400"/>
            <a:ext cx="54721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我难以决定。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323850" y="3357563"/>
            <a:ext cx="7777163" cy="201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Would you mind doing sth.?</a:t>
            </a:r>
            <a:r>
              <a:rPr lang="zh-CN" altLang="en-US" sz="2800" b="1">
                <a:solidFill>
                  <a:srgbClr val="FF0000"/>
                </a:solidFill>
              </a:rPr>
              <a:t>是一种有礼貌地提出请求的表达方式。</a:t>
            </a:r>
          </a:p>
          <a:p>
            <a:endParaRPr lang="zh-CN" altLang="en-US" sz="2800" b="1"/>
          </a:p>
          <a:p>
            <a:pPr>
              <a:spcBef>
                <a:spcPct val="50000"/>
              </a:spcBef>
            </a:pP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build="p"/>
      <p:bldP spid="26629" grpId="0"/>
      <p:bldP spid="26630" grpId="0"/>
      <p:bldP spid="2663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课堂练习：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117975"/>
          </a:xfrm>
        </p:spPr>
        <p:txBody>
          <a:bodyPr/>
          <a:lstStyle/>
          <a:p>
            <a:r>
              <a:rPr lang="en-US" altLang="zh-CN" dirty="0"/>
              <a:t>Ⅰ.</a:t>
            </a:r>
            <a:r>
              <a:rPr lang="zh-CN" altLang="en-US" dirty="0"/>
              <a:t>根据句意及首字母提示补全单词。</a:t>
            </a:r>
          </a:p>
          <a:p>
            <a:pPr>
              <a:buFontTx/>
              <a:buNone/>
            </a:pPr>
            <a:r>
              <a:rPr lang="en-US" altLang="zh-CN" dirty="0"/>
              <a:t>1.We are </a:t>
            </a:r>
            <a:r>
              <a:rPr lang="en-US" altLang="zh-CN" u="sng" dirty="0"/>
              <a:t>e_______ </a:t>
            </a:r>
            <a:r>
              <a:rPr lang="en-US" altLang="zh-CN" dirty="0"/>
              <a:t>about the good news that he told us.</a:t>
            </a:r>
          </a:p>
          <a:p>
            <a:pPr>
              <a:buFontTx/>
              <a:buNone/>
            </a:pPr>
            <a:r>
              <a:rPr lang="en-US" altLang="zh-CN" dirty="0"/>
              <a:t>2.what’s the </a:t>
            </a:r>
            <a:r>
              <a:rPr lang="en-US" altLang="zh-CN" u="sng" dirty="0"/>
              <a:t>m______ </a:t>
            </a:r>
            <a:r>
              <a:rPr lang="en-US" altLang="zh-CN" dirty="0"/>
              <a:t>with you computer?</a:t>
            </a:r>
          </a:p>
          <a:p>
            <a:pPr>
              <a:buFontTx/>
              <a:buNone/>
            </a:pPr>
            <a:r>
              <a:rPr lang="en-US" altLang="zh-CN" dirty="0"/>
              <a:t>3.Luckily , he didn’t </a:t>
            </a:r>
            <a:r>
              <a:rPr lang="en-US" altLang="zh-CN" u="sng" dirty="0"/>
              <a:t>h_______</a:t>
            </a:r>
            <a:r>
              <a:rPr lang="en-US" altLang="zh-CN" dirty="0"/>
              <a:t> </a:t>
            </a:r>
            <a:r>
              <a:rPr lang="en-US" altLang="zh-CN" dirty="0" err="1"/>
              <a:t>himsself</a:t>
            </a:r>
            <a:r>
              <a:rPr lang="en-US" altLang="zh-CN" dirty="0"/>
              <a:t> in the car accident.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2339975" y="2565400"/>
            <a:ext cx="1511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</a:rPr>
              <a:t>xcited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2916238" y="3644900"/>
            <a:ext cx="1152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</a:rPr>
              <a:t>atter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4067175" y="4221163"/>
            <a:ext cx="9366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</a:rPr>
              <a:t>urt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  <p:bldP spid="27651" grpId="0" build="p"/>
      <p:bldP spid="27652" grpId="0"/>
      <p:bldP spid="27653" grpId="0"/>
      <p:bldP spid="2765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620713"/>
            <a:ext cx="8540750" cy="5246687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dirty="0"/>
              <a:t>4. How many scores did he </a:t>
            </a:r>
            <a:r>
              <a:rPr lang="en-US" altLang="zh-CN" u="sng" dirty="0"/>
              <a:t>m_______ </a:t>
            </a:r>
            <a:r>
              <a:rPr lang="en-US" altLang="zh-CN" dirty="0"/>
              <a:t>in the match?</a:t>
            </a:r>
          </a:p>
          <a:p>
            <a:pPr>
              <a:buFontTx/>
              <a:buNone/>
            </a:pPr>
            <a:r>
              <a:rPr lang="en-US" altLang="zh-CN" dirty="0"/>
              <a:t>5.My parents </a:t>
            </a:r>
            <a:r>
              <a:rPr lang="en-US" altLang="zh-CN" u="sng" dirty="0"/>
              <a:t>m________</a:t>
            </a:r>
            <a:r>
              <a:rPr lang="en-US" altLang="zh-CN" dirty="0"/>
              <a:t> my going out ay night.</a:t>
            </a:r>
          </a:p>
          <a:p>
            <a:pPr>
              <a:buFontTx/>
              <a:buNone/>
            </a:pPr>
            <a:r>
              <a:rPr lang="en-US" altLang="zh-CN" b="1" dirty="0"/>
              <a:t>Ⅱ.</a:t>
            </a:r>
            <a:r>
              <a:rPr lang="zh-CN" altLang="en-US" b="1" dirty="0"/>
              <a:t>用所给词的适当形式填空：</a:t>
            </a:r>
          </a:p>
          <a:p>
            <a:pPr>
              <a:buFontTx/>
              <a:buNone/>
            </a:pPr>
            <a:r>
              <a:rPr lang="en-US" altLang="zh-CN" b="1" dirty="0"/>
              <a:t>1.John,_______(come)here and have a rest.</a:t>
            </a:r>
          </a:p>
          <a:p>
            <a:pPr>
              <a:buFontTx/>
              <a:buNone/>
            </a:pPr>
            <a:r>
              <a:rPr lang="en-US" altLang="zh-CN" b="1" dirty="0"/>
              <a:t>2.My back was ________(hurt) last night.</a:t>
            </a:r>
          </a:p>
          <a:p>
            <a:pPr>
              <a:buFontTx/>
              <a:buNone/>
            </a:pPr>
            <a:r>
              <a:rPr lang="en-US" altLang="zh-CN" b="1" dirty="0"/>
              <a:t>3._______(play) basketball every day may make you taller than before.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5651500" y="620713"/>
            <a:ext cx="8651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</a:rPr>
              <a:t>iss</a:t>
            </a: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3132138" y="1700213"/>
            <a:ext cx="1152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</a:rPr>
              <a:t>ind</a:t>
            </a:r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1908175" y="3357563"/>
            <a:ext cx="12239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</a:rPr>
              <a:t>come</a:t>
            </a:r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3492500" y="3933825"/>
            <a:ext cx="936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</a:rPr>
              <a:t>hurt</a:t>
            </a:r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684213" y="4508500"/>
            <a:ext cx="1800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</a:rPr>
              <a:t>Playing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  <p:bldP spid="28677" grpId="0"/>
      <p:bldP spid="28678" grpId="0"/>
      <p:bldP spid="28679" grpId="0"/>
      <p:bldP spid="28680" grpId="0"/>
      <p:bldP spid="2868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549275"/>
            <a:ext cx="8540750" cy="531812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dirty="0"/>
              <a:t>4.Nothing is more interesting than ______(read) books.</a:t>
            </a:r>
          </a:p>
          <a:p>
            <a:pPr>
              <a:buFontTx/>
              <a:buNone/>
            </a:pPr>
            <a:r>
              <a:rPr lang="en-US" altLang="zh-CN" dirty="0"/>
              <a:t>Ⅲ.</a:t>
            </a:r>
            <a:r>
              <a:rPr lang="zh-CN" altLang="en-US" dirty="0"/>
              <a:t>根据汉语提示完成句子。</a:t>
            </a:r>
          </a:p>
          <a:p>
            <a:pPr>
              <a:buFontTx/>
              <a:buNone/>
            </a:pPr>
            <a:r>
              <a:rPr lang="en-US" altLang="zh-CN" dirty="0"/>
              <a:t>1.----I’m </a:t>
            </a:r>
            <a:r>
              <a:rPr lang="en-US" altLang="zh-CN" dirty="0" err="1"/>
              <a:t>sorry.I’m</a:t>
            </a:r>
            <a:r>
              <a:rPr lang="en-US" altLang="zh-CN" dirty="0"/>
              <a:t> late.</a:t>
            </a:r>
          </a:p>
          <a:p>
            <a:pPr>
              <a:buFontTx/>
              <a:buNone/>
            </a:pPr>
            <a:r>
              <a:rPr lang="en-US" altLang="zh-CN" dirty="0"/>
              <a:t>   ----_________________(</a:t>
            </a:r>
            <a:r>
              <a:rPr lang="zh-CN" altLang="en-US" dirty="0"/>
              <a:t>没关系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  <a:p>
            <a:pPr>
              <a:buFontTx/>
              <a:buNone/>
            </a:pPr>
            <a:r>
              <a:rPr lang="en-US" altLang="zh-CN" dirty="0"/>
              <a:t>2.He _____________________(</a:t>
            </a:r>
            <a:r>
              <a:rPr lang="zh-CN" altLang="en-US" dirty="0"/>
              <a:t>漏下了许多课程</a:t>
            </a:r>
            <a:r>
              <a:rPr lang="en-US" altLang="zh-CN" dirty="0"/>
              <a:t>)because of his illness last week.</a:t>
            </a:r>
          </a:p>
          <a:p>
            <a:pPr>
              <a:buFontTx/>
              <a:buNone/>
            </a:pPr>
            <a:r>
              <a:rPr lang="en-US" altLang="zh-CN" dirty="0"/>
              <a:t>3.I _______________(</a:t>
            </a:r>
            <a:r>
              <a:rPr lang="zh-CN" altLang="en-US" dirty="0"/>
              <a:t>下决定</a:t>
            </a:r>
            <a:r>
              <a:rPr lang="en-US" altLang="zh-CN" dirty="0"/>
              <a:t>) to study hard next term.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684213" y="1052513"/>
            <a:ext cx="172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</a:rPr>
              <a:t>reading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1258888" y="2781300"/>
            <a:ext cx="3311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</a:rPr>
              <a:t>It’s doesn’t matter</a:t>
            </a: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1547813" y="3357563"/>
            <a:ext cx="51133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</a:rPr>
              <a:t>missed lots of lessons</a:t>
            </a: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971550" y="4437063"/>
            <a:ext cx="45370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</a:rPr>
              <a:t>make up my mind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  <p:bldP spid="29700" grpId="0"/>
      <p:bldP spid="29701" grpId="0"/>
      <p:bldP spid="29702" grpId="0"/>
      <p:bldP spid="2970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549275"/>
            <a:ext cx="8540750" cy="5318125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dirty="0"/>
              <a:t>4.We are ______________________(</a:t>
            </a:r>
            <a:r>
              <a:rPr lang="zh-CN" altLang="en-US" dirty="0"/>
              <a:t>听到那个消息很兴奋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/>
              <a:t>5.They are _______________(</a:t>
            </a:r>
            <a:r>
              <a:rPr lang="zh-CN" altLang="en-US" dirty="0"/>
              <a:t>观看比赛</a:t>
            </a:r>
            <a:r>
              <a:rPr lang="en-US" altLang="zh-CN" dirty="0"/>
              <a:t>) in the stadium.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/>
              <a:t>6.what’s the matter with you? You _______________(</a:t>
            </a:r>
            <a:r>
              <a:rPr lang="zh-CN" altLang="en-US" dirty="0"/>
              <a:t>看起来疲惫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/>
              <a:t>7.We often see that famous singer _____________(</a:t>
            </a:r>
            <a:r>
              <a:rPr lang="zh-CN" altLang="en-US" dirty="0"/>
              <a:t>在电视上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/>
              <a:t>8.There are _________(</a:t>
            </a:r>
            <a:r>
              <a:rPr lang="zh-CN" altLang="en-US" dirty="0"/>
              <a:t>许多的</a:t>
            </a:r>
            <a:r>
              <a:rPr lang="en-US" altLang="zh-CN" dirty="0"/>
              <a:t>) men out of work now. 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2051050" y="549275"/>
            <a:ext cx="5832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</a:rPr>
              <a:t>excited to hear the news</a:t>
            </a: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2339975" y="1484313"/>
            <a:ext cx="43211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</a:rPr>
              <a:t>watching the match</a:t>
            </a:r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1042988" y="2924175"/>
            <a:ext cx="33131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</a:rPr>
              <a:t>look tired</a:t>
            </a:r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900113" y="3860800"/>
            <a:ext cx="3168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</a:rPr>
              <a:t>on TV</a:t>
            </a:r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2555875" y="4365625"/>
            <a:ext cx="34559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</a:rPr>
              <a:t>plenty of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uiExpand="1" build="p"/>
      <p:bldP spid="30724" grpId="0"/>
      <p:bldP spid="30725" grpId="0"/>
      <p:bldP spid="30726" grpId="0"/>
      <p:bldP spid="30727" grpId="0"/>
      <p:bldP spid="307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549275"/>
            <a:ext cx="8540750" cy="531812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dirty="0"/>
              <a:t>score  [</a:t>
            </a:r>
            <a:r>
              <a:rPr lang="en-US" altLang="zh-CN" dirty="0" err="1"/>
              <a:t>skɔ</a:t>
            </a:r>
            <a:r>
              <a:rPr lang="en-US" altLang="zh-CN" dirty="0"/>
              <a:t>:]  v.               (</a:t>
            </a:r>
            <a:r>
              <a:rPr lang="zh-CN" altLang="en-US" dirty="0"/>
              <a:t>体育比赛中</a:t>
            </a:r>
            <a:r>
              <a:rPr lang="en-US" altLang="zh-CN" dirty="0"/>
              <a:t>)</a:t>
            </a:r>
            <a:r>
              <a:rPr lang="zh-CN" altLang="en-US" dirty="0"/>
              <a:t>得（分）</a:t>
            </a:r>
          </a:p>
          <a:p>
            <a:pPr>
              <a:buFontTx/>
              <a:buNone/>
            </a:pPr>
            <a:r>
              <a:rPr lang="en-US" altLang="zh-CN" dirty="0"/>
              <a:t>already  [</a:t>
            </a:r>
            <a:r>
              <a:rPr lang="en-US" altLang="zh-CN" dirty="0" err="1"/>
              <a:t>ɔ:l‘redi</a:t>
            </a:r>
            <a:r>
              <a:rPr lang="en-US" altLang="zh-CN" dirty="0"/>
              <a:t>] adv.      </a:t>
            </a:r>
            <a:r>
              <a:rPr lang="zh-CN" altLang="en-US" dirty="0"/>
              <a:t>已经，早已</a:t>
            </a:r>
          </a:p>
          <a:p>
            <a:pPr>
              <a:buFontTx/>
              <a:buNone/>
            </a:pPr>
            <a:r>
              <a:rPr lang="en-US" altLang="zh-CN" dirty="0"/>
              <a:t>matter [‘</a:t>
            </a:r>
            <a:r>
              <a:rPr lang="en-US" altLang="zh-CN" dirty="0" err="1"/>
              <a:t>mætə</a:t>
            </a:r>
            <a:r>
              <a:rPr lang="en-US" altLang="zh-CN" dirty="0"/>
              <a:t>]n.              </a:t>
            </a:r>
            <a:r>
              <a:rPr lang="zh-CN" altLang="en-US" dirty="0"/>
              <a:t>问题，麻烦</a:t>
            </a:r>
          </a:p>
          <a:p>
            <a:pPr>
              <a:buFontTx/>
              <a:buNone/>
            </a:pPr>
            <a:r>
              <a:rPr lang="en-US" altLang="zh-CN" dirty="0"/>
              <a:t>What’s the matter?          </a:t>
            </a:r>
            <a:r>
              <a:rPr lang="zh-CN" altLang="en-US" dirty="0"/>
              <a:t>怎么了？</a:t>
            </a:r>
          </a:p>
          <a:p>
            <a:pPr>
              <a:buFontTx/>
              <a:buNone/>
            </a:pPr>
            <a:r>
              <a:rPr lang="en-US" altLang="zh-CN" dirty="0"/>
              <a:t>hurt [</a:t>
            </a:r>
            <a:r>
              <a:rPr lang="en-US" altLang="zh-CN" dirty="0" err="1"/>
              <a:t>hə:t</a:t>
            </a:r>
            <a:r>
              <a:rPr lang="en-US" altLang="zh-CN" dirty="0"/>
              <a:t>] v.                    (</a:t>
            </a:r>
            <a:r>
              <a:rPr lang="zh-CN" altLang="en-US" dirty="0"/>
              <a:t>使</a:t>
            </a:r>
            <a:r>
              <a:rPr lang="en-US" altLang="zh-CN" dirty="0"/>
              <a:t>)</a:t>
            </a:r>
            <a:r>
              <a:rPr lang="zh-CN" altLang="en-US" dirty="0"/>
              <a:t>疼痛，（使）受伤</a:t>
            </a:r>
          </a:p>
          <a:p>
            <a:pPr>
              <a:buFontTx/>
              <a:buNone/>
            </a:pPr>
            <a:r>
              <a:rPr lang="en-US" altLang="zh-CN" dirty="0"/>
              <a:t>enjoyable [</a:t>
            </a:r>
            <a:r>
              <a:rPr lang="en-US" altLang="zh-CN" dirty="0" err="1"/>
              <a:t>in‘dʒɔiəbl</a:t>
            </a:r>
            <a:r>
              <a:rPr lang="en-US" altLang="zh-CN" dirty="0"/>
              <a:t>] adj.</a:t>
            </a:r>
          </a:p>
          <a:p>
            <a:pPr>
              <a:buFontTx/>
              <a:buNone/>
            </a:pPr>
            <a:r>
              <a:rPr lang="en-US" altLang="zh-CN" dirty="0"/>
              <a:t>                                      </a:t>
            </a:r>
            <a:r>
              <a:rPr lang="zh-CN" altLang="en-US" dirty="0"/>
              <a:t>令人愉快的，有乐趣的</a:t>
            </a:r>
          </a:p>
          <a:p>
            <a:pPr>
              <a:buFontTx/>
              <a:buNone/>
            </a:pPr>
            <a:r>
              <a:rPr lang="en-US" altLang="zh-CN" dirty="0"/>
              <a:t>Olympics [</a:t>
            </a:r>
            <a:r>
              <a:rPr lang="en-US" altLang="zh-CN" dirty="0" err="1"/>
              <a:t>əu‘limpiks</a:t>
            </a:r>
            <a:r>
              <a:rPr lang="en-US" altLang="zh-CN" dirty="0"/>
              <a:t>] n.        </a:t>
            </a:r>
            <a:r>
              <a:rPr lang="zh-CN" altLang="en-US" dirty="0"/>
              <a:t>奥林匹克运动会</a:t>
            </a:r>
          </a:p>
          <a:p>
            <a:pPr>
              <a:buFontTx/>
              <a:buNone/>
            </a:pPr>
            <a:r>
              <a:rPr lang="en-US" altLang="zh-CN" dirty="0"/>
              <a:t>stadium [‘</a:t>
            </a:r>
            <a:r>
              <a:rPr lang="en-US" altLang="zh-CN" dirty="0" err="1"/>
              <a:t>steidiəm</a:t>
            </a:r>
            <a:r>
              <a:rPr lang="en-US" altLang="zh-CN" dirty="0"/>
              <a:t>] n.           </a:t>
            </a:r>
            <a:r>
              <a:rPr lang="zh-CN" altLang="en-US" dirty="0"/>
              <a:t>体育场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549275"/>
            <a:ext cx="8540750" cy="531812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3600"/>
              <a:t>miss  [mis]  v.                  </a:t>
            </a:r>
            <a:r>
              <a:rPr lang="zh-CN" altLang="en-US" sz="3600"/>
              <a:t>未击中，未达到</a:t>
            </a:r>
          </a:p>
          <a:p>
            <a:pPr>
              <a:buFontTx/>
              <a:buNone/>
            </a:pPr>
            <a:endParaRPr lang="zh-CN" altLang="en-US" sz="3600"/>
          </a:p>
          <a:p>
            <a:pPr>
              <a:buFontTx/>
              <a:buNone/>
            </a:pPr>
            <a:r>
              <a:rPr lang="en-US" altLang="zh-CN" sz="3600"/>
              <a:t>mind [maind] v.            </a:t>
            </a:r>
            <a:r>
              <a:rPr lang="zh-CN" altLang="en-US" sz="3600"/>
              <a:t>介意，讨厌，反对</a:t>
            </a:r>
          </a:p>
          <a:p>
            <a:pPr>
              <a:buFontTx/>
              <a:buNone/>
            </a:pPr>
            <a:endParaRPr lang="zh-CN" altLang="en-US" sz="3600"/>
          </a:p>
          <a:p>
            <a:pPr>
              <a:buFontTx/>
              <a:buNone/>
            </a:pPr>
            <a:r>
              <a:rPr lang="en-US" altLang="zh-CN" sz="3600"/>
              <a:t>plenty [‘plenti] pron.         </a:t>
            </a:r>
            <a:r>
              <a:rPr lang="zh-CN" altLang="en-US" sz="3600"/>
              <a:t>大量，众多</a:t>
            </a:r>
          </a:p>
          <a:p>
            <a:pPr>
              <a:buFontTx/>
              <a:buNone/>
            </a:pPr>
            <a:endParaRPr lang="zh-CN" altLang="en-US" sz="3600"/>
          </a:p>
          <a:p>
            <a:pPr>
              <a:buFontTx/>
              <a:buNone/>
            </a:pPr>
            <a:r>
              <a:rPr lang="en-US" altLang="zh-CN" sz="3600"/>
              <a:t>plenty of                          </a:t>
            </a:r>
            <a:r>
              <a:rPr lang="zh-CN" altLang="en-US" sz="3600"/>
              <a:t>大量；众多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333375"/>
            <a:ext cx="8540750" cy="647700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z="4000" dirty="0"/>
              <a:t>Language point</a:t>
            </a:r>
          </a:p>
          <a:p>
            <a:pPr>
              <a:buFontTx/>
              <a:buNone/>
            </a:pPr>
            <a:endParaRPr lang="en-US" altLang="zh-CN" sz="4000" dirty="0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539750" y="1052513"/>
            <a:ext cx="7127875" cy="179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/>
              <a:t>1.boring:adj.</a:t>
            </a:r>
            <a:r>
              <a:rPr lang="zh-CN" altLang="en-US" sz="3200" b="1" dirty="0"/>
              <a:t>令人厌倦的，烦人的，无聊的</a:t>
            </a:r>
          </a:p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</a:rPr>
              <a:t>放在句子中，修饰的是物品或事物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684213" y="2781300"/>
            <a:ext cx="6696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 err="1"/>
              <a:t>bore:v</a:t>
            </a:r>
            <a:r>
              <a:rPr lang="en-US" altLang="zh-CN" sz="3200" b="1" dirty="0"/>
              <a:t>.       </a:t>
            </a:r>
            <a:r>
              <a:rPr lang="zh-CN" altLang="en-US" sz="3200" b="1" dirty="0"/>
              <a:t>使厌烦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684213" y="3284538"/>
            <a:ext cx="7848600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 err="1"/>
              <a:t>bored:adj</a:t>
            </a:r>
            <a:r>
              <a:rPr lang="en-US" altLang="zh-CN" sz="3200" b="1" dirty="0"/>
              <a:t>.       </a:t>
            </a:r>
            <a:r>
              <a:rPr lang="zh-CN" altLang="en-US" sz="3200" b="1" dirty="0"/>
              <a:t>厌倦的</a:t>
            </a:r>
          </a:p>
          <a:p>
            <a:pPr>
              <a:spcBef>
                <a:spcPct val="50000"/>
              </a:spcBef>
            </a:pPr>
            <a:r>
              <a:rPr lang="zh-CN" altLang="en-US" sz="3200" b="1" dirty="0"/>
              <a:t>放在句子中，修饰人。意思为：</a:t>
            </a:r>
            <a:r>
              <a:rPr lang="en-US" altLang="zh-CN" sz="3200" b="1" dirty="0"/>
              <a:t>……</a:t>
            </a:r>
            <a:r>
              <a:rPr lang="zh-CN" altLang="en-US" sz="3200" b="1" dirty="0"/>
              <a:t>感到厌倦</a:t>
            </a:r>
          </a:p>
          <a:p>
            <a:pPr>
              <a:spcBef>
                <a:spcPct val="50000"/>
              </a:spcBef>
            </a:pPr>
            <a:endParaRPr lang="en-US" altLang="zh-CN" sz="3200" b="1" dirty="0"/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684213" y="5300663"/>
            <a:ext cx="78120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我对这个无聊的电视节目感到很厌烦。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684213" y="5949950"/>
            <a:ext cx="79200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/>
              <a:t>I’m bored with the boring TV show.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  <p:bldP spid="10244" grpId="0"/>
      <p:bldP spid="10245" grpId="0"/>
      <p:bldP spid="10246" grpId="0"/>
      <p:bldP spid="10247" grpId="0"/>
      <p:bldP spid="102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2267744" y="3855249"/>
            <a:ext cx="735006" cy="2412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www.1ppt.com/moban/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背景：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www.1ppt.com/beijing/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www.1ppt.com/xiazai/  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www.1ppt.com/ziliao/      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www.1ppt.com/fanwen/    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www.1ppt.com/shiti/        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www.1ppt.com/jiaoan/      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www.1ppt.cn                  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语文课件：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www.1ppt.com/kejian/yuwen/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数学课件：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www.1ppt.com/kejian/shuxue/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英语课件：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www.1ppt.com/kejian/yingyu/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美术课件：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www.1ppt.com/kejian/meishu/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科学课件：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www.1ppt.com/kejian/kexue/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物理课件：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www.1ppt.com/kejian/wuli/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化学课件：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www.1ppt.com/kejian/huaxue/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生物课件：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www.1ppt.com/kejian/shengwu/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地理课件：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www.1ppt.com/kejian/dili/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历史课件：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www.1ppt.com/kejian/lishi/       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476250"/>
            <a:ext cx="8540750" cy="1223963"/>
          </a:xfrm>
        </p:spPr>
        <p:txBody>
          <a:bodyPr/>
          <a:lstStyle/>
          <a:p>
            <a:r>
              <a:rPr lang="en-US" altLang="zh-CN" b="1" dirty="0"/>
              <a:t>2.exciting: adj.  </a:t>
            </a:r>
            <a:r>
              <a:rPr lang="zh-CN" altLang="en-US" b="1" dirty="0"/>
              <a:t>令人激动的，使人兴奋的</a:t>
            </a:r>
          </a:p>
          <a:p>
            <a:pPr>
              <a:buFontTx/>
              <a:buNone/>
            </a:pPr>
            <a:r>
              <a:rPr lang="zh-CN" altLang="en-US" b="1" dirty="0"/>
              <a:t>   </a:t>
            </a:r>
            <a:r>
              <a:rPr lang="zh-CN" altLang="en-US" b="1" dirty="0">
                <a:solidFill>
                  <a:srgbClr val="FF0000"/>
                </a:solidFill>
              </a:rPr>
              <a:t>放在句子中，修饰物品或者事情。</a:t>
            </a:r>
          </a:p>
          <a:p>
            <a:endParaRPr lang="en-US" altLang="zh-CN" dirty="0"/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539750" y="1844675"/>
            <a:ext cx="6696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/>
              <a:t>excite v.   </a:t>
            </a:r>
            <a:r>
              <a:rPr lang="zh-CN" altLang="en-US" sz="2800" b="1" dirty="0"/>
              <a:t>使激动，使兴奋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539750" y="2492375"/>
            <a:ext cx="8604250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err="1"/>
              <a:t>excited:adj</a:t>
            </a:r>
            <a:r>
              <a:rPr lang="en-US" altLang="zh-CN" sz="2800" b="1" dirty="0"/>
              <a:t>.    </a:t>
            </a:r>
            <a:r>
              <a:rPr lang="zh-CN" altLang="en-US" sz="2800" b="1" dirty="0"/>
              <a:t>激动地，兴奋的</a:t>
            </a: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放在句子中，修饰人。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611188" y="3716338"/>
            <a:ext cx="74882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</a:rPr>
              <a:t>be exciting about/at/by </a:t>
            </a:r>
            <a:r>
              <a:rPr lang="en-US" altLang="zh-CN" sz="2800" b="1" dirty="0" err="1">
                <a:solidFill>
                  <a:srgbClr val="FF0000"/>
                </a:solidFill>
              </a:rPr>
              <a:t>sth</a:t>
            </a:r>
            <a:r>
              <a:rPr lang="en-US" altLang="zh-CN" sz="2800" b="1" dirty="0">
                <a:solidFill>
                  <a:srgbClr val="FF0000"/>
                </a:solidFill>
              </a:rPr>
              <a:t>. </a:t>
            </a:r>
            <a:r>
              <a:rPr lang="zh-CN" altLang="en-US" sz="2800" b="1" dirty="0">
                <a:solidFill>
                  <a:srgbClr val="FF0000"/>
                </a:solidFill>
              </a:rPr>
              <a:t>对某事感到兴奋。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611188" y="4365625"/>
            <a:ext cx="7993062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练习：</a:t>
            </a:r>
          </a:p>
          <a:p>
            <a:pPr>
              <a:spcBef>
                <a:spcPct val="50000"/>
              </a:spcBef>
            </a:pPr>
            <a:r>
              <a:rPr lang="zh-CN" altLang="en-US" sz="2800" b="1" dirty="0"/>
              <a:t>那条令人兴奋的消息让我们很激动。</a:t>
            </a: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684213" y="5805488"/>
            <a:ext cx="72723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/>
              <a:t>The exciting news made us excited.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  <p:bldP spid="11268" grpId="0"/>
      <p:bldP spid="11269" grpId="0"/>
      <p:bldP spid="11270" grpId="0"/>
      <p:bldP spid="11271" grpId="0"/>
      <p:bldP spid="1127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620713"/>
            <a:ext cx="8540750" cy="5762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/>
              <a:t>relaxing: adj. </a:t>
            </a:r>
            <a:r>
              <a:rPr lang="zh-CN" altLang="en-US" b="1"/>
              <a:t>令人愉悦的，使人放松的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/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684213" y="1341438"/>
            <a:ext cx="3816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relax: v. </a:t>
            </a:r>
            <a:r>
              <a:rPr lang="zh-CN" altLang="en-US" sz="2800" b="1"/>
              <a:t>放松，休息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684213" y="1916113"/>
            <a:ext cx="6335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relaxed:adj.</a:t>
            </a:r>
            <a:r>
              <a:rPr lang="zh-CN" altLang="en-US" sz="2800" b="1"/>
              <a:t>放松的，冷静的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755650" y="2636838"/>
            <a:ext cx="72723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</a:rPr>
              <a:t>be relaxed about…</a:t>
            </a:r>
            <a:r>
              <a:rPr lang="zh-CN" altLang="en-US" sz="2800" b="1">
                <a:solidFill>
                  <a:srgbClr val="FF0000"/>
                </a:solidFill>
              </a:rPr>
              <a:t>：对</a:t>
            </a:r>
            <a:r>
              <a:rPr lang="en-US" altLang="zh-CN" sz="2800" b="1">
                <a:solidFill>
                  <a:srgbClr val="FF0000"/>
                </a:solidFill>
              </a:rPr>
              <a:t>……</a:t>
            </a:r>
            <a:r>
              <a:rPr lang="zh-CN" altLang="en-US" sz="2800" b="1">
                <a:solidFill>
                  <a:srgbClr val="FF0000"/>
                </a:solidFill>
              </a:rPr>
              <a:t>放松</a:t>
            </a: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755650" y="3284538"/>
            <a:ext cx="6192838" cy="116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练习：</a:t>
            </a:r>
          </a:p>
          <a:p>
            <a:pPr>
              <a:spcBef>
                <a:spcPct val="50000"/>
              </a:spcBef>
            </a:pPr>
            <a:r>
              <a:rPr lang="zh-CN" altLang="en-US" sz="2800" b="1"/>
              <a:t>听轻松的音乐会使我们感到放松。</a:t>
            </a: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755650" y="4797425"/>
            <a:ext cx="79200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Listening to the relaxing music makes us relaxed.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  <p:bldP spid="12292" grpId="0"/>
      <p:bldP spid="12293" grpId="0"/>
      <p:bldP spid="12294" grpId="0"/>
      <p:bldP spid="12295" grpId="0"/>
      <p:bldP spid="1229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549275"/>
            <a:ext cx="8540750" cy="1223963"/>
          </a:xfrm>
        </p:spPr>
        <p:txBody>
          <a:bodyPr/>
          <a:lstStyle/>
          <a:p>
            <a:r>
              <a:rPr lang="en-US" altLang="zh-CN"/>
              <a:t>Come and watch the football macth on TV!</a:t>
            </a:r>
          </a:p>
          <a:p>
            <a:r>
              <a:rPr lang="zh-CN" altLang="en-US"/>
              <a:t>过来看看电视上的足球比赛！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250825" y="2060575"/>
            <a:ext cx="83534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/>
              <a:t>本句是由动词原形开头的祈使句，祈使句没有人称和数的变化。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  <p:bldP spid="133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549275"/>
            <a:ext cx="8540750" cy="1223963"/>
          </a:xfrm>
        </p:spPr>
        <p:txBody>
          <a:bodyPr/>
          <a:lstStyle/>
          <a:p>
            <a:r>
              <a:rPr lang="en-US" altLang="zh-CN" dirty="0"/>
              <a:t>What’s the score?</a:t>
            </a:r>
          </a:p>
          <a:p>
            <a:r>
              <a:rPr lang="zh-CN" altLang="en-US" dirty="0"/>
              <a:t>比分是多少了？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611188" y="1773238"/>
            <a:ext cx="7848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这个句式是询问比分的固定句式，询问比分不能用</a:t>
            </a:r>
            <a:r>
              <a:rPr lang="en-US" altLang="zh-CN" sz="2800" b="1" dirty="0"/>
              <a:t>How many ……</a:t>
            </a:r>
            <a:r>
              <a:rPr lang="zh-CN" altLang="en-US" sz="2800" b="1" dirty="0"/>
              <a:t>来询问</a:t>
            </a:r>
            <a:r>
              <a:rPr lang="zh-CN" altLang="en-US" sz="2800" dirty="0"/>
              <a:t>。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684213" y="2924175"/>
            <a:ext cx="6480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score: n.</a:t>
            </a:r>
            <a:r>
              <a:rPr lang="zh-CN" altLang="en-US" sz="2800" b="1"/>
              <a:t>得分，比分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684213" y="3573463"/>
            <a:ext cx="597535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/>
              <a:t>练习：</a:t>
            </a:r>
          </a:p>
          <a:p>
            <a:pPr>
              <a:spcBef>
                <a:spcPct val="50000"/>
              </a:spcBef>
            </a:pPr>
            <a:r>
              <a:rPr lang="en-US" altLang="zh-CN" sz="3200" b="1"/>
              <a:t>The final score was 4-3.</a:t>
            </a: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684213" y="5084763"/>
            <a:ext cx="40322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/>
              <a:t>最后的比分是</a:t>
            </a:r>
            <a:r>
              <a:rPr lang="en-US" altLang="zh-CN" sz="3200" b="1"/>
              <a:t>4:3.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  <p:bldP spid="14340" grpId="0"/>
      <p:bldP spid="14341" grpId="0"/>
      <p:bldP spid="14342" grpId="0"/>
      <p:bldP spid="1434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天体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天体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体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2025</Words>
  <Application>Microsoft Office PowerPoint</Application>
  <PresentationFormat>全屏显示(4:3)</PresentationFormat>
  <Paragraphs>205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天体</vt:lpstr>
      <vt:lpstr>Module 3  Sports </vt:lpstr>
      <vt:lpstr>Word and expressions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课堂练习：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3  Sports </dc:title>
  <dc:creator>张 起源</dc:creator>
  <cp:lastModifiedBy>张 起源</cp:lastModifiedBy>
  <cp:revision>1</cp:revision>
  <dcterms:created xsi:type="dcterms:W3CDTF">2019-09-14T08:34:17Z</dcterms:created>
  <dcterms:modified xsi:type="dcterms:W3CDTF">2019-09-14T08:34:24Z</dcterms:modified>
</cp:coreProperties>
</file>