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9"/>
  </p:notesMasterIdLst>
  <p:sldIdLst>
    <p:sldId id="653" r:id="rId2"/>
    <p:sldId id="713" r:id="rId3"/>
    <p:sldId id="714" r:id="rId4"/>
    <p:sldId id="698" r:id="rId5"/>
    <p:sldId id="738" r:id="rId6"/>
    <p:sldId id="701" r:id="rId7"/>
    <p:sldId id="688" r:id="rId8"/>
    <p:sldId id="741" r:id="rId9"/>
    <p:sldId id="745" r:id="rId10"/>
    <p:sldId id="746" r:id="rId11"/>
    <p:sldId id="700" r:id="rId12"/>
    <p:sldId id="667" r:id="rId13"/>
    <p:sldId id="756" r:id="rId14"/>
    <p:sldId id="722" r:id="rId15"/>
    <p:sldId id="728" r:id="rId16"/>
    <p:sldId id="757" r:id="rId17"/>
    <p:sldId id="715" r:id="rId18"/>
    <p:sldId id="724" r:id="rId19"/>
    <p:sldId id="716" r:id="rId20"/>
    <p:sldId id="737" r:id="rId21"/>
    <p:sldId id="739" r:id="rId22"/>
    <p:sldId id="740" r:id="rId23"/>
    <p:sldId id="742" r:id="rId24"/>
    <p:sldId id="743" r:id="rId25"/>
    <p:sldId id="761" r:id="rId26"/>
    <p:sldId id="744" r:id="rId27"/>
    <p:sldId id="749" r:id="rId28"/>
    <p:sldId id="747" r:id="rId29"/>
    <p:sldId id="752" r:id="rId30"/>
    <p:sldId id="753" r:id="rId31"/>
    <p:sldId id="754" r:id="rId32"/>
    <p:sldId id="718" r:id="rId33"/>
    <p:sldId id="725" r:id="rId34"/>
    <p:sldId id="763" r:id="rId35"/>
    <p:sldId id="764" r:id="rId36"/>
    <p:sldId id="726" r:id="rId37"/>
    <p:sldId id="72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FF"/>
    <a:srgbClr val="0066FF"/>
    <a:srgbClr val="009900"/>
    <a:srgbClr val="FF9900"/>
    <a:srgbClr val="9900CC"/>
    <a:srgbClr val="FF00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5915" autoAdjust="0"/>
  </p:normalViewPr>
  <p:slideViewPr>
    <p:cSldViewPr>
      <p:cViewPr varScale="1">
        <p:scale>
          <a:sx n="114" d="100"/>
          <a:sy n="114" d="100"/>
        </p:scale>
        <p:origin x="7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325FEA73-F0A1-42FC-BC3A-DD1C9807A4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400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2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EA73-F0A1-42FC-BC3A-DD1C9807A48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72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89C57DD-572E-43AB-8598-FF6404EDF4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23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A2DC-CC55-48A8-BE3C-96FBB07186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3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A2DC-CC55-48A8-BE3C-96FBB07186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79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A2DC-CC55-48A8-BE3C-96FBB07186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85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A2DC-CC55-48A8-BE3C-96FBB07186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27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A2DC-CC55-48A8-BE3C-96FBB07186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2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A2DC-CC55-48A8-BE3C-96FBB07186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10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C0E4-4941-4CD6-88AB-782EFF00B2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123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A2DC-CC55-48A8-BE3C-96FBB07186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9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CD83-2D91-4B0C-B150-9B73D2EE1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2DE9-3D52-4C95-9B54-C1526EB06F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49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A315-03ED-4800-8A46-E68F4CAC65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9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F0D-266D-45BB-908C-4C4AECA6C4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6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AE5-67A3-4018-8FFC-6FF778CA86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40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28E0-6862-4DB8-B8B3-747EA45B34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24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AF5F-3733-4C3B-9CDA-028576AA26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8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B83-EF62-459B-9749-1F45D3CA88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9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B1A2DC-CC55-48A8-BE3C-96FBB07186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0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292" y="2154661"/>
            <a:ext cx="8352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kern="10" spc="-15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/>
                <a:cs typeface="Arial"/>
              </a:rPr>
              <a:t>Unit 2</a:t>
            </a:r>
            <a:r>
              <a:rPr lang="zh-CN" altLang="en-US" sz="4400" b="1" kern="10" spc="-15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/>
                <a:cs typeface="Arial"/>
              </a:rPr>
              <a:t>  </a:t>
            </a:r>
            <a:r>
              <a:rPr lang="en-US" altLang="zh-CN" sz="4400" b="1" kern="10" spc="-15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/>
                <a:cs typeface="Arial"/>
              </a:rPr>
              <a:t>This year we are trainning more carefully.</a:t>
            </a:r>
            <a:endParaRPr lang="zh-CN" altLang="en-US" sz="4400" b="1" kern="10" spc="-15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20" y="1074540"/>
            <a:ext cx="47323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/>
                <a:cs typeface="Arial"/>
              </a:rPr>
              <a:t>Module 3  Sports</a:t>
            </a:r>
            <a:endParaRPr lang="zh-CN" altLang="en-US" sz="4400" b="1" kern="1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lu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755650" y="219075"/>
            <a:ext cx="6191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tabLst>
                <a:tab pos="3543300" algn="l"/>
              </a:tabLst>
            </a:pPr>
            <a:r>
              <a:rPr kumimoji="1" lang="en-US" altLang="zh-CN" sz="3600" b="1">
                <a:latin typeface="Times New Roman" pitchFamily="18" charset="0"/>
              </a:rPr>
              <a:t>careless</a:t>
            </a:r>
            <a:r>
              <a:rPr kumimoji="1" lang="zh-CN" altLang="en-US" sz="3600" b="1">
                <a:latin typeface="Times New Roman" pitchFamily="18" charset="0"/>
              </a:rPr>
              <a:t>　</a:t>
            </a:r>
            <a:r>
              <a:rPr kumimoji="1"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adj.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粗心的；疏忽的</a:t>
            </a:r>
          </a:p>
          <a:p>
            <a:pPr>
              <a:lnSpc>
                <a:spcPct val="120000"/>
              </a:lnSpc>
              <a:tabLst>
                <a:tab pos="3543300" algn="l"/>
              </a:tabLst>
            </a:pPr>
            <a:r>
              <a:rPr kumimoji="1" lang="en-US" altLang="zh-CN" sz="3600" b="1">
                <a:latin typeface="Times New Roman" pitchFamily="18" charset="0"/>
              </a:rPr>
              <a:t>pass             </a:t>
            </a:r>
            <a:r>
              <a:rPr kumimoji="1"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v.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传递；传送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287338" y="4652963"/>
            <a:ext cx="8605837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e.g. Last year we were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careless</a:t>
            </a:r>
            <a:r>
              <a:rPr kumimoji="1" lang="en-US" altLang="zh-CN" sz="3600" b="1">
                <a:latin typeface="Times New Roman" pitchFamily="18" charset="0"/>
              </a:rPr>
              <a:t> when we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passed</a:t>
            </a:r>
            <a:r>
              <a:rPr kumimoji="1" lang="en-US" altLang="zh-CN" sz="3600" b="1">
                <a:latin typeface="Times New Roman" pitchFamily="18" charset="0"/>
              </a:rPr>
              <a:t> the ball and we lost to the other team. So this year we train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more carefully</a:t>
            </a:r>
            <a:r>
              <a:rPr kumimoji="1" lang="en-US" altLang="zh-CN" sz="3600" b="1">
                <a:latin typeface="Times New Roman" pitchFamily="18" charset="0"/>
              </a:rPr>
              <a:t>.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  <p:pic>
        <p:nvPicPr>
          <p:cNvPr id="647174" name="Picture 6" descr="u=778249157,3683117598&amp;fm=2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08163"/>
            <a:ext cx="3600450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049" name="Picture 9" descr="516151_994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"/>
          <a:stretch>
            <a:fillRect/>
          </a:stretch>
        </p:blipFill>
        <p:spPr bwMode="auto">
          <a:xfrm>
            <a:off x="539750" y="2016125"/>
            <a:ext cx="3995738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9051" name="Picture 11" descr="u=463577824,3872906951&amp;fm=23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338455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052" name="Rectangle 12"/>
          <p:cNvSpPr>
            <a:spLocks noChangeArrowheads="1"/>
          </p:cNvSpPr>
          <p:nvPr/>
        </p:nvSpPr>
        <p:spPr bwMode="auto">
          <a:xfrm>
            <a:off x="539750" y="895350"/>
            <a:ext cx="7850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543300" algn="l"/>
              </a:tabLst>
            </a:pPr>
            <a:r>
              <a:rPr kumimoji="1" lang="en-US" altLang="zh-CN" sz="3600" b="1">
                <a:latin typeface="Times New Roman" pitchFamily="18" charset="0"/>
              </a:rPr>
              <a:t>fan club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球迷（或影迷，歌迷）俱乐部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03238" y="5343525"/>
            <a:ext cx="8151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cheer…on</a:t>
            </a:r>
            <a:r>
              <a:rPr kumimoji="1" lang="zh-CN" altLang="en-US" sz="3600" b="1">
                <a:latin typeface="Times New Roman" pitchFamily="18" charset="0"/>
              </a:rPr>
              <a:t>　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用欢呼声激励；为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……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加油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9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9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9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9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1" name="Picture 11" descr="u=4129442978,3832646263&amp;fm=2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"/>
          <a:stretch>
            <a:fillRect/>
          </a:stretch>
        </p:blipFill>
        <p:spPr bwMode="auto">
          <a:xfrm>
            <a:off x="4140200" y="549275"/>
            <a:ext cx="44640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13" name="Picture 13" descr="u=2966785525,169756153&amp;fm=23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" b="128"/>
          <a:stretch>
            <a:fillRect/>
          </a:stretch>
        </p:blipFill>
        <p:spPr bwMode="auto">
          <a:xfrm>
            <a:off x="719138" y="441325"/>
            <a:ext cx="3421062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14" name="Rectangle 14"/>
          <p:cNvSpPr>
            <a:spLocks noChangeArrowheads="1"/>
          </p:cNvSpPr>
          <p:nvPr/>
        </p:nvSpPr>
        <p:spPr bwMode="auto">
          <a:xfrm>
            <a:off x="1238250" y="4395788"/>
            <a:ext cx="5962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tabLst>
                <a:tab pos="3543300" algn="l"/>
              </a:tabLst>
            </a:pPr>
            <a:r>
              <a:rPr kumimoji="1" lang="en-US" altLang="zh-CN" sz="3600" b="1">
                <a:latin typeface="Times New Roman" pitchFamily="18" charset="0"/>
              </a:rPr>
              <a:t>loudly</a:t>
            </a:r>
            <a:r>
              <a:rPr kumimoji="1" lang="zh-CN" altLang="en-US" sz="3600" b="1">
                <a:latin typeface="Times New Roman" pitchFamily="18" charset="0"/>
              </a:rPr>
              <a:t>　</a:t>
            </a:r>
            <a:r>
              <a:rPr kumimoji="1"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adv.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响亮地；大声地</a:t>
            </a:r>
          </a:p>
          <a:p>
            <a:pPr>
              <a:lnSpc>
                <a:spcPct val="120000"/>
              </a:lnSpc>
              <a:tabLst>
                <a:tab pos="3543300" algn="l"/>
              </a:tabLst>
            </a:pPr>
            <a:r>
              <a:rPr kumimoji="1" lang="en-US" altLang="zh-CN" sz="3600" b="1">
                <a:latin typeface="Times New Roman" pitchFamily="18" charset="0"/>
              </a:rPr>
              <a:t>quiet</a:t>
            </a:r>
            <a:r>
              <a:rPr kumimoji="1" lang="zh-CN" altLang="en-US" sz="3600" b="1">
                <a:latin typeface="Times New Roman" pitchFamily="18" charset="0"/>
              </a:rPr>
              <a:t>　 </a:t>
            </a:r>
            <a:r>
              <a:rPr kumimoji="1"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adj.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寂静的；安静的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719138" y="1016000"/>
            <a:ext cx="82454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rgbClr val="CC0000"/>
                </a:solidFill>
              </a:rPr>
              <a:t>Work in pairs. Talk about the pictures. Use the words and expressions in the box to help you.</a:t>
            </a:r>
          </a:p>
        </p:txBody>
      </p:sp>
      <p:sp>
        <p:nvSpPr>
          <p:cNvPr id="657429" name="Rectangle 21"/>
          <p:cNvSpPr>
            <a:spLocks noChangeArrowheads="1"/>
          </p:cNvSpPr>
          <p:nvPr/>
        </p:nvSpPr>
        <p:spPr bwMode="auto">
          <a:xfrm>
            <a:off x="755650" y="2671763"/>
            <a:ext cx="7669213" cy="10810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863600" y="2616200"/>
            <a:ext cx="7667625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</a:rPr>
              <a:t>beat      careless     cheer…on     coach  fan club       play against       train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57431" name="WordArt 23"/>
          <p:cNvSpPr>
            <a:spLocks noChangeArrowheads="1" noChangeShapeType="1" noTextEdit="1"/>
          </p:cNvSpPr>
          <p:nvPr/>
        </p:nvSpPr>
        <p:spPr bwMode="auto">
          <a:xfrm>
            <a:off x="1331913" y="225425"/>
            <a:ext cx="5976937" cy="611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Arial"/>
                <a:cs typeface="Arial"/>
              </a:rPr>
              <a:t>Reading and vocabulary</a:t>
            </a:r>
            <a:endParaRPr lang="zh-CN" altLang="en-US" sz="3600" b="1" kern="10">
              <a:ln w="19050">
                <a:solidFill>
                  <a:srgbClr val="CC000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Arial"/>
              <a:cs typeface="Arial"/>
            </a:endParaRPr>
          </a:p>
        </p:txBody>
      </p:sp>
      <p:pic>
        <p:nvPicPr>
          <p:cNvPr id="657433" name="Picture 2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52850"/>
            <a:ext cx="7488237" cy="27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9" grpId="0" animBg="1"/>
      <p:bldP spid="657430" grpId="0"/>
      <p:bldP spid="6574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WordArt 3"/>
          <p:cNvSpPr>
            <a:spLocks noChangeArrowheads="1" noChangeShapeType="1" noTextEdit="1"/>
          </p:cNvSpPr>
          <p:nvPr/>
        </p:nvSpPr>
        <p:spPr bwMode="auto">
          <a:xfrm>
            <a:off x="863600" y="2455863"/>
            <a:ext cx="7272338" cy="1368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rPr>
              <a:t>Listen and read</a:t>
            </a:r>
            <a:endParaRPr lang="zh-CN" altLang="en-US" sz="3600" b="1" kern="10">
              <a:ln w="12700">
                <a:solidFill>
                  <a:schemeClr val="tx1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830" name="Group 94"/>
          <p:cNvGraphicFramePr>
            <a:graphicFrameLocks noGrp="1"/>
          </p:cNvGraphicFramePr>
          <p:nvPr/>
        </p:nvGraphicFramePr>
        <p:xfrm>
          <a:off x="431800" y="1563688"/>
          <a:ext cx="8353425" cy="5369052"/>
        </p:xfrm>
        <a:graphic>
          <a:graphicData uri="http://schemas.openxmlformats.org/drawingml/2006/table">
            <a:tbl>
              <a:tblPr/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What</a:t>
                      </a:r>
                      <a:endParaRPr kumimoji="0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Why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1. We arrive ________________.</a:t>
                      </a:r>
                      <a:endParaRPr kumimoji="0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2. We’re training _________ than _______.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8819" name="Text Box 83"/>
          <p:cNvSpPr txBox="1">
            <a:spLocks noChangeArrowheads="1"/>
          </p:cNvSpPr>
          <p:nvPr/>
        </p:nvSpPr>
        <p:spPr bwMode="auto">
          <a:xfrm>
            <a:off x="431800" y="2965450"/>
            <a:ext cx="40322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as early as we can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28821" name="Text Box 85"/>
          <p:cNvSpPr txBox="1">
            <a:spLocks noChangeArrowheads="1"/>
          </p:cNvSpPr>
          <p:nvPr/>
        </p:nvSpPr>
        <p:spPr bwMode="auto">
          <a:xfrm>
            <a:off x="4643438" y="2349500"/>
            <a:ext cx="3852862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So we have time to warm up.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  <p:sp>
        <p:nvSpPr>
          <p:cNvPr id="628824" name="Text Box 88"/>
          <p:cNvSpPr txBox="1">
            <a:spLocks noChangeArrowheads="1"/>
          </p:cNvSpPr>
          <p:nvPr/>
        </p:nvSpPr>
        <p:spPr bwMode="auto">
          <a:xfrm>
            <a:off x="574675" y="4400550"/>
            <a:ext cx="24479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harder    usual </a:t>
            </a:r>
          </a:p>
        </p:txBody>
      </p:sp>
      <p:sp>
        <p:nvSpPr>
          <p:cNvPr id="628825" name="Text Box 89"/>
          <p:cNvSpPr txBox="1">
            <a:spLocks noChangeArrowheads="1"/>
          </p:cNvSpPr>
          <p:nvPr/>
        </p:nvSpPr>
        <p:spPr bwMode="auto">
          <a:xfrm>
            <a:off x="4679950" y="3789363"/>
            <a:ext cx="410527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The other team beat us last year. This year we want to do better.</a:t>
            </a:r>
          </a:p>
        </p:txBody>
      </p:sp>
      <p:sp>
        <p:nvSpPr>
          <p:cNvPr id="628826" name="WordArt 90"/>
          <p:cNvSpPr>
            <a:spLocks noChangeArrowheads="1" noChangeShapeType="1" noTextEdit="1"/>
          </p:cNvSpPr>
          <p:nvPr/>
        </p:nvSpPr>
        <p:spPr bwMode="auto">
          <a:xfrm>
            <a:off x="611188" y="412750"/>
            <a:ext cx="7669212" cy="928688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spc="-18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35921" dir="2700000" algn="ctr" rotWithShape="0">
                    <a:srgbClr val="000099"/>
                  </a:outerShdw>
                </a:effectLst>
                <a:latin typeface="Arial"/>
                <a:cs typeface="Arial"/>
              </a:rPr>
              <a:t>Complete the table.</a:t>
            </a:r>
            <a:endParaRPr lang="zh-CN" altLang="en-US" sz="3600" b="1" kern="10" spc="-18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35921" dir="2700000" algn="ctr" rotWithShape="0">
                  <a:srgbClr val="000099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8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8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2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8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8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62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62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819" grpId="0"/>
      <p:bldP spid="628821" grpId="0"/>
      <p:bldP spid="628824" grpId="0"/>
      <p:bldP spid="628825" grpId="0"/>
      <p:bldP spid="628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489" name="Group 33"/>
          <p:cNvGraphicFramePr>
            <a:graphicFrameLocks noGrp="1"/>
          </p:cNvGraphicFramePr>
          <p:nvPr/>
        </p:nvGraphicFramePr>
        <p:xfrm>
          <a:off x="358775" y="1112838"/>
          <a:ext cx="8353425" cy="4476877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What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Why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3. It’s 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___________ to  practice in winter.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4. Our coach is ________.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9480" name="Text Box 24"/>
          <p:cNvSpPr txBox="1">
            <a:spLocks noChangeArrowheads="1"/>
          </p:cNvSpPr>
          <p:nvPr/>
        </p:nvSpPr>
        <p:spPr bwMode="auto">
          <a:xfrm>
            <a:off x="576263" y="1881188"/>
            <a:ext cx="33115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             more difficult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59482" name="Text Box 26"/>
          <p:cNvSpPr txBox="1">
            <a:spLocks noChangeArrowheads="1"/>
          </p:cNvSpPr>
          <p:nvPr/>
        </p:nvSpPr>
        <p:spPr bwMode="auto">
          <a:xfrm>
            <a:off x="4464050" y="1917700"/>
            <a:ext cx="403225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The days are short and the weather is cold. </a:t>
            </a:r>
          </a:p>
        </p:txBody>
      </p:sp>
      <p:sp>
        <p:nvSpPr>
          <p:cNvPr id="659484" name="Rectangle 28"/>
          <p:cNvSpPr>
            <a:spLocks noChangeArrowheads="1"/>
          </p:cNvSpPr>
          <p:nvPr/>
        </p:nvSpPr>
        <p:spPr bwMode="auto">
          <a:xfrm>
            <a:off x="576263" y="4545013"/>
            <a:ext cx="17462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pleased </a:t>
            </a:r>
          </a:p>
        </p:txBody>
      </p:sp>
      <p:sp>
        <p:nvSpPr>
          <p:cNvPr id="659485" name="Text Box 29"/>
          <p:cNvSpPr txBox="1">
            <a:spLocks noChangeArrowheads="1"/>
          </p:cNvSpPr>
          <p:nvPr/>
        </p:nvSpPr>
        <p:spPr bwMode="auto">
          <a:xfrm>
            <a:off x="4427538" y="4071938"/>
            <a:ext cx="43561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We are playing better as a team now.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9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9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80" grpId="0"/>
      <p:bldP spid="659482" grpId="0"/>
      <p:bldP spid="659484" grpId="0"/>
      <p:bldP spid="6594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827088" y="404813"/>
            <a:ext cx="70215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accent2"/>
                </a:solidFill>
              </a:rPr>
              <a:t>Complete the passage with the words in the box. 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1439863" y="1781175"/>
            <a:ext cx="5795962" cy="133191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8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1476375" y="1844675"/>
            <a:ext cx="6156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i="1" dirty="0">
                <a:solidFill>
                  <a:schemeClr val="bg1"/>
                </a:solidFill>
                <a:latin typeface="Times New Roman" pitchFamily="18" charset="0"/>
              </a:rPr>
              <a:t>against         chance      coach     practice       short          usual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76263" y="3509963"/>
            <a:ext cx="8135937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We all know (1) __________ makes perfect. But it is more difficult to practise in winter because the days are (2) _________ and it is cold. </a:t>
            </a:r>
          </a:p>
        </p:txBody>
      </p:sp>
      <p:sp>
        <p:nvSpPr>
          <p:cNvPr id="615435" name="Rectangle 11"/>
          <p:cNvSpPr>
            <a:spLocks noChangeArrowheads="1"/>
          </p:cNvSpPr>
          <p:nvPr/>
        </p:nvSpPr>
        <p:spPr bwMode="auto">
          <a:xfrm>
            <a:off x="4068763" y="3498850"/>
            <a:ext cx="17589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practice</a:t>
            </a:r>
          </a:p>
        </p:txBody>
      </p:sp>
      <p:sp>
        <p:nvSpPr>
          <p:cNvPr id="615436" name="Rectangle 12"/>
          <p:cNvSpPr>
            <a:spLocks noChangeArrowheads="1"/>
          </p:cNvSpPr>
          <p:nvPr/>
        </p:nvSpPr>
        <p:spPr bwMode="auto">
          <a:xfrm>
            <a:off x="1601788" y="5486400"/>
            <a:ext cx="13144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short 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/>
      <p:bldP spid="615428" grpId="0" animBg="1"/>
      <p:bldP spid="615429" grpId="0"/>
      <p:bldP spid="615430" grpId="0"/>
      <p:bldP spid="615435" grpId="0"/>
      <p:bldP spid="6154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719138" y="1016000"/>
            <a:ext cx="7885112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The team is training harder than (3) _________. Their (4) _________ is pleased with them. They are going to play (5) _________ a team from another school next week, and they have a good (6) ___________ of winning. </a:t>
            </a: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1150938" y="1668463"/>
            <a:ext cx="12255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usual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5254625" y="1668463"/>
            <a:ext cx="13017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coach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2627313" y="2959100"/>
            <a:ext cx="15811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against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24654" name="Rectangle 14"/>
          <p:cNvSpPr>
            <a:spLocks noChangeArrowheads="1"/>
          </p:cNvSpPr>
          <p:nvPr/>
        </p:nvSpPr>
        <p:spPr bwMode="auto">
          <a:xfrm>
            <a:off x="4138613" y="4297363"/>
            <a:ext cx="16192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chance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827088" y="765175"/>
            <a:ext cx="7235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accent2"/>
                </a:solidFill>
              </a:rPr>
              <a:t>Put the words in the box into pairs with opposite meanings.</a:t>
            </a:r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576263" y="2276475"/>
            <a:ext cx="7956550" cy="1260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682625" y="2309813"/>
            <a:ext cx="7993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i="1" dirty="0">
                <a:solidFill>
                  <a:srgbClr val="CC0000"/>
                </a:solidFill>
                <a:latin typeface="Times New Roman" pitchFamily="18" charset="0"/>
              </a:rPr>
              <a:t>badly   carefully   carelessly   difficult   early    easy   late   quickly   slowly   well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611188" y="3844925"/>
            <a:ext cx="286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badly — well </a:t>
            </a:r>
          </a:p>
        </p:txBody>
      </p:sp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576263" y="3824288"/>
            <a:ext cx="8316912" cy="206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                                carefully — carelessly 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difficult — easy      early — late  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quickly — slowly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6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6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6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6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6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616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6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6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6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6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616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/>
      <p:bldP spid="616452" grpId="0" animBg="1"/>
      <p:bldP spid="616453" grpId="0"/>
      <p:bldP spid="6164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9" name="WordArt 3"/>
          <p:cNvSpPr>
            <a:spLocks noChangeArrowheads="1" noChangeShapeType="1" noTextEdit="1"/>
          </p:cNvSpPr>
          <p:nvPr/>
        </p:nvSpPr>
        <p:spPr bwMode="auto">
          <a:xfrm>
            <a:off x="1979613" y="1520825"/>
            <a:ext cx="5329237" cy="971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9999FF"/>
                  </a:solidFill>
                  <a:round/>
                  <a:headEnd/>
                  <a:tailEnd/>
                </a:ln>
                <a:solidFill>
                  <a:srgbClr val="0000FF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Guessing Game</a:t>
            </a:r>
            <a:endParaRPr lang="zh-CN" altLang="en-US" sz="3600" kern="10">
              <a:ln w="12700">
                <a:solidFill>
                  <a:srgbClr val="9999FF"/>
                </a:solidFill>
                <a:round/>
                <a:headEnd/>
                <a:tailEnd/>
              </a:ln>
              <a:solidFill>
                <a:srgbClr val="0000FF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  <p:pic>
        <p:nvPicPr>
          <p:cNvPr id="613381" name="Picture 5" descr="20071122415422050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3176588"/>
            <a:ext cx="3132137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3385" name="Picture 9" descr="242fcbb5a87e5cd536d3caa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176588"/>
            <a:ext cx="2951162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3386" name="AutoShape 10"/>
          <p:cNvSpPr>
            <a:spLocks noChangeArrowheads="1"/>
          </p:cNvSpPr>
          <p:nvPr/>
        </p:nvSpPr>
        <p:spPr bwMode="auto">
          <a:xfrm>
            <a:off x="4427538" y="3321050"/>
            <a:ext cx="2844800" cy="2087563"/>
          </a:xfrm>
          <a:prstGeom prst="plaque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387" name="AutoShape 11"/>
          <p:cNvSpPr>
            <a:spLocks noChangeArrowheads="1"/>
          </p:cNvSpPr>
          <p:nvPr/>
        </p:nvSpPr>
        <p:spPr bwMode="auto">
          <a:xfrm>
            <a:off x="611188" y="3284538"/>
            <a:ext cx="2881312" cy="2124075"/>
          </a:xfrm>
          <a:prstGeom prst="plaque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3389" name="Picture 13" descr="revision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5888"/>
            <a:ext cx="534987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6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6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13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613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animBg="1"/>
      <p:bldP spid="613386" grpId="0" animBg="1"/>
      <p:bldP spid="613386" grpId="1" animBg="1"/>
      <p:bldP spid="613387" grpId="0" animBg="1"/>
      <p:bldP spid="61338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312625" y="1628800"/>
            <a:ext cx="8640763" cy="41722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这两个词都有“获胜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打败”的意思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但其后宾语不同。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beat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是“打败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优于”的意思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后面接人或队。</a:t>
            </a:r>
            <a:r>
              <a:rPr kumimoji="1" lang="zh-CN" altLang="en-US" sz="3200" b="1" dirty="0">
                <a:latin typeface="Times New Roman" pitchFamily="18" charset="0"/>
              </a:rPr>
              <a:t>如</a:t>
            </a:r>
            <a:r>
              <a:rPr kumimoji="1" lang="en-US" altLang="zh-CN" sz="3200" b="1" dirty="0"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We</a:t>
            </a:r>
            <a:r>
              <a:rPr kumimoji="1" lang="en-US" altLang="zh-CN" sz="3200" b="1" dirty="0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beat</a:t>
            </a:r>
            <a:r>
              <a:rPr kumimoji="1" lang="en-US" altLang="zh-CN" sz="3200" b="1" dirty="0">
                <a:latin typeface="Times New Roman" pitchFamily="18" charset="0"/>
              </a:rPr>
              <a:t> them. </a:t>
            </a:r>
            <a:r>
              <a:rPr kumimoji="1" lang="zh-CN" altLang="en-US" sz="3200" b="1" dirty="0">
                <a:latin typeface="Times New Roman" pitchFamily="18" charset="0"/>
              </a:rPr>
              <a:t>我们打败了他们。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win 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指“赢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获胜”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后面接比赛、名次。</a:t>
            </a:r>
            <a:r>
              <a:rPr kumimoji="1" lang="zh-CN" altLang="en-US" sz="3200" b="1" dirty="0">
                <a:latin typeface="Times New Roman" pitchFamily="18" charset="0"/>
              </a:rPr>
              <a:t>如</a:t>
            </a:r>
            <a:r>
              <a:rPr kumimoji="1" lang="en-US" altLang="zh-CN" sz="3200" b="1" dirty="0">
                <a:latin typeface="Times New Roman" pitchFamily="18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We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won</a:t>
            </a:r>
            <a:r>
              <a:rPr kumimoji="1" lang="en-US" altLang="zh-CN" sz="3200" b="1" dirty="0">
                <a:latin typeface="Times New Roman" pitchFamily="18" charset="0"/>
              </a:rPr>
              <a:t> the match/game/race/the first place.                                                                              </a:t>
            </a:r>
            <a:r>
              <a:rPr kumimoji="1" lang="zh-CN" altLang="en-US" sz="3200" b="1" dirty="0">
                <a:latin typeface="Times New Roman" pitchFamily="18" charset="0"/>
              </a:rPr>
              <a:t>我们赢了这场比赛</a:t>
            </a:r>
            <a:r>
              <a:rPr kumimoji="1" lang="en-US" altLang="zh-CN" sz="3200" b="1" dirty="0">
                <a:latin typeface="Times New Roman" pitchFamily="18" charset="0"/>
              </a:rPr>
              <a:t>/</a:t>
            </a:r>
            <a:r>
              <a:rPr kumimoji="1" lang="zh-CN" altLang="en-US" sz="3200" b="1" dirty="0">
                <a:latin typeface="Times New Roman" pitchFamily="18" charset="0"/>
              </a:rPr>
              <a:t>获得了第一名。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900113" y="333375"/>
            <a:ext cx="2354262" cy="70643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win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与</a:t>
            </a:r>
            <a:r>
              <a:rPr kumimoji="1" lang="en-US" altLang="zh-CN" sz="3600" b="1" dirty="0">
                <a:solidFill>
                  <a:schemeClr val="bg1"/>
                </a:solidFill>
              </a:rPr>
              <a:t>beat</a:t>
            </a:r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323850" y="369888"/>
            <a:ext cx="468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1.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animBg="1"/>
      <p:bldP spid="6379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684213" y="1233488"/>
            <a:ext cx="8172450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2. I am in our school team and we are going to play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 dirty="0">
                <a:solidFill>
                  <a:schemeClr val="accent2"/>
                </a:solidFill>
                <a:latin typeface="Times New Roman" pitchFamily="18" charset="0"/>
              </a:rPr>
              <a:t>against</a:t>
            </a:r>
            <a:r>
              <a:rPr kumimoji="1" lang="en-US" altLang="zh-CN" sz="3600" b="1" dirty="0">
                <a:latin typeface="Times New Roman" pitchFamily="18" charset="0"/>
              </a:rPr>
              <a:t> another school next week. 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 dirty="0">
                <a:latin typeface="Times New Roman" pitchFamily="18" charset="0"/>
              </a:rPr>
              <a:t>我是校队成员，我们（队）下周将要和另一学校比赛。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against </a:t>
            </a:r>
            <a:r>
              <a:rPr kumimoji="1" lang="zh-CN" altLang="en-US" sz="3600" b="1" dirty="0">
                <a:solidFill>
                  <a:srgbClr val="CC0000"/>
                </a:solidFill>
                <a:latin typeface="Times New Roman" pitchFamily="18" charset="0"/>
              </a:rPr>
              <a:t>为介词，表示“反对，与</a:t>
            </a:r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……</a:t>
            </a:r>
            <a:r>
              <a:rPr kumimoji="1" lang="zh-CN" altLang="en-US" sz="3600" b="1" dirty="0">
                <a:solidFill>
                  <a:srgbClr val="CC0000"/>
                </a:solidFill>
                <a:latin typeface="Times New Roman" pitchFamily="18" charset="0"/>
              </a:rPr>
              <a:t>对抗” 。</a:t>
            </a:r>
            <a:r>
              <a:rPr kumimoji="1" lang="zh-CN" altLang="en-US" sz="3600" b="1" dirty="0">
                <a:latin typeface="Times New Roman" pitchFamily="18" charset="0"/>
              </a:rPr>
              <a:t>例如：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4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40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40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Text Box 3"/>
          <p:cNvSpPr txBox="1">
            <a:spLocks noChangeArrowheads="1"/>
          </p:cNvSpPr>
          <p:nvPr/>
        </p:nvSpPr>
        <p:spPr bwMode="auto">
          <a:xfrm>
            <a:off x="358775" y="488950"/>
            <a:ext cx="8496300" cy="6021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1) Germany are _______________ Brazil in the World Cup final tonight.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</a:t>
            </a:r>
            <a:r>
              <a:rPr kumimoji="1" lang="zh-CN" altLang="en-US" sz="3600" b="1" dirty="0">
                <a:latin typeface="Times New Roman" pitchFamily="18" charset="0"/>
              </a:rPr>
              <a:t>今晚德国将与巴西争夺世界杯冠军。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2) We will ____________ the enemy.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</a:t>
            </a:r>
            <a:r>
              <a:rPr kumimoji="1" lang="zh-CN" altLang="en-US" sz="3600" b="1" dirty="0">
                <a:latin typeface="Times New Roman" pitchFamily="18" charset="0"/>
              </a:rPr>
              <a:t>我们将与敌人交战。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3) They are strongly ________ the idea.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</a:t>
            </a:r>
            <a:r>
              <a:rPr kumimoji="1" lang="zh-CN" altLang="en-US" sz="3600" b="1" dirty="0">
                <a:latin typeface="Times New Roman" pitchFamily="18" charset="0"/>
              </a:rPr>
              <a:t>他们强烈反对这个主意。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4) Are you for or _______ my proposal?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</a:t>
            </a:r>
            <a:r>
              <a:rPr kumimoji="1" lang="zh-CN" altLang="en-US" sz="3600" b="1" dirty="0">
                <a:latin typeface="Times New Roman" pitchFamily="18" charset="0"/>
              </a:rPr>
              <a:t>你们是同意还是反对我的计划？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3743325" y="476250"/>
            <a:ext cx="31432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playing against</a:t>
            </a:r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2574925" y="2455863"/>
            <a:ext cx="26098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fight against</a:t>
            </a:r>
          </a:p>
        </p:txBody>
      </p:sp>
      <p:sp>
        <p:nvSpPr>
          <p:cNvPr id="641030" name="Rectangle 6"/>
          <p:cNvSpPr>
            <a:spLocks noChangeArrowheads="1"/>
          </p:cNvSpPr>
          <p:nvPr/>
        </p:nvSpPr>
        <p:spPr bwMode="auto">
          <a:xfrm>
            <a:off x="4572000" y="3783013"/>
            <a:ext cx="15811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against</a:t>
            </a:r>
          </a:p>
        </p:txBody>
      </p:sp>
      <p:sp>
        <p:nvSpPr>
          <p:cNvPr id="641031" name="Rectangle 7"/>
          <p:cNvSpPr>
            <a:spLocks noChangeArrowheads="1"/>
          </p:cNvSpPr>
          <p:nvPr/>
        </p:nvSpPr>
        <p:spPr bwMode="auto">
          <a:xfrm>
            <a:off x="3887788" y="5114925"/>
            <a:ext cx="15811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against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/>
      <p:bldP spid="641029" grpId="0"/>
      <p:bldP spid="641030" grpId="0"/>
      <p:bldP spid="6410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395288" y="512763"/>
            <a:ext cx="8569325" cy="6021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3. That means we 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have a better chance of winning</a:t>
            </a:r>
            <a:r>
              <a:rPr kumimoji="1" lang="en-US" altLang="zh-CN" sz="3600" b="1">
                <a:latin typeface="Times New Roman" pitchFamily="18" charset="0"/>
              </a:rPr>
              <a:t>.                                                                       </a:t>
            </a:r>
            <a:r>
              <a:rPr kumimoji="1" lang="zh-CN" altLang="en-US" sz="3600" b="1">
                <a:latin typeface="Times New Roman" pitchFamily="18" charset="0"/>
              </a:rPr>
              <a:t>这就意味着我们获胜的机会更大。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have a chance of doing sth. 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表示“有做某事的机会” 。</a:t>
            </a:r>
            <a:r>
              <a:rPr kumimoji="1" lang="zh-CN" altLang="en-US" sz="3600" b="1">
                <a:latin typeface="Times New Roman" pitchFamily="18" charset="0"/>
              </a:rPr>
              <a:t>例如：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1) You will __________________________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the exams if you work harder.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</a:t>
            </a:r>
            <a:r>
              <a:rPr kumimoji="1" lang="zh-CN" altLang="en-US" sz="3600" b="1">
                <a:latin typeface="Times New Roman" pitchFamily="18" charset="0"/>
              </a:rPr>
              <a:t>如果你们再用功一点，通过考试的机会 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>
                <a:latin typeface="Times New Roman" pitchFamily="18" charset="0"/>
              </a:rPr>
              <a:t>   就更大一点。</a:t>
            </a: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578100" y="3824288"/>
            <a:ext cx="62420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have a better chance of passing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4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4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323850" y="665163"/>
            <a:ext cx="8569325" cy="272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2) If we hurry up, there’s still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________________________ the plane.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</a:t>
            </a:r>
            <a:r>
              <a:rPr kumimoji="1" lang="zh-CN" altLang="en-US" sz="3600" b="1">
                <a:latin typeface="Times New Roman" pitchFamily="18" charset="0"/>
              </a:rPr>
              <a:t>要是我们抓紧点，赶上飞机的机会还是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>
                <a:latin typeface="Times New Roman" pitchFamily="18" charset="0"/>
              </a:rPr>
              <a:t>   很大的。</a:t>
            </a: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79475" y="1304925"/>
            <a:ext cx="51879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 good chance of catching</a:t>
            </a: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647700" y="765175"/>
            <a:ext cx="7920038" cy="4703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4. It is good to have our fans around. They 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cheer us on</a:t>
            </a:r>
            <a:r>
              <a:rPr kumimoji="1" lang="en-US" altLang="zh-CN" sz="3600" b="1">
                <a:latin typeface="Times New Roman" pitchFamily="18" charset="0"/>
              </a:rPr>
              <a:t> loudly and we feel more confident to win the game.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</a:t>
            </a:r>
            <a:r>
              <a:rPr kumimoji="1" lang="zh-CN" altLang="en-US" sz="3600" b="1">
                <a:latin typeface="Times New Roman" pitchFamily="18" charset="0"/>
              </a:rPr>
              <a:t>有我们的球迷在周围真好，因为他们为我们欢呼加油。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>
                <a:solidFill>
                  <a:srgbClr val="FF9900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</a:rPr>
              <a:t>cheer sb. on </a:t>
            </a:r>
            <a:r>
              <a:rPr kumimoji="1" lang="zh-CN" altLang="en-US" sz="3600" b="1">
                <a:solidFill>
                  <a:srgbClr val="CC0000"/>
                </a:solidFill>
                <a:latin typeface="Times New Roman" pitchFamily="18" charset="0"/>
              </a:rPr>
              <a:t>的意思是“为</a:t>
            </a:r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</a:rPr>
              <a:t>……</a:t>
            </a:r>
            <a:r>
              <a:rPr kumimoji="1" lang="zh-CN" altLang="en-US" sz="3600" b="1">
                <a:solidFill>
                  <a:srgbClr val="CC0000"/>
                </a:solidFill>
                <a:latin typeface="Times New Roman" pitchFamily="18" charset="0"/>
              </a:rPr>
              <a:t>欢呼加油” 。</a:t>
            </a:r>
            <a:r>
              <a:rPr kumimoji="1" lang="zh-CN" altLang="en-US" sz="3600" b="1">
                <a:latin typeface="Times New Roman" pitchFamily="18" charset="0"/>
              </a:rPr>
              <a:t>例如：</a:t>
            </a: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6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6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55850" y="292494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645123" name="Text Box 3"/>
          <p:cNvSpPr txBox="1">
            <a:spLocks noChangeArrowheads="1"/>
          </p:cNvSpPr>
          <p:nvPr/>
        </p:nvSpPr>
        <p:spPr bwMode="auto">
          <a:xfrm>
            <a:off x="431800" y="1300163"/>
            <a:ext cx="85693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 b="1">
                <a:latin typeface="Times New Roman" pitchFamily="18" charset="0"/>
              </a:rPr>
              <a:t>1) The crowd _________ their favourite singers _____. </a:t>
            </a:r>
          </a:p>
          <a:p>
            <a:pPr>
              <a:lnSpc>
                <a:spcPct val="125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</a:t>
            </a:r>
            <a:r>
              <a:rPr kumimoji="1" lang="zh-CN" altLang="en-US" sz="3600" b="1">
                <a:latin typeface="Times New Roman" pitchFamily="18" charset="0"/>
              </a:rPr>
              <a:t>观众为他们最喜欢的歌手喝彩加油。</a:t>
            </a:r>
          </a:p>
          <a:p>
            <a:pPr>
              <a:lnSpc>
                <a:spcPct val="125000"/>
              </a:lnSpc>
            </a:pPr>
            <a:r>
              <a:rPr kumimoji="1" lang="en-US" altLang="zh-CN" sz="3600" b="1">
                <a:latin typeface="Times New Roman" pitchFamily="18" charset="0"/>
              </a:rPr>
              <a:t>2) They gathered round the swimming pool and _______________. </a:t>
            </a:r>
          </a:p>
          <a:p>
            <a:pPr>
              <a:lnSpc>
                <a:spcPct val="125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</a:t>
            </a:r>
            <a:r>
              <a:rPr kumimoji="1" lang="zh-CN" altLang="en-US" sz="3600" b="1">
                <a:latin typeface="Times New Roman" pitchFamily="18" charset="0"/>
              </a:rPr>
              <a:t>他们在游泳池周围，给她加油。</a:t>
            </a: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2122488" y="1335088"/>
            <a:ext cx="38893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          cheered  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on</a:t>
            </a: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2355850" y="4108450"/>
            <a:ext cx="30797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cheered her on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4" grpId="0"/>
      <p:bldP spid="6451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WordArt 3"/>
          <p:cNvSpPr>
            <a:spLocks noChangeArrowheads="1" noChangeShapeType="1" noTextEdit="1"/>
          </p:cNvSpPr>
          <p:nvPr/>
        </p:nvSpPr>
        <p:spPr bwMode="auto">
          <a:xfrm>
            <a:off x="2303463" y="563563"/>
            <a:ext cx="4176712" cy="9715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b="1" kern="10" dirty="0">
                <a:ln w="9525">
                  <a:solidFill>
                    <a:srgbClr val="9900CC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中考链接</a:t>
            </a: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431800" y="1679575"/>
            <a:ext cx="8208963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1. — What’s wrong with you today?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— I am quite upset.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— Cheer up! The more you smile, the  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_______ you will feel. (2012</a:t>
            </a:r>
            <a:r>
              <a:rPr kumimoji="1" lang="zh-CN" altLang="en-US" sz="3600" b="1" dirty="0">
                <a:latin typeface="Times New Roman" pitchFamily="18" charset="0"/>
              </a:rPr>
              <a:t>广东湛江</a:t>
            </a:r>
            <a:r>
              <a:rPr kumimoji="1" lang="en-US" altLang="zh-CN" sz="36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A. happy          B. happier         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C. happily        D. More happily</a:t>
            </a:r>
          </a:p>
        </p:txBody>
      </p:sp>
      <p:pic>
        <p:nvPicPr>
          <p:cNvPr id="650245" name="Picture 5" descr="046b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738688"/>
            <a:ext cx="8286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250825" y="349250"/>
            <a:ext cx="8569325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2. — Do you know sound travels very fast?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— Yes. But light travels ________ sound.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     (2012</a:t>
            </a:r>
            <a:r>
              <a:rPr kumimoji="1" lang="zh-CN" altLang="en-US" sz="3600" b="1" dirty="0">
                <a:latin typeface="Times New Roman" pitchFamily="18" charset="0"/>
              </a:rPr>
              <a:t>湖北荆州</a:t>
            </a:r>
            <a:r>
              <a:rPr kumimoji="1" lang="en-US" altLang="zh-CN" sz="36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A. as fast as             B. a little faster than	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C. much faster than D. slower than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3. — Your room is very dirty. You should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     keep it ________. (2012</a:t>
            </a:r>
            <a:r>
              <a:rPr kumimoji="1" lang="zh-CN" altLang="en-US" sz="3600" b="1" dirty="0">
                <a:latin typeface="Times New Roman" pitchFamily="18" charset="0"/>
              </a:rPr>
              <a:t>湖北襄阳</a:t>
            </a:r>
            <a:r>
              <a:rPr kumimoji="1" lang="en-US" altLang="zh-CN" sz="36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— OK. I’ll sweep it right away.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A. clean                B. dry  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C. quiet                D. warm</a:t>
            </a:r>
          </a:p>
        </p:txBody>
      </p:sp>
      <p:pic>
        <p:nvPicPr>
          <p:cNvPr id="648197" name="Picture 5" descr="046b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70200"/>
            <a:ext cx="8286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8198" name="Picture 6" descr="046b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5246688"/>
            <a:ext cx="8286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323850" y="728663"/>
            <a:ext cx="8208963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4. — Would you mind staying in such a 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   noisy room?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— No, but my son needs a _________   	place to study in.       (2011</a:t>
            </a:r>
            <a:r>
              <a:rPr kumimoji="1" lang="zh-CN" altLang="en-US" sz="3600" b="1">
                <a:latin typeface="Times New Roman" pitchFamily="18" charset="0"/>
              </a:rPr>
              <a:t>宁波</a:t>
            </a:r>
            <a:r>
              <a:rPr kumimoji="1" lang="en-US" altLang="zh-CN" sz="3600" b="1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 A. cleaner           B. quieter   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 C. safer               D. smaller </a:t>
            </a:r>
          </a:p>
        </p:txBody>
      </p:sp>
      <p:pic>
        <p:nvPicPr>
          <p:cNvPr id="653319" name="Picture 7" descr="046b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3752850"/>
            <a:ext cx="8286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09" name="Picture 9" descr="CX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536950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16" name="AutoShape 16"/>
          <p:cNvSpPr>
            <a:spLocks noChangeArrowheads="1"/>
          </p:cNvSpPr>
          <p:nvPr/>
        </p:nvSpPr>
        <p:spPr bwMode="auto">
          <a:xfrm>
            <a:off x="431800" y="3573463"/>
            <a:ext cx="2303463" cy="2411412"/>
          </a:xfrm>
          <a:prstGeom prst="octagon">
            <a:avLst>
              <a:gd name="adj" fmla="val 29287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428" name="Picture 28" descr="7177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1"/>
          <a:stretch>
            <a:fillRect/>
          </a:stretch>
        </p:blipFill>
        <p:spPr bwMode="auto">
          <a:xfrm>
            <a:off x="468313" y="333375"/>
            <a:ext cx="2411412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30" name="Picture 30" descr="7024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"/>
          <a:stretch>
            <a:fillRect/>
          </a:stretch>
        </p:blipFill>
        <p:spPr bwMode="auto">
          <a:xfrm>
            <a:off x="3109913" y="333375"/>
            <a:ext cx="2614612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31" name="AutoShape 31"/>
          <p:cNvSpPr>
            <a:spLocks noChangeArrowheads="1"/>
          </p:cNvSpPr>
          <p:nvPr/>
        </p:nvSpPr>
        <p:spPr bwMode="auto">
          <a:xfrm>
            <a:off x="3348038" y="368300"/>
            <a:ext cx="2160587" cy="2843213"/>
          </a:xfrm>
          <a:prstGeom prst="octagon">
            <a:avLst>
              <a:gd name="adj" fmla="val 29287"/>
            </a:avLst>
          </a:prstGeom>
          <a:solidFill>
            <a:srgbClr val="CC99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432" name="Picture 32" descr="2487685_132417056000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"/>
          <a:stretch>
            <a:fillRect/>
          </a:stretch>
        </p:blipFill>
        <p:spPr bwMode="auto">
          <a:xfrm>
            <a:off x="6048375" y="333375"/>
            <a:ext cx="2536825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33" name="AutoShape 33"/>
          <p:cNvSpPr>
            <a:spLocks noChangeArrowheads="1"/>
          </p:cNvSpPr>
          <p:nvPr/>
        </p:nvSpPr>
        <p:spPr bwMode="auto">
          <a:xfrm>
            <a:off x="755650" y="333375"/>
            <a:ext cx="1944688" cy="2843213"/>
          </a:xfrm>
          <a:prstGeom prst="plaque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5" name="AutoShape 35"/>
          <p:cNvSpPr>
            <a:spLocks noChangeArrowheads="1"/>
          </p:cNvSpPr>
          <p:nvPr/>
        </p:nvSpPr>
        <p:spPr bwMode="auto">
          <a:xfrm>
            <a:off x="6300788" y="441325"/>
            <a:ext cx="2160587" cy="2843213"/>
          </a:xfrm>
          <a:prstGeom prst="plus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436" name="Picture 36" descr="1734239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"/>
          <a:stretch>
            <a:fillRect/>
          </a:stretch>
        </p:blipFill>
        <p:spPr bwMode="auto">
          <a:xfrm>
            <a:off x="3203575" y="3608388"/>
            <a:ext cx="2520950" cy="23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37" name="AutoShape 37"/>
          <p:cNvSpPr>
            <a:spLocks noChangeArrowheads="1"/>
          </p:cNvSpPr>
          <p:nvPr/>
        </p:nvSpPr>
        <p:spPr bwMode="auto">
          <a:xfrm>
            <a:off x="3492500" y="3644900"/>
            <a:ext cx="1944688" cy="2339975"/>
          </a:xfrm>
          <a:prstGeom prst="plaque">
            <a:avLst>
              <a:gd name="adj" fmla="val 16667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439" name="Picture 39" descr="u=3859739550,3798744238&amp;fm=23&amp;gp=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2"/>
          <a:stretch>
            <a:fillRect/>
          </a:stretch>
        </p:blipFill>
        <p:spPr bwMode="auto">
          <a:xfrm>
            <a:off x="5940425" y="3770313"/>
            <a:ext cx="2808288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0" name="AutoShape 40"/>
          <p:cNvSpPr>
            <a:spLocks noChangeArrowheads="1"/>
          </p:cNvSpPr>
          <p:nvPr/>
        </p:nvSpPr>
        <p:spPr bwMode="auto">
          <a:xfrm>
            <a:off x="6264275" y="3806825"/>
            <a:ext cx="2303463" cy="2052638"/>
          </a:xfrm>
          <a:prstGeom prst="octagon">
            <a:avLst>
              <a:gd name="adj" fmla="val 29287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1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14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614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14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614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14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6" grpId="0" animBg="1"/>
      <p:bldP spid="614431" grpId="0" animBg="1"/>
      <p:bldP spid="614433" grpId="0" animBg="1"/>
      <p:bldP spid="614435" grpId="0" animBg="1"/>
      <p:bldP spid="614437" grpId="0" animBg="1"/>
      <p:bldP spid="6144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215900" y="512763"/>
            <a:ext cx="8785225" cy="553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5. Some students are so _______ that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they often make mistakes in their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homework.                (2011</a:t>
            </a:r>
            <a:r>
              <a:rPr kumimoji="1" lang="zh-CN" altLang="en-US" sz="3600" b="1">
                <a:latin typeface="Times New Roman" pitchFamily="18" charset="0"/>
              </a:rPr>
              <a:t>聊城</a:t>
            </a:r>
            <a:r>
              <a:rPr kumimoji="1" lang="en-US" altLang="zh-CN" sz="3600" b="1">
                <a:latin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A. careful            B. serious  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C. careless           D. successful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6. My sister has practiced tennis for a 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long time. She plays tennis _____ you.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(2011</a:t>
            </a:r>
            <a:r>
              <a:rPr kumimoji="1" lang="zh-CN" altLang="en-US" sz="3600" b="1">
                <a:latin typeface="Times New Roman" pitchFamily="18" charset="0"/>
              </a:rPr>
              <a:t>德阳</a:t>
            </a:r>
            <a:r>
              <a:rPr kumimoji="1" lang="en-US" altLang="zh-CN" sz="3600" b="1">
                <a:latin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A. as good as	   B. so well as    C. as well as</a:t>
            </a:r>
          </a:p>
        </p:txBody>
      </p:sp>
      <p:pic>
        <p:nvPicPr>
          <p:cNvPr id="654340" name="Picture 4" descr="046b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97200"/>
            <a:ext cx="8286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4341" name="Picture 5" descr="046b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5435600"/>
            <a:ext cx="8286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755650" y="1089025"/>
            <a:ext cx="7451725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7. The smile on his teacher’s face 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shows that she was ________ with  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my work.                       (2007</a:t>
            </a:r>
            <a:r>
              <a:rPr kumimoji="1" lang="zh-CN" altLang="en-US" sz="3600" b="1">
                <a:latin typeface="Times New Roman" pitchFamily="18" charset="0"/>
              </a:rPr>
              <a:t>佛山</a:t>
            </a:r>
            <a:r>
              <a:rPr kumimoji="1" lang="en-US" altLang="zh-CN" sz="3600" b="1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A. angry       B. pleased        C sad </a:t>
            </a:r>
          </a:p>
        </p:txBody>
      </p:sp>
      <p:pic>
        <p:nvPicPr>
          <p:cNvPr id="655365" name="Picture 5" descr="046b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429000"/>
            <a:ext cx="8286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576263" y="2312988"/>
            <a:ext cx="8064500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9900CC"/>
                </a:solidFill>
              </a:rPr>
              <a:t>Complete the sentences so they are true for your school basketball team.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1. It is … and the basketball team …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2. The practice starts at … but they …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3. Last year …</a:t>
            </a:r>
          </a:p>
        </p:txBody>
      </p:sp>
      <p:pic>
        <p:nvPicPr>
          <p:cNvPr id="618501" name="Picture 5" descr="writing tasj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07988"/>
            <a:ext cx="587375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8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8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8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719138" y="1449388"/>
            <a:ext cx="7704137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4. This year …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5. The coach is pleased / is not pleased 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with them because …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6. So they now have a better/poor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chance of …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539750" y="993775"/>
            <a:ext cx="8064500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zh-CN" sz="3600" b="1" dirty="0">
                <a:solidFill>
                  <a:srgbClr val="FF0000"/>
                </a:solidFill>
              </a:rPr>
              <a:t>It is Saturday and the school basketball team arrives to practice / train with the coach.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2. The practice starts at 9 o’clock but they arrived early to warm up.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3. Last year they were careless / lost all the matches.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Text Box 2"/>
          <p:cNvSpPr txBox="1">
            <a:spLocks noChangeArrowheads="1"/>
          </p:cNvSpPr>
          <p:nvPr/>
        </p:nvSpPr>
        <p:spPr bwMode="auto">
          <a:xfrm>
            <a:off x="755650" y="957263"/>
            <a:ext cx="7704138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4. This year they are playing well.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5. The coach is pleased because they 	are training hard.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    The coach is not pleased because 	they are not playing well.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6. So they now have a better/worse 	chance of winning.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576263" y="2673350"/>
            <a:ext cx="8099425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You can use </a:t>
            </a:r>
            <a:r>
              <a:rPr kumimoji="1" lang="en-US" altLang="zh-CN" sz="3600" b="1" i="1" dirty="0">
                <a:solidFill>
                  <a:srgbClr val="CC0000"/>
                </a:solidFill>
                <a:latin typeface="Times New Roman" pitchFamily="18" charset="0"/>
              </a:rPr>
              <a:t>at that time / yesterday/ last week / last month/ last</a:t>
            </a:r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 i="1" dirty="0">
                <a:solidFill>
                  <a:srgbClr val="CC0000"/>
                </a:solidFill>
                <a:latin typeface="Times New Roman" pitchFamily="18" charset="0"/>
              </a:rPr>
              <a:t>year</a:t>
            </a:r>
            <a:r>
              <a:rPr kumimoji="1" lang="en-US" altLang="zh-CN" sz="3600" b="1" i="1" dirty="0">
                <a:solidFill>
                  <a:srgbClr val="CC66FF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 dirty="0">
                <a:latin typeface="Times New Roman" pitchFamily="18" charset="0"/>
              </a:rPr>
              <a:t>… to talk what people did in the past; and use 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</a:rPr>
              <a:t>now / today / this week / this month / this year </a:t>
            </a:r>
            <a:r>
              <a:rPr kumimoji="1" lang="en-US" altLang="zh-CN" sz="3600" b="1" dirty="0">
                <a:latin typeface="Times New Roman" pitchFamily="18" charset="0"/>
              </a:rPr>
              <a:t>… to talk about what they do now.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  <p:sp>
        <p:nvSpPr>
          <p:cNvPr id="626692" name="WordArt 4"/>
          <p:cNvSpPr>
            <a:spLocks noChangeArrowheads="1" noChangeShapeType="1" noTextEdit="1"/>
          </p:cNvSpPr>
          <p:nvPr/>
        </p:nvSpPr>
        <p:spPr bwMode="auto">
          <a:xfrm>
            <a:off x="1008063" y="1266825"/>
            <a:ext cx="7056437" cy="15494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9900CC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rPr>
              <a:t>Learning to learn</a:t>
            </a:r>
            <a:endParaRPr lang="zh-CN" altLang="en-US" sz="3600" b="1" kern="10" dirty="0">
              <a:ln w="12700">
                <a:solidFill>
                  <a:srgbClr val="9900CC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/>
      <p:bldP spid="6266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971550" y="3392488"/>
            <a:ext cx="7416800" cy="217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800" b="1" dirty="0"/>
              <a:t>Add some more details about your school basketball team. Write a passage. </a:t>
            </a:r>
            <a:endParaRPr kumimoji="1" lang="en-US" altLang="zh-CN" sz="3800" b="1" i="1" dirty="0">
              <a:solidFill>
                <a:srgbClr val="0000FF"/>
              </a:solidFill>
            </a:endParaRPr>
          </a:p>
        </p:txBody>
      </p:sp>
      <p:sp>
        <p:nvSpPr>
          <p:cNvPr id="620549" name="WordArt 5"/>
          <p:cNvSpPr>
            <a:spLocks noChangeArrowheads="1" noChangeShapeType="1" noTextEdit="1"/>
          </p:cNvSpPr>
          <p:nvPr/>
        </p:nvSpPr>
        <p:spPr bwMode="auto">
          <a:xfrm>
            <a:off x="1549400" y="1411288"/>
            <a:ext cx="5543550" cy="15494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9900CC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rPr>
              <a:t>Homework</a:t>
            </a:r>
            <a:endParaRPr lang="zh-CN" altLang="en-US" sz="3600" b="1" kern="10" dirty="0">
              <a:ln w="12700">
                <a:solidFill>
                  <a:srgbClr val="9900CC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002" name="Picture 10" descr="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60588"/>
            <a:ext cx="3852863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287338" y="1311275"/>
            <a:ext cx="5824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543300" algn="l"/>
              </a:tabLst>
            </a:pPr>
            <a:r>
              <a:rPr kumimoji="1" lang="en-US" altLang="zh-CN" sz="3600" b="1" dirty="0">
                <a:latin typeface="Times New Roman" pitchFamily="18" charset="0"/>
              </a:rPr>
              <a:t>train  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</a:rPr>
              <a:t>v.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（体育）训练，操练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716463" y="5524500"/>
            <a:ext cx="3976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543300" algn="l"/>
              </a:tabLst>
            </a:pPr>
            <a:r>
              <a:rPr kumimoji="1" lang="en-US" altLang="zh-CN" sz="3600" b="1" dirty="0">
                <a:latin typeface="Times New Roman" pitchFamily="18" charset="0"/>
              </a:rPr>
              <a:t>beat </a:t>
            </a:r>
            <a:r>
              <a:rPr kumimoji="1" lang="en-US" altLang="zh-CN" sz="3600" b="1" i="1" dirty="0">
                <a:latin typeface="Times New Roman" pitchFamily="18" charset="0"/>
              </a:rPr>
              <a:t> 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</a:rPr>
              <a:t>v.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打败；战胜</a:t>
            </a:r>
          </a:p>
        </p:txBody>
      </p:sp>
      <p:sp>
        <p:nvSpPr>
          <p:cNvPr id="597006" name="WordArt 14"/>
          <p:cNvSpPr>
            <a:spLocks noChangeArrowheads="1" noChangeShapeType="1" noTextEdit="1"/>
          </p:cNvSpPr>
          <p:nvPr/>
        </p:nvSpPr>
        <p:spPr bwMode="auto">
          <a:xfrm>
            <a:off x="2663825" y="268288"/>
            <a:ext cx="3636963" cy="908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"/>
                <a:cs typeface="Arial"/>
              </a:rPr>
              <a:t>Presentation</a:t>
            </a:r>
            <a:endParaRPr lang="zh-CN" alt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597008" name="Picture 16" descr="Img3373573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8"/>
          <a:stretch>
            <a:fillRect/>
          </a:stretch>
        </p:blipFill>
        <p:spPr bwMode="auto">
          <a:xfrm>
            <a:off x="4176713" y="2190750"/>
            <a:ext cx="4787900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5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3" grpId="0"/>
      <p:bldP spid="597005" grpId="0"/>
      <p:bldP spid="5970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395288" y="695325"/>
            <a:ext cx="8316912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9900CC"/>
                </a:solidFill>
                <a:latin typeface="Times New Roman" pitchFamily="18" charset="0"/>
              </a:rPr>
              <a:t>train</a:t>
            </a:r>
            <a:r>
              <a:rPr kumimoji="1" lang="zh-CN" altLang="en-US" sz="3600" b="1" dirty="0">
                <a:solidFill>
                  <a:srgbClr val="9900CC"/>
                </a:solidFill>
                <a:latin typeface="Times New Roman" pitchFamily="18" charset="0"/>
              </a:rPr>
              <a:t>作动词，表示“训练，操练”；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 dirty="0">
                <a:solidFill>
                  <a:srgbClr val="9900CC"/>
                </a:solidFill>
                <a:latin typeface="Times New Roman" pitchFamily="18" charset="0"/>
              </a:rPr>
              <a:t>         作名词，表示“火车”。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e.g. We’re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training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 dirty="0">
                <a:latin typeface="Times New Roman" pitchFamily="18" charset="0"/>
              </a:rPr>
              <a:t>harder than usual because the other school 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beat</a:t>
            </a:r>
            <a:r>
              <a:rPr kumimoji="1" lang="en-US" altLang="zh-CN" sz="3600" b="1" dirty="0">
                <a:latin typeface="Times New Roman" pitchFamily="18" charset="0"/>
              </a:rPr>
              <a:t> us last year.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  </a:t>
            </a:r>
            <a:r>
              <a:rPr kumimoji="1" lang="zh-CN" altLang="en-US" sz="3600" b="1" dirty="0">
                <a:latin typeface="Times New Roman" pitchFamily="18" charset="0"/>
              </a:rPr>
              <a:t>我们比平时更努力训练，因为去年别的学校打败了我们。         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 dirty="0">
                <a:latin typeface="Times New Roman" pitchFamily="18" charset="0"/>
              </a:rPr>
              <a:t>     </a:t>
            </a:r>
            <a:r>
              <a:rPr kumimoji="1" lang="en-US" altLang="zh-CN" sz="3600" b="1" dirty="0">
                <a:latin typeface="Times New Roman" pitchFamily="18" charset="0"/>
              </a:rPr>
              <a:t>His father goes to Shanghai by 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train</a:t>
            </a:r>
            <a:r>
              <a:rPr kumimoji="1" lang="en-US" altLang="zh-CN" sz="3600" b="1" dirty="0"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 </a:t>
            </a:r>
            <a:r>
              <a:rPr kumimoji="1" lang="zh-CN" altLang="en-US" sz="3600" b="1" dirty="0">
                <a:latin typeface="Times New Roman" pitchFamily="18" charset="0"/>
              </a:rPr>
              <a:t>他父亲坐火车去上海。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4" name="Rectangle 10"/>
          <p:cNvSpPr>
            <a:spLocks noChangeArrowheads="1"/>
          </p:cNvSpPr>
          <p:nvPr/>
        </p:nvSpPr>
        <p:spPr bwMode="auto">
          <a:xfrm>
            <a:off x="244475" y="476250"/>
            <a:ext cx="89360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543300" algn="l"/>
              </a:tabLst>
            </a:pPr>
            <a:r>
              <a:rPr kumimoji="1" lang="en-US" altLang="zh-CN" sz="3600" b="1" dirty="0">
                <a:latin typeface="Times New Roman" pitchFamily="18" charset="0"/>
              </a:rPr>
              <a:t>against  </a:t>
            </a:r>
          </a:p>
          <a:p>
            <a:pPr>
              <a:tabLst>
                <a:tab pos="3543300" algn="l"/>
              </a:tabLst>
            </a:pP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</a:rPr>
              <a:t>prep.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（在比赛或战斗中）对（某人或某物）</a:t>
            </a:r>
          </a:p>
        </p:txBody>
      </p:sp>
      <p:pic>
        <p:nvPicPr>
          <p:cNvPr id="600079" name="Picture 15" descr="01300000098168120895437337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97088"/>
            <a:ext cx="5761038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539750" y="333375"/>
            <a:ext cx="65532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tabLst>
                <a:tab pos="3543300" algn="l"/>
              </a:tabLst>
            </a:pPr>
            <a:r>
              <a:rPr kumimoji="1" lang="en-US" altLang="zh-CN" sz="3600" b="1" dirty="0">
                <a:latin typeface="Times New Roman" pitchFamily="18" charset="0"/>
              </a:rPr>
              <a:t>warm</a:t>
            </a:r>
            <a:r>
              <a:rPr kumimoji="1" lang="zh-CN" altLang="en-US" sz="3600" b="1" dirty="0">
                <a:latin typeface="Times New Roman" pitchFamily="18" charset="0"/>
              </a:rPr>
              <a:t>　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</a:rPr>
              <a:t>v.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使暖和；使温暖</a:t>
            </a:r>
          </a:p>
          <a:p>
            <a:pPr>
              <a:lnSpc>
                <a:spcPct val="120000"/>
              </a:lnSpc>
              <a:tabLst>
                <a:tab pos="3543300" algn="l"/>
              </a:tabLst>
            </a:pPr>
            <a:r>
              <a:rPr kumimoji="1" lang="en-US" altLang="zh-CN" sz="3600" b="1" dirty="0">
                <a:latin typeface="Times New Roman" pitchFamily="18" charset="0"/>
              </a:rPr>
              <a:t>warm up 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热身；做准备活动</a:t>
            </a:r>
          </a:p>
        </p:txBody>
      </p:sp>
      <p:pic>
        <p:nvPicPr>
          <p:cNvPr id="586762" name="Picture 10" descr="Img254143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52625"/>
            <a:ext cx="363537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63" name="Rectangle 11"/>
          <p:cNvSpPr>
            <a:spLocks noChangeArrowheads="1"/>
          </p:cNvSpPr>
          <p:nvPr/>
        </p:nvSpPr>
        <p:spPr bwMode="auto">
          <a:xfrm>
            <a:off x="4572000" y="5408613"/>
            <a:ext cx="3617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543300" algn="l"/>
              </a:tabLst>
            </a:pPr>
            <a:r>
              <a:rPr kumimoji="1" lang="en-US" altLang="zh-CN" sz="3600" b="1">
                <a:latin typeface="Times New Roman" pitchFamily="18" charset="0"/>
              </a:rPr>
              <a:t>practice</a:t>
            </a:r>
            <a:r>
              <a:rPr kumimoji="1" lang="zh-CN" altLang="en-US" sz="3600" b="1">
                <a:latin typeface="Times New Roman" pitchFamily="18" charset="0"/>
              </a:rPr>
              <a:t>　</a:t>
            </a:r>
            <a:r>
              <a:rPr kumimoji="1"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n.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练习</a:t>
            </a:r>
          </a:p>
        </p:txBody>
      </p:sp>
      <p:pic>
        <p:nvPicPr>
          <p:cNvPr id="586766" name="Picture 14" descr="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89138"/>
            <a:ext cx="4762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6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6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395288" y="657225"/>
            <a:ext cx="856932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b="1">
                <a:latin typeface="Times New Roman" pitchFamily="18" charset="0"/>
              </a:rPr>
              <a:t>例如：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The runners _______________ before the race. </a:t>
            </a:r>
          </a:p>
          <a:p>
            <a:pPr>
              <a:lnSpc>
                <a:spcPct val="110000"/>
              </a:lnSpc>
            </a:pPr>
            <a:r>
              <a:rPr kumimoji="1" lang="zh-CN" altLang="en-US" sz="3600" b="1">
                <a:latin typeface="Times New Roman" pitchFamily="18" charset="0"/>
              </a:rPr>
              <a:t>赛跑选手正在做赛前热身。</a:t>
            </a:r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3059113" y="1268413"/>
            <a:ext cx="330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are warming up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/>
      <p:bldP spid="6420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431800" y="714375"/>
            <a:ext cx="6624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3543300" algn="l"/>
              </a:tabLst>
            </a:pPr>
            <a:r>
              <a:rPr kumimoji="1" lang="en-US" altLang="zh-CN" sz="3600" b="1">
                <a:latin typeface="Times New Roman" pitchFamily="18" charset="0"/>
              </a:rPr>
              <a:t>coach</a:t>
            </a:r>
            <a:r>
              <a:rPr kumimoji="1" lang="zh-CN" altLang="en-US" sz="3600" b="1">
                <a:latin typeface="Times New Roman" pitchFamily="18" charset="0"/>
              </a:rPr>
              <a:t>　</a:t>
            </a:r>
            <a:r>
              <a:rPr kumimoji="1"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n.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教练</a:t>
            </a:r>
          </a:p>
        </p:txBody>
      </p:sp>
      <p:pic>
        <p:nvPicPr>
          <p:cNvPr id="646151" name="Picture 7" descr="xin_40050424112571870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8"/>
          <a:stretch>
            <a:fillRect/>
          </a:stretch>
        </p:blipFill>
        <p:spPr bwMode="auto">
          <a:xfrm>
            <a:off x="1223963" y="1843088"/>
            <a:ext cx="6119812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7576</TotalTime>
  <Words>1829</Words>
  <Application>Microsoft Office PowerPoint</Application>
  <PresentationFormat>全屏显示(4:3)</PresentationFormat>
  <Paragraphs>189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Arial</vt:lpstr>
      <vt:lpstr>Arial Black</vt:lpstr>
      <vt:lpstr>Calibri</vt:lpstr>
      <vt:lpstr>Calibri Light</vt:lpstr>
      <vt:lpstr>Times New Roman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第一PPT模板网-WWW.1PPT.COM</Manager>
  <Company>第一PPT模板网-WWW.1PPT.COM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dcterms:created xsi:type="dcterms:W3CDTF">2005-11-29T12:00:56Z</dcterms:created>
  <dcterms:modified xsi:type="dcterms:W3CDTF">2019-09-14T08:35:00Z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0008001c26000000000001024120</vt:lpwstr>
  </property>
</Properties>
</file>