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sldIdLst>
    <p:sldId id="280" r:id="rId2"/>
    <p:sldId id="303" r:id="rId3"/>
    <p:sldId id="302" r:id="rId4"/>
    <p:sldId id="299" r:id="rId5"/>
    <p:sldId id="319" r:id="rId6"/>
    <p:sldId id="304" r:id="rId7"/>
    <p:sldId id="316" r:id="rId8"/>
    <p:sldId id="261" r:id="rId9"/>
    <p:sldId id="315" r:id="rId10"/>
    <p:sldId id="314" r:id="rId11"/>
    <p:sldId id="321" r:id="rId12"/>
    <p:sldId id="264" r:id="rId13"/>
    <p:sldId id="285" r:id="rId14"/>
    <p:sldId id="320" r:id="rId15"/>
    <p:sldId id="306" r:id="rId16"/>
    <p:sldId id="309" r:id="rId17"/>
    <p:sldId id="313" r:id="rId18"/>
    <p:sldId id="312" r:id="rId19"/>
    <p:sldId id="311" r:id="rId20"/>
    <p:sldId id="310" r:id="rId21"/>
    <p:sldId id="262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318" r:id="rId31"/>
    <p:sldId id="296" r:id="rId32"/>
    <p:sldId id="29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FFFFFF"/>
    <a:srgbClr val="0000CC"/>
    <a:srgbClr val="CC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114" d="100"/>
          <a:sy n="114" d="100"/>
        </p:scale>
        <p:origin x="7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048FB-FABE-46DA-A090-DF9BE0257378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5703F-19AA-44AE-885A-D6EB09D2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1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6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5703F-19AA-44AE-885A-D6EB09D25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6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6EE24CDD-B820-4143-A41D-A90F25DDE5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09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38E-9854-4658-A6F1-D31EF93CED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1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38E-9854-4658-A6F1-D31EF93CED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301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38E-9854-4658-A6F1-D31EF93CED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07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38E-9854-4658-A6F1-D31EF93CED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219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38E-9854-4658-A6F1-D31EF93CED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37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38E-9854-4658-A6F1-D31EF93CED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16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6CA3-8FA3-4323-8C1D-B7C5A1DA8D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458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238E-9854-4658-A6F1-D31EF93CED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41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A1D4-278C-4FC7-995D-4D5FAC46A7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37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3BB9-5D5F-4362-9326-8E1ED4406D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8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6160-65E6-4D59-9D60-47E7D3AB4C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60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67CFA-76F6-4B5F-B5B9-8A89953B96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12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7B75-1B4D-4E70-B6B3-EF23AFBA9C5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57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04BE-DE3C-4E6E-9B18-348F44800B1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39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39B4-5F61-47E4-AED4-5C0A47EEF7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99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3F3B-C03C-4229-955A-767C08DA28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46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4D238E-9854-4658-A6F1-D31EF93CED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79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E:\&#22806;&#30740;8&#19978;&#65288;&#26032;&#65289;\Module%207%20A%20famous%20story\&#25945;&#23398;&#35838;&#20214;\Unit%201\U1%20A5.mp3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E:\&#22806;&#30740;8&#19978;&#65288;&#26032;&#65289;\Module%207%20A%20famous%20story\&#25945;&#23398;&#35838;&#20214;\Unit%201\U1%20A1.mp3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E:\&#22806;&#30740;8&#19978;&#65288;&#26032;&#65289;\Module%207%20A%20famous%20story\&#25945;&#23398;&#35838;&#20214;\Unit%201\U1%20A2.mp3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0779" y="2915469"/>
            <a:ext cx="5317745" cy="2991232"/>
          </a:xfrm>
          <a:prstGeom prst="rect">
            <a:avLst/>
          </a:prstGeom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00108" y="1274880"/>
            <a:ext cx="7704137" cy="1555750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4800" b="1" dirty="0">
                <a:solidFill>
                  <a:srgbClr val="0000FF"/>
                </a:solidFill>
                <a:latin typeface="Times New Roman" pitchFamily="18" charset="0"/>
              </a:rPr>
              <a:t>Unit 1  Alice was sitting with her sister by the river.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47694" y="476672"/>
            <a:ext cx="8208963" cy="766557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4000" b="1" dirty="0">
                <a:latin typeface="Times New Roman" pitchFamily="18" charset="0"/>
              </a:rPr>
              <a:t>Module 7  A famous story</a:t>
            </a:r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5088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itchFamily="18" charset="0"/>
              </a:rPr>
              <a:t>2. What did Alice see when she fell down the hole in the ground?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55650" y="1916113"/>
            <a:ext cx="74882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She saw the Cheshire Cat. The Cat was sitting in a tree and smiling at everyone.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63575" y="3495675"/>
            <a:ext cx="7724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itchFamily="18" charset="0"/>
              </a:rPr>
              <a:t>3. What was the Queen of Hearts doing when Alice met her?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00113" y="4868863"/>
            <a:ext cx="5783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She was playing a strange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5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/>
              <a:t>1.Alice was________ with her_______ by the river.</a:t>
            </a:r>
          </a:p>
          <a:p>
            <a:pPr eaLnBrk="1" hangingPunct="1"/>
            <a:r>
              <a:rPr lang="en-US" altLang="zh-CN"/>
              <a:t>2.The white rabbit with a _________ ran past.</a:t>
            </a:r>
          </a:p>
          <a:p>
            <a:pPr eaLnBrk="1" hangingPunct="1"/>
            <a:r>
              <a:rPr lang="en-US" altLang="zh-CN"/>
              <a:t>3.The Mad Hatter, the March Hare and a mouse were having a  ______ party.</a:t>
            </a:r>
          </a:p>
          <a:p>
            <a:pPr eaLnBrk="1" hangingPunct="1"/>
            <a:r>
              <a:rPr lang="en-US" altLang="zh-CN"/>
              <a:t>4.The Queen of Hearts was ________ a strange game.</a:t>
            </a: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203575" y="1341438"/>
            <a:ext cx="1296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sitting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516688" y="1341438"/>
            <a:ext cx="1274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sister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724525" y="2420938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watch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292725" y="3933825"/>
            <a:ext cx="86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tea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156325" y="4518025"/>
            <a:ext cx="158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playing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9750" y="2606675"/>
            <a:ext cx="8280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31800" indent="-431800" eaLnBrk="1" hangingPunct="1"/>
            <a:r>
              <a:rPr lang="en-US" altLang="zh-CN" sz="3200" b="1" dirty="0">
                <a:latin typeface="Times New Roman" pitchFamily="18" charset="0"/>
              </a:rPr>
              <a:t>1. Something is ________ if it is not usual.</a:t>
            </a:r>
          </a:p>
          <a:p>
            <a:pPr marL="431800" indent="-431800" eaLnBrk="1" hangingPunct="1"/>
            <a:r>
              <a:rPr lang="en-US" altLang="zh-CN" sz="3200" b="1" dirty="0">
                <a:latin typeface="Times New Roman" pitchFamily="18" charset="0"/>
              </a:rPr>
              <a:t>2. You _______ when you are happy.</a:t>
            </a:r>
          </a:p>
          <a:p>
            <a:pPr marL="431800" indent="-431800" eaLnBrk="1" hangingPunct="1"/>
            <a:r>
              <a:rPr lang="en-US" altLang="zh-CN" sz="3200" b="1" dirty="0">
                <a:latin typeface="Times New Roman" pitchFamily="18" charset="0"/>
              </a:rPr>
              <a:t>3. You can carry a ________. It tells you the time.</a:t>
            </a:r>
          </a:p>
          <a:p>
            <a:pPr marL="431800" indent="-431800" eaLnBrk="1" hangingPunct="1"/>
            <a:r>
              <a:rPr lang="en-US" altLang="zh-CN" sz="3200" b="1" dirty="0">
                <a:latin typeface="Times New Roman" pitchFamily="18" charset="0"/>
              </a:rPr>
              <a:t>4. A rabbit ________ is a place where rabbits live.</a:t>
            </a:r>
          </a:p>
          <a:p>
            <a:pPr marL="431800" indent="-431800" eaLnBrk="1" hangingPunct="1"/>
            <a:r>
              <a:rPr lang="en-US" altLang="zh-CN" sz="3200" b="1" dirty="0">
                <a:latin typeface="Times New Roman" pitchFamily="18" charset="0"/>
              </a:rPr>
              <a:t>5. You ________ when you move down quickly to the ground.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4213" y="333375"/>
            <a:ext cx="77168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Complete the sentences with words in the box.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419475" y="2565400"/>
            <a:ext cx="1471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strange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908175" y="3068638"/>
            <a:ext cx="1189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smile 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684213" y="1700213"/>
            <a:ext cx="6842125" cy="58896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itchFamily="18" charset="0"/>
              </a:rPr>
              <a:t>fall     hole     smile      strange     watch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995738" y="3573463"/>
            <a:ext cx="1222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watch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843213" y="4581525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hole 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124075" y="5516563"/>
            <a:ext cx="849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fall 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4580" grpId="0"/>
      <p:bldP spid="24581" grpId="0"/>
      <p:bldP spid="245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3"/>
          <p:cNvSpPr>
            <a:spLocks noChangeArrowheads="1"/>
          </p:cNvSpPr>
          <p:nvPr/>
        </p:nvSpPr>
        <p:spPr bwMode="auto">
          <a:xfrm>
            <a:off x="827088" y="1628775"/>
            <a:ext cx="7840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>
                <a:latin typeface="Arial Black" pitchFamily="34" charset="0"/>
              </a:rPr>
              <a:t>Alice’s Adventures in Wonderland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</a:p>
        </p:txBody>
      </p:sp>
      <p:sp>
        <p:nvSpPr>
          <p:cNvPr id="15363" name="Rectangle 24"/>
          <p:cNvSpPr>
            <a:spLocks noChangeArrowheads="1"/>
          </p:cNvSpPr>
          <p:nvPr/>
        </p:nvSpPr>
        <p:spPr bwMode="auto">
          <a:xfrm>
            <a:off x="323850" y="2071688"/>
            <a:ext cx="842486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latin typeface="Times New Roman" pitchFamily="18" charset="0"/>
              </a:rPr>
              <a:t>  One day, Alice ___ ________ by the river with a book, but  she______ _________it. Suddenly, a white rabbit ran past her. It ____ ________ at its watch. It ____ _______ because it was late.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latin typeface="Times New Roman" pitchFamily="18" charset="0"/>
              </a:rPr>
              <a:t>The white rabbit _____ ________ to a tea party with the Mad Hatter, the March Hare and a mouse.</a:t>
            </a:r>
            <a:r>
              <a:rPr lang="en-US" altLang="zh-CN" sz="3200" dirty="0">
                <a:latin typeface="Times New Roman" pitchFamily="18" charset="0"/>
              </a:rPr>
              <a:t> </a:t>
            </a:r>
          </a:p>
        </p:txBody>
      </p:sp>
      <p:sp>
        <p:nvSpPr>
          <p:cNvPr id="33817" name="TextBox 10"/>
          <p:cNvSpPr txBox="1">
            <a:spLocks noChangeArrowheads="1"/>
          </p:cNvSpPr>
          <p:nvPr/>
        </p:nvSpPr>
        <p:spPr bwMode="auto">
          <a:xfrm>
            <a:off x="3203575" y="2212975"/>
            <a:ext cx="2160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 sitting</a:t>
            </a:r>
          </a:p>
        </p:txBody>
      </p:sp>
      <p:sp>
        <p:nvSpPr>
          <p:cNvPr id="33818" name="TextBox 12"/>
          <p:cNvSpPr txBox="1">
            <a:spLocks noChangeArrowheads="1"/>
          </p:cNvSpPr>
          <p:nvPr/>
        </p:nvSpPr>
        <p:spPr bwMode="auto">
          <a:xfrm>
            <a:off x="2555875" y="4016375"/>
            <a:ext cx="2447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 running</a:t>
            </a:r>
          </a:p>
        </p:txBody>
      </p:sp>
      <p:sp>
        <p:nvSpPr>
          <p:cNvPr id="33819" name="矩形 13"/>
          <p:cNvSpPr>
            <a:spLocks noChangeArrowheads="1"/>
          </p:cNvSpPr>
          <p:nvPr/>
        </p:nvSpPr>
        <p:spPr bwMode="auto">
          <a:xfrm>
            <a:off x="5724525" y="3440113"/>
            <a:ext cx="2592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was looking</a:t>
            </a:r>
          </a:p>
        </p:txBody>
      </p:sp>
      <p:sp>
        <p:nvSpPr>
          <p:cNvPr id="33820" name="矩形 14"/>
          <p:cNvSpPr>
            <a:spLocks noChangeArrowheads="1"/>
          </p:cNvSpPr>
          <p:nvPr/>
        </p:nvSpPr>
        <p:spPr bwMode="auto">
          <a:xfrm>
            <a:off x="3635375" y="4664075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was  going </a:t>
            </a:r>
          </a:p>
        </p:txBody>
      </p:sp>
      <p:sp>
        <p:nvSpPr>
          <p:cNvPr id="33821" name="TextBox 15"/>
          <p:cNvSpPr txBox="1">
            <a:spLocks noChangeArrowheads="1"/>
          </p:cNvSpPr>
          <p:nvPr/>
        </p:nvSpPr>
        <p:spPr bwMode="auto">
          <a:xfrm>
            <a:off x="3059113" y="2792413"/>
            <a:ext cx="3057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wasn’t  reading </a:t>
            </a:r>
          </a:p>
        </p:txBody>
      </p:sp>
      <p:sp>
        <p:nvSpPr>
          <p:cNvPr id="15369" name="Text Box 30"/>
          <p:cNvSpPr txBox="1">
            <a:spLocks noChangeArrowheads="1"/>
          </p:cNvSpPr>
          <p:nvPr/>
        </p:nvSpPr>
        <p:spPr bwMode="auto">
          <a:xfrm>
            <a:off x="971550" y="260350"/>
            <a:ext cx="72009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Read the conversation and complete the passage. Then, act the conversation out with your partners.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7" grpId="0" autoUpdateAnimBg="0"/>
      <p:bldP spid="33818" grpId="0" autoUpdateAnimBg="0"/>
      <p:bldP spid="33819" grpId="0" autoUpdateAnimBg="0"/>
      <p:bldP spid="33820" grpId="0" autoUpdateAnimBg="0"/>
      <p:bldP spid="338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539750" y="765175"/>
            <a:ext cx="7489825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3200" b="1">
                <a:latin typeface="Times New Roman" pitchFamily="18" charset="0"/>
              </a:rPr>
              <a:t>  Oh, there were already a lot of people there . They were the March Hare, the Mad Hatter, a mouse,  the Red Queen and the Cheshire Cat. The Queen ______ _______ a strange game. The Cheshire Cat _____ ________ at everyone.</a:t>
            </a:r>
          </a:p>
        </p:txBody>
      </p:sp>
      <p:sp>
        <p:nvSpPr>
          <p:cNvPr id="78852" name="TextBox 22"/>
          <p:cNvSpPr txBox="1">
            <a:spLocks noChangeArrowheads="1"/>
          </p:cNvSpPr>
          <p:nvPr/>
        </p:nvSpPr>
        <p:spPr bwMode="auto">
          <a:xfrm>
            <a:off x="539750" y="3357563"/>
            <a:ext cx="1470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playing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619250" y="4005263"/>
            <a:ext cx="220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7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3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smiling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6732588" y="2781300"/>
            <a:ext cx="839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was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4" grpId="0" autoUpdateAnimBg="0"/>
      <p:bldP spid="788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971550" y="2205038"/>
            <a:ext cx="7508875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</a:rPr>
              <a:t>One day she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 sitting</a:t>
            </a:r>
            <a:r>
              <a:rPr lang="en-US" altLang="zh-CN" b="1">
                <a:latin typeface="Times New Roman" pitchFamily="18" charset="0"/>
              </a:rPr>
              <a:t> by the river with a book, but she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wasn’t reading</a:t>
            </a:r>
            <a:r>
              <a:rPr lang="en-US" altLang="zh-CN" b="1">
                <a:latin typeface="Times New Roman" pitchFamily="18" charset="0"/>
              </a:rPr>
              <a:t> it.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</a:rPr>
              <a:t>It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 looking</a:t>
            </a:r>
            <a:r>
              <a:rPr lang="en-US" altLang="zh-CN" b="1">
                <a:latin typeface="Times New Roman" pitchFamily="18" charset="0"/>
              </a:rPr>
              <a:t> at its watch.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</a:rPr>
              <a:t>Why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</a:t>
            </a:r>
            <a:r>
              <a:rPr lang="en-US" altLang="zh-CN" b="1">
                <a:latin typeface="Times New Roman" pitchFamily="18" charset="0"/>
              </a:rPr>
              <a:t> it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running</a:t>
            </a:r>
            <a:r>
              <a:rPr lang="en-US" altLang="zh-CN" b="1">
                <a:latin typeface="Times New Roman" pitchFamily="18" charset="0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</a:rPr>
              <a:t>Where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</a:t>
            </a:r>
            <a:r>
              <a:rPr lang="en-US" altLang="zh-CN" b="1">
                <a:latin typeface="Times New Roman" pitchFamily="18" charset="0"/>
              </a:rPr>
              <a:t> it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going</a:t>
            </a:r>
            <a:r>
              <a:rPr lang="en-US" altLang="zh-CN" b="1">
                <a:latin typeface="Times New Roman" pitchFamily="18" charset="0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>
                <a:latin typeface="Times New Roman" pitchFamily="18" charset="0"/>
              </a:rPr>
              <a:t>A cat 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</a:rPr>
              <a:t>was sitting</a:t>
            </a:r>
            <a:r>
              <a:rPr lang="en-US" altLang="zh-CN" b="1">
                <a:latin typeface="Times New Roman" pitchFamily="18" charset="0"/>
              </a:rPr>
              <a:t> in a tree.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900113" y="620713"/>
            <a:ext cx="76327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Read the following sentences and pay attention to the tense of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3203575" y="1196975"/>
            <a:ext cx="3600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rgbClr val="CC0000"/>
                </a:solidFill>
              </a:rPr>
              <a:t>过去进行时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900113" y="2565400"/>
            <a:ext cx="7489825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Times New Roman" pitchFamily="18" charset="0"/>
              </a:rPr>
              <a:t>    </a:t>
            </a:r>
            <a:r>
              <a:rPr lang="zh-CN" altLang="en-US" sz="3600" b="1" dirty="0">
                <a:latin typeface="Times New Roman" pitchFamily="18" charset="0"/>
              </a:rPr>
              <a:t>过去进行时表示过去某一时刻或某段时间正在进行的动作。过去进行时由</a:t>
            </a:r>
            <a:r>
              <a:rPr lang="en-US" altLang="zh-CN" sz="3600" b="1" dirty="0">
                <a:latin typeface="Times New Roman" pitchFamily="18" charset="0"/>
              </a:rPr>
              <a:t>"was / were + </a:t>
            </a:r>
            <a:r>
              <a:rPr lang="zh-CN" altLang="en-US" sz="3600" b="1" dirty="0">
                <a:latin typeface="Times New Roman" pitchFamily="18" charset="0"/>
              </a:rPr>
              <a:t>动词</a:t>
            </a:r>
            <a:r>
              <a:rPr lang="en-US" altLang="zh-CN" sz="3600" b="1" dirty="0">
                <a:latin typeface="Times New Roman" pitchFamily="18" charset="0"/>
              </a:rPr>
              <a:t>-</a:t>
            </a:r>
            <a:r>
              <a:rPr lang="en-US" altLang="zh-CN" sz="3600" b="1" dirty="0" err="1">
                <a:latin typeface="Times New Roman" pitchFamily="18" charset="0"/>
              </a:rPr>
              <a:t>ing</a:t>
            </a:r>
            <a:r>
              <a:rPr lang="zh-CN" altLang="en-US" sz="3600" b="1" dirty="0">
                <a:latin typeface="Times New Roman" pitchFamily="18" charset="0"/>
              </a:rPr>
              <a:t>形式</a:t>
            </a:r>
            <a:r>
              <a:rPr lang="en-US" altLang="zh-CN" sz="3600" b="1" dirty="0">
                <a:latin typeface="Times New Roman" pitchFamily="18" charset="0"/>
              </a:rPr>
              <a:t>"</a:t>
            </a:r>
            <a:r>
              <a:rPr lang="zh-CN" altLang="en-US" sz="3600" b="1" dirty="0">
                <a:latin typeface="Times New Roman" pitchFamily="18" charset="0"/>
              </a:rPr>
              <a:t>构成。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468313" y="333375"/>
            <a:ext cx="4805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1.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itchFamily="18" charset="0"/>
              </a:rPr>
              <a:t>过去进行时的各种句式</a:t>
            </a:r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539750" y="1125538"/>
            <a:ext cx="69786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rgbClr val="0000CC"/>
                </a:solidFill>
                <a:latin typeface="Times New Roman" pitchFamily="18" charset="0"/>
              </a:rPr>
              <a:t>肯定句</a:t>
            </a:r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: </a:t>
            </a:r>
            <a:r>
              <a:rPr lang="zh-CN" altLang="en-US" sz="3200" b="1" dirty="0">
                <a:latin typeface="Times New Roman" pitchFamily="18" charset="0"/>
              </a:rPr>
              <a:t>主语</a:t>
            </a:r>
            <a:r>
              <a:rPr lang="en-US" altLang="zh-CN" sz="3200" b="1" dirty="0">
                <a:latin typeface="Times New Roman" pitchFamily="18" charset="0"/>
              </a:rPr>
              <a:t>+ was / were + </a:t>
            </a:r>
            <a:r>
              <a:rPr lang="zh-CN" altLang="en-US" sz="3200" b="1" dirty="0">
                <a:latin typeface="Times New Roman" pitchFamily="18" charset="0"/>
              </a:rPr>
              <a:t>动词</a:t>
            </a:r>
            <a:r>
              <a:rPr lang="en-US" altLang="zh-CN" sz="3200" b="1" dirty="0">
                <a:latin typeface="Times New Roman" pitchFamily="18" charset="0"/>
              </a:rPr>
              <a:t>-</a:t>
            </a:r>
            <a:r>
              <a:rPr lang="en-US" altLang="zh-CN" sz="3200" b="1" dirty="0" err="1">
                <a:latin typeface="Times New Roman" pitchFamily="18" charset="0"/>
              </a:rPr>
              <a:t>ing</a:t>
            </a:r>
            <a:r>
              <a:rPr lang="zh-CN" altLang="en-US" sz="3200" b="1" dirty="0">
                <a:latin typeface="Times New Roman" pitchFamily="18" charset="0"/>
              </a:rPr>
              <a:t>形式。如</a:t>
            </a:r>
            <a:r>
              <a:rPr lang="en-US" altLang="zh-CN" sz="3200" b="1" dirty="0">
                <a:latin typeface="Times New Roman" pitchFamily="18" charset="0"/>
              </a:rPr>
              <a:t>: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539750" y="3644900"/>
            <a:ext cx="7777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rgbClr val="0000CC"/>
                </a:solidFill>
                <a:latin typeface="Times New Roman" pitchFamily="18" charset="0"/>
              </a:rPr>
              <a:t>否定句</a:t>
            </a:r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:</a:t>
            </a:r>
            <a:r>
              <a:rPr lang="zh-CN" altLang="en-US" sz="3200" b="1" dirty="0">
                <a:latin typeface="Times New Roman" pitchFamily="18" charset="0"/>
              </a:rPr>
              <a:t>主语</a:t>
            </a:r>
            <a:r>
              <a:rPr lang="en-US" altLang="zh-CN" sz="3200" b="1" dirty="0">
                <a:latin typeface="Times New Roman" pitchFamily="18" charset="0"/>
              </a:rPr>
              <a:t>+ was / were + not + </a:t>
            </a:r>
            <a:r>
              <a:rPr lang="zh-CN" altLang="en-US" sz="3200" b="1" dirty="0">
                <a:latin typeface="Times New Roman" pitchFamily="18" charset="0"/>
              </a:rPr>
              <a:t>动词</a:t>
            </a:r>
            <a:r>
              <a:rPr lang="en-US" altLang="zh-CN" sz="3200" b="1" dirty="0">
                <a:latin typeface="Times New Roman" pitchFamily="18" charset="0"/>
              </a:rPr>
              <a:t>-</a:t>
            </a:r>
            <a:r>
              <a:rPr lang="en-US" altLang="zh-CN" sz="3200" b="1" dirty="0" err="1">
                <a:latin typeface="Times New Roman" pitchFamily="18" charset="0"/>
              </a:rPr>
              <a:t>ing</a:t>
            </a:r>
            <a:r>
              <a:rPr lang="zh-CN" altLang="en-US" sz="3200" b="1" dirty="0">
                <a:latin typeface="Times New Roman" pitchFamily="18" charset="0"/>
              </a:rPr>
              <a:t>形式。如：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755650" y="2420938"/>
            <a:ext cx="75612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I was reading at this time yesterday. </a:t>
            </a:r>
            <a:br>
              <a:rPr lang="en-US" altLang="zh-CN" sz="3200" b="1" dirty="0">
                <a:latin typeface="Times New Roman" pitchFamily="18" charset="0"/>
              </a:rPr>
            </a:b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昨天这个时候我正在看书。 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755650" y="5013325"/>
            <a:ext cx="75612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I wasn’t reading at this time yesterday. </a:t>
            </a:r>
            <a:br>
              <a:rPr lang="en-US" altLang="zh-CN" sz="3200" b="1" dirty="0">
                <a:latin typeface="Times New Roman" pitchFamily="18" charset="0"/>
              </a:rPr>
            </a:b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昨天这个时候我没在看书。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  <p:bldP spid="675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11188" y="765175"/>
            <a:ext cx="80645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rgbClr val="0000CC"/>
                </a:solidFill>
                <a:latin typeface="Times New Roman" pitchFamily="18" charset="0"/>
              </a:rPr>
              <a:t>疑问句</a:t>
            </a:r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:</a:t>
            </a:r>
            <a:br>
              <a:rPr lang="en-US" altLang="zh-CN" sz="3200" b="1" dirty="0">
                <a:latin typeface="Times New Roman" pitchFamily="18" charset="0"/>
              </a:rPr>
            </a:br>
            <a:r>
              <a:rPr lang="en-US" altLang="zh-CN" sz="3200" b="1" dirty="0">
                <a:latin typeface="Times New Roman" pitchFamily="18" charset="0"/>
              </a:rPr>
              <a:t>     (1)</a:t>
            </a:r>
            <a:r>
              <a:rPr lang="zh-CN" altLang="en-US" sz="3200" b="1" dirty="0">
                <a:latin typeface="Times New Roman" pitchFamily="18" charset="0"/>
              </a:rPr>
              <a:t>一般疑问句</a:t>
            </a:r>
            <a:r>
              <a:rPr lang="en-US" altLang="zh-CN" sz="3200" b="1" dirty="0">
                <a:latin typeface="Times New Roman" pitchFamily="18" charset="0"/>
              </a:rPr>
              <a:t>: was / were + </a:t>
            </a:r>
            <a:r>
              <a:rPr lang="zh-CN" altLang="en-US" sz="3200" b="1" dirty="0">
                <a:latin typeface="Times New Roman" pitchFamily="18" charset="0"/>
              </a:rPr>
              <a:t>主语</a:t>
            </a:r>
            <a:r>
              <a:rPr lang="en-US" altLang="zh-CN" sz="3200" b="1" dirty="0">
                <a:latin typeface="Times New Roman" pitchFamily="18" charset="0"/>
              </a:rPr>
              <a:t>+ </a:t>
            </a:r>
            <a:r>
              <a:rPr lang="zh-CN" altLang="en-US" sz="3200" b="1" dirty="0">
                <a:latin typeface="Times New Roman" pitchFamily="18" charset="0"/>
              </a:rPr>
              <a:t>动词</a:t>
            </a:r>
            <a:r>
              <a:rPr lang="en-US" altLang="zh-CN" sz="3200" b="1" dirty="0">
                <a:latin typeface="Times New Roman" pitchFamily="18" charset="0"/>
              </a:rPr>
              <a:t>-</a:t>
            </a:r>
            <a:r>
              <a:rPr lang="en-US" altLang="zh-CN" sz="3200" b="1" dirty="0" err="1">
                <a:latin typeface="Times New Roman" pitchFamily="18" charset="0"/>
              </a:rPr>
              <a:t>ing</a:t>
            </a:r>
            <a:r>
              <a:rPr lang="zh-CN" altLang="en-US" sz="3200" b="1" dirty="0">
                <a:latin typeface="Times New Roman" pitchFamily="18" charset="0"/>
              </a:rPr>
              <a:t>形式。肯定回答</a:t>
            </a:r>
            <a:r>
              <a:rPr lang="en-US" altLang="zh-CN" sz="3200" b="1" dirty="0">
                <a:latin typeface="Times New Roman" pitchFamily="18" charset="0"/>
              </a:rPr>
              <a:t>: Yes, </a:t>
            </a:r>
            <a:r>
              <a:rPr lang="zh-CN" altLang="en-US" sz="3200" b="1" dirty="0">
                <a:latin typeface="Times New Roman" pitchFamily="18" charset="0"/>
              </a:rPr>
              <a:t>主语</a:t>
            </a:r>
            <a:r>
              <a:rPr lang="en-US" altLang="zh-CN" sz="3200" b="1" dirty="0">
                <a:latin typeface="Times New Roman" pitchFamily="18" charset="0"/>
              </a:rPr>
              <a:t>+ was / were.</a:t>
            </a:r>
            <a:r>
              <a:rPr lang="zh-CN" altLang="en-US" sz="3200" b="1" dirty="0">
                <a:latin typeface="Times New Roman" pitchFamily="18" charset="0"/>
              </a:rPr>
              <a:t>否定回答</a:t>
            </a:r>
            <a:r>
              <a:rPr lang="en-US" altLang="zh-CN" sz="3200" b="1" dirty="0">
                <a:latin typeface="Times New Roman" pitchFamily="18" charset="0"/>
              </a:rPr>
              <a:t>: No, </a:t>
            </a:r>
            <a:r>
              <a:rPr lang="zh-CN" altLang="en-US" sz="3200" b="1" dirty="0">
                <a:latin typeface="Times New Roman" pitchFamily="18" charset="0"/>
              </a:rPr>
              <a:t>主语</a:t>
            </a:r>
            <a:r>
              <a:rPr lang="en-US" altLang="zh-CN" sz="3200" b="1" dirty="0">
                <a:latin typeface="Times New Roman" pitchFamily="18" charset="0"/>
              </a:rPr>
              <a:t>+ wasn’t / weren’t. </a:t>
            </a:r>
            <a:r>
              <a:rPr lang="zh-CN" altLang="en-US" sz="3200" b="1" dirty="0">
                <a:latin typeface="Times New Roman" pitchFamily="18" charset="0"/>
              </a:rPr>
              <a:t>如：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611188" y="3500438"/>
            <a:ext cx="782637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—Were you reading at this time yesterday?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— </a:t>
            </a:r>
            <a:r>
              <a:rPr lang="zh-CN" altLang="en-US" sz="3200" b="1" dirty="0">
                <a:latin typeface="Times New Roman" pitchFamily="18" charset="0"/>
              </a:rPr>
              <a:t>昨天这个时候你在看书吗？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— Yes, I was. / No, I wasn’t.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— </a:t>
            </a:r>
            <a:r>
              <a:rPr lang="zh-CN" altLang="en-US" sz="3200" b="1" dirty="0">
                <a:latin typeface="Times New Roman" pitchFamily="18" charset="0"/>
              </a:rPr>
              <a:t>是的</a:t>
            </a:r>
            <a:r>
              <a:rPr lang="en-US" altLang="zh-CN" sz="3200" b="1" dirty="0">
                <a:latin typeface="Times New Roman" pitchFamily="18" charset="0"/>
              </a:rPr>
              <a:t>, </a:t>
            </a:r>
            <a:r>
              <a:rPr lang="zh-CN" altLang="en-US" sz="3200" b="1" dirty="0">
                <a:latin typeface="Times New Roman" pitchFamily="18" charset="0"/>
              </a:rPr>
              <a:t>我在看。</a:t>
            </a:r>
            <a:r>
              <a:rPr lang="en-US" altLang="zh-CN" sz="3200" b="1" dirty="0">
                <a:latin typeface="Times New Roman" pitchFamily="18" charset="0"/>
              </a:rPr>
              <a:t>/ </a:t>
            </a:r>
            <a:r>
              <a:rPr lang="zh-CN" altLang="en-US" sz="3200" b="1" dirty="0">
                <a:latin typeface="Times New Roman" pitchFamily="18" charset="0"/>
              </a:rPr>
              <a:t>不</a:t>
            </a:r>
            <a:r>
              <a:rPr lang="en-US" altLang="zh-CN" sz="3200" b="1" dirty="0">
                <a:latin typeface="Times New Roman" pitchFamily="18" charset="0"/>
              </a:rPr>
              <a:t>, </a:t>
            </a:r>
            <a:r>
              <a:rPr lang="zh-CN" altLang="en-US" sz="3200" b="1" dirty="0">
                <a:latin typeface="Times New Roman" pitchFamily="18" charset="0"/>
              </a:rPr>
              <a:t>我没在看。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4213" y="908050"/>
            <a:ext cx="7920037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latin typeface="Times New Roman" pitchFamily="18" charset="0"/>
              </a:rPr>
              <a:t>(2)</a:t>
            </a:r>
            <a:r>
              <a:rPr lang="zh-CN" altLang="en-US" sz="3200" b="1" dirty="0">
                <a:latin typeface="Times New Roman" pitchFamily="18" charset="0"/>
              </a:rPr>
              <a:t>特殊疑问句</a:t>
            </a:r>
            <a:r>
              <a:rPr lang="en-US" altLang="zh-CN" sz="3200" b="1" dirty="0">
                <a:latin typeface="Times New Roman" pitchFamily="18" charset="0"/>
              </a:rPr>
              <a:t>: </a:t>
            </a:r>
            <a:r>
              <a:rPr lang="zh-CN" altLang="en-US" sz="3200" b="1" dirty="0">
                <a:latin typeface="Times New Roman" pitchFamily="18" charset="0"/>
              </a:rPr>
              <a:t>疑问词</a:t>
            </a:r>
            <a:r>
              <a:rPr lang="en-US" altLang="zh-CN" sz="3200" b="1" dirty="0">
                <a:latin typeface="Times New Roman" pitchFamily="18" charset="0"/>
              </a:rPr>
              <a:t>+ was / were + </a:t>
            </a:r>
            <a:r>
              <a:rPr lang="zh-CN" altLang="en-US" sz="3200" b="1" dirty="0">
                <a:latin typeface="Times New Roman" pitchFamily="18" charset="0"/>
              </a:rPr>
              <a:t>主语</a:t>
            </a:r>
            <a:r>
              <a:rPr lang="en-US" altLang="zh-CN" sz="3200" b="1" dirty="0">
                <a:latin typeface="Times New Roman" pitchFamily="18" charset="0"/>
              </a:rPr>
              <a:t>+ </a:t>
            </a:r>
            <a:r>
              <a:rPr lang="zh-CN" altLang="en-US" sz="3200" b="1" dirty="0">
                <a:latin typeface="Times New Roman" pitchFamily="18" charset="0"/>
              </a:rPr>
              <a:t>动词</a:t>
            </a:r>
            <a:r>
              <a:rPr lang="en-US" altLang="zh-CN" sz="3200" b="1" dirty="0">
                <a:latin typeface="Times New Roman" pitchFamily="18" charset="0"/>
              </a:rPr>
              <a:t>-</a:t>
            </a:r>
            <a:r>
              <a:rPr lang="en-US" altLang="zh-CN" sz="3200" b="1" dirty="0" err="1">
                <a:latin typeface="Times New Roman" pitchFamily="18" charset="0"/>
              </a:rPr>
              <a:t>ing</a:t>
            </a:r>
            <a:r>
              <a:rPr lang="zh-CN" altLang="en-US" sz="3200" b="1" dirty="0">
                <a:latin typeface="Times New Roman" pitchFamily="18" charset="0"/>
              </a:rPr>
              <a:t>形式。如：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827088" y="2492375"/>
            <a:ext cx="7777162" cy="325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latin typeface="Times New Roman" pitchFamily="18" charset="0"/>
              </a:rPr>
              <a:t>What were you doing at this time yesterday?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昨天这个时候你在做什么？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latin typeface="Times New Roman" pitchFamily="18" charset="0"/>
              </a:rPr>
              <a:t>What was he researching all day last Sunday?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上周日他一整天都在研究什么？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63713" y="476250"/>
            <a:ext cx="6337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Have you read this story-book?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What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  <a:cs typeface="Tahoma" pitchFamily="34" charset="0"/>
              </a:rPr>
              <a:t>'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s its name?      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932363" y="3644900"/>
            <a:ext cx="360045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CC0066"/>
                </a:solidFill>
                <a:latin typeface="Times New Roman" pitchFamily="18" charset="0"/>
              </a:rPr>
              <a:t>Alice’s Adventures in Wonderland</a:t>
            </a:r>
            <a:r>
              <a:rPr kumimoji="1" lang="en-US" altLang="zh-CN" sz="3200" b="1" dirty="0">
                <a:solidFill>
                  <a:srgbClr val="CC0066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4100" name="Picture 5" descr="FC978068984743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3722688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39750" y="1412875"/>
            <a:ext cx="79930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(1)</a:t>
            </a:r>
            <a:r>
              <a:rPr lang="zh-CN" altLang="en-US" sz="3200" b="1" dirty="0">
                <a:latin typeface="Times New Roman" pitchFamily="18" charset="0"/>
              </a:rPr>
              <a:t>表示过去某一时刻或某一段时间内正在进行的动作</a:t>
            </a:r>
            <a:r>
              <a:rPr lang="en-US" altLang="zh-CN" sz="3200" b="1" dirty="0">
                <a:latin typeface="Times New Roman" pitchFamily="18" charset="0"/>
              </a:rPr>
              <a:t>, </a:t>
            </a:r>
            <a:r>
              <a:rPr lang="zh-CN" altLang="en-US" sz="3200" b="1" dirty="0">
                <a:latin typeface="Times New Roman" pitchFamily="18" charset="0"/>
              </a:rPr>
              <a:t>常与时间状语</a:t>
            </a:r>
            <a:r>
              <a:rPr lang="en-US" altLang="zh-CN" sz="3200" b="1" dirty="0">
                <a:latin typeface="Times New Roman" pitchFamily="18" charset="0"/>
              </a:rPr>
              <a:t>at that time, at that moment, at this time yesterday, at ten o’clock yesterday</a:t>
            </a:r>
            <a:r>
              <a:rPr lang="zh-CN" altLang="en-US" sz="3200" b="1" dirty="0">
                <a:latin typeface="Times New Roman" pitchFamily="18" charset="0"/>
              </a:rPr>
              <a:t>等连用。如：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68313" y="620713"/>
            <a:ext cx="560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2.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itchFamily="18" charset="0"/>
              </a:rPr>
              <a:t>过去进行时的用法基本用法</a:t>
            </a:r>
            <a:r>
              <a:rPr lang="en-US" altLang="zh-CN" sz="3200" b="1" dirty="0">
                <a:solidFill>
                  <a:srgbClr val="0000CC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68313" y="4076700"/>
            <a:ext cx="83534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Were you playing basketball at four yesterday afternoon?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昨天下午四点你们在打篮球吗</a:t>
            </a:r>
            <a:r>
              <a:rPr lang="en-US" altLang="zh-CN" sz="3200" b="1" dirty="0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665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2"/>
          <p:cNvSpPr>
            <a:spLocks noChangeArrowheads="1"/>
          </p:cNvSpPr>
          <p:nvPr/>
        </p:nvSpPr>
        <p:spPr bwMode="auto">
          <a:xfrm>
            <a:off x="395288" y="692150"/>
            <a:ext cx="828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(2)</a:t>
            </a:r>
            <a:r>
              <a:rPr lang="zh-CN" altLang="en-US" sz="3200" b="1" dirty="0">
                <a:latin typeface="Times New Roman" pitchFamily="18" charset="0"/>
              </a:rPr>
              <a:t>表示在过去一段时间内持续进行的动作</a:t>
            </a:r>
            <a:r>
              <a:rPr lang="en-US" altLang="zh-CN" sz="3200" b="1" dirty="0">
                <a:latin typeface="Times New Roman" pitchFamily="18" charset="0"/>
              </a:rPr>
              <a:t>(</a:t>
            </a:r>
            <a:r>
              <a:rPr lang="zh-CN" altLang="en-US" sz="3200" b="1" dirty="0">
                <a:latin typeface="Times New Roman" pitchFamily="18" charset="0"/>
              </a:rPr>
              <a:t>有时也可以有间歇</a:t>
            </a:r>
            <a:r>
              <a:rPr lang="en-US" altLang="zh-CN" sz="3200" b="1" dirty="0">
                <a:latin typeface="Times New Roman" pitchFamily="18" charset="0"/>
              </a:rPr>
              <a:t>)</a:t>
            </a:r>
            <a:r>
              <a:rPr lang="zh-CN" altLang="en-US" sz="3200" b="1" dirty="0">
                <a:latin typeface="Times New Roman" pitchFamily="18" charset="0"/>
              </a:rPr>
              <a:t>。如：</a:t>
            </a:r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468313" y="2349500"/>
            <a:ext cx="84978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itchFamily="18" charset="0"/>
              </a:rPr>
              <a:t>We were watching TV from seven to nine last night.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昨天晚上七点到九点的时候我们在看电视。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itchFamily="18" charset="0"/>
              </a:rPr>
              <a:t>She was singing from 7:00 to 7:30 last night.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她昨晚七点至七点半在唱歌。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ChangeArrowheads="1"/>
          </p:cNvSpPr>
          <p:nvPr/>
        </p:nvSpPr>
        <p:spPr bwMode="auto">
          <a:xfrm>
            <a:off x="684213" y="579438"/>
            <a:ext cx="195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</a:rPr>
              <a:t>特殊用法</a:t>
            </a:r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4579" name="Rectangle 10"/>
          <p:cNvSpPr>
            <a:spLocks noChangeArrowheads="1"/>
          </p:cNvSpPr>
          <p:nvPr/>
        </p:nvSpPr>
        <p:spPr bwMode="auto">
          <a:xfrm>
            <a:off x="827088" y="1196975"/>
            <a:ext cx="5688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latin typeface="Times New Roman" pitchFamily="18" charset="0"/>
              </a:rPr>
              <a:t>(1)</a:t>
            </a:r>
            <a:r>
              <a:rPr lang="zh-CN" altLang="en-US" sz="3200" b="1">
                <a:latin typeface="Times New Roman" pitchFamily="18" charset="0"/>
              </a:rPr>
              <a:t>常用于介绍故事的背景。如</a:t>
            </a:r>
            <a:r>
              <a:rPr lang="en-US" altLang="zh-CN" sz="3200" b="1">
                <a:latin typeface="Times New Roman" pitchFamily="18" charset="0"/>
              </a:rPr>
              <a:t>: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68313" y="3295650"/>
            <a:ext cx="8281987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>
                <a:latin typeface="Times New Roman" pitchFamily="18" charset="0"/>
              </a:rPr>
              <a:t>    (2)when</a:t>
            </a:r>
            <a:r>
              <a:rPr lang="zh-CN" altLang="en-US" sz="3200" b="1">
                <a:latin typeface="Times New Roman" pitchFamily="18" charset="0"/>
              </a:rPr>
              <a:t>引导的从句表示一个短暂的时间点</a:t>
            </a:r>
            <a:r>
              <a:rPr lang="en-US" altLang="zh-CN" sz="3200" b="1">
                <a:latin typeface="Times New Roman" pitchFamily="18" charset="0"/>
              </a:rPr>
              <a:t>,</a:t>
            </a:r>
            <a:r>
              <a:rPr lang="zh-CN" altLang="en-US" sz="3200" b="1">
                <a:latin typeface="Times New Roman" pitchFamily="18" charset="0"/>
              </a:rPr>
              <a:t>谓语动词用一般过去时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zh-CN" altLang="en-US" sz="3200" b="1">
                <a:latin typeface="Times New Roman" pitchFamily="18" charset="0"/>
              </a:rPr>
              <a:t>主句用一般过去时或过去进行时； </a:t>
            </a:r>
            <a:r>
              <a:rPr lang="en-US" altLang="zh-CN" sz="3200" b="1">
                <a:latin typeface="Times New Roman" pitchFamily="18" charset="0"/>
              </a:rPr>
              <a:t>while</a:t>
            </a:r>
            <a:r>
              <a:rPr lang="zh-CN" altLang="en-US" sz="3200" b="1">
                <a:latin typeface="Times New Roman" pitchFamily="18" charset="0"/>
              </a:rPr>
              <a:t>引导的从句表示一段持续的时间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zh-CN" altLang="en-US" sz="3200" b="1">
                <a:latin typeface="Times New Roman" pitchFamily="18" charset="0"/>
              </a:rPr>
              <a:t>主句为一般过去时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zh-CN" altLang="en-US" sz="3200" b="1">
                <a:latin typeface="Times New Roman" pitchFamily="18" charset="0"/>
              </a:rPr>
              <a:t>从句谓语动词用过去进行时。如：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900113" y="1881188"/>
            <a:ext cx="74882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itchFamily="18" charset="0"/>
              </a:rPr>
              <a:t>Once an Arab was traveling in the desert.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Times New Roman" pitchFamily="18" charset="0"/>
              </a:rPr>
              <a:t>   </a:t>
            </a:r>
            <a:r>
              <a:rPr lang="zh-CN" altLang="en-US" sz="3200" b="1" dirty="0">
                <a:latin typeface="Times New Roman" pitchFamily="18" charset="0"/>
              </a:rPr>
              <a:t>从前</a:t>
            </a:r>
            <a:r>
              <a:rPr lang="en-US" altLang="zh-CN" sz="3200" b="1" dirty="0">
                <a:latin typeface="Times New Roman" pitchFamily="18" charset="0"/>
              </a:rPr>
              <a:t>,</a:t>
            </a:r>
            <a:r>
              <a:rPr lang="zh-CN" altLang="en-US" sz="3200" b="1" dirty="0">
                <a:latin typeface="Times New Roman" pitchFamily="18" charset="0"/>
              </a:rPr>
              <a:t>有个阿拉伯人在沙漠中旅行。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133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5288" y="2924175"/>
            <a:ext cx="83883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>
                <a:latin typeface="Times New Roman" pitchFamily="18" charset="0"/>
              </a:rPr>
              <a:t>     (3)</a:t>
            </a:r>
            <a:r>
              <a:rPr lang="zh-CN" altLang="en-US" sz="3200" b="1">
                <a:latin typeface="Times New Roman" pitchFamily="18" charset="0"/>
              </a:rPr>
              <a:t>过去进行时常与</a:t>
            </a:r>
            <a:r>
              <a:rPr lang="en-US" altLang="zh-CN" sz="3200" b="1">
                <a:latin typeface="Times New Roman" pitchFamily="18" charset="0"/>
              </a:rPr>
              <a:t>always, continually</a:t>
            </a:r>
            <a:r>
              <a:rPr lang="zh-CN" altLang="en-US" sz="3200" b="1">
                <a:latin typeface="Times New Roman" pitchFamily="18" charset="0"/>
              </a:rPr>
              <a:t>等连用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zh-CN" altLang="en-US" sz="3200" b="1">
                <a:latin typeface="Times New Roman" pitchFamily="18" charset="0"/>
              </a:rPr>
              <a:t>表示过去反复发生的行为动作</a:t>
            </a:r>
            <a:r>
              <a:rPr lang="en-US" altLang="zh-CN" sz="3200" b="1">
                <a:latin typeface="Times New Roman" pitchFamily="18" charset="0"/>
              </a:rPr>
              <a:t>, </a:t>
            </a:r>
            <a:r>
              <a:rPr lang="zh-CN" altLang="en-US" sz="3200" b="1">
                <a:latin typeface="Times New Roman" pitchFamily="18" charset="0"/>
              </a:rPr>
              <a:t>带有赞美、厌烦等感情色彩。如：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68313" y="404813"/>
            <a:ext cx="772636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I was writing a letter when he came in.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    </a:t>
            </a:r>
            <a:r>
              <a:rPr lang="zh-CN" altLang="en-US" sz="3200" b="1" dirty="0">
                <a:latin typeface="Times New Roman" pitchFamily="18" charset="0"/>
              </a:rPr>
              <a:t>当他进来时</a:t>
            </a:r>
            <a:r>
              <a:rPr lang="en-US" altLang="zh-CN" sz="3200" b="1" dirty="0">
                <a:latin typeface="Times New Roman" pitchFamily="18" charset="0"/>
              </a:rPr>
              <a:t>,</a:t>
            </a:r>
            <a:r>
              <a:rPr lang="zh-CN" altLang="en-US" sz="3200" b="1" dirty="0">
                <a:latin typeface="Times New Roman" pitchFamily="18" charset="0"/>
              </a:rPr>
              <a:t>我正在写信。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The telephone rang while she was washing.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    </a:t>
            </a:r>
            <a:r>
              <a:rPr lang="zh-CN" altLang="en-US" sz="3200" b="1" dirty="0">
                <a:latin typeface="Times New Roman" pitchFamily="18" charset="0"/>
              </a:rPr>
              <a:t>当她正在洗衣服时</a:t>
            </a:r>
            <a:r>
              <a:rPr lang="en-US" altLang="zh-CN" sz="3200" b="1" dirty="0">
                <a:latin typeface="Times New Roman" pitchFamily="18" charset="0"/>
              </a:rPr>
              <a:t>, </a:t>
            </a:r>
            <a:r>
              <a:rPr lang="zh-CN" altLang="en-US" sz="3200" b="1" dirty="0">
                <a:latin typeface="Times New Roman" pitchFamily="18" charset="0"/>
              </a:rPr>
              <a:t>电话响了。 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755650" y="4941888"/>
            <a:ext cx="73294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3200" b="1">
                <a:latin typeface="Times New Roman" pitchFamily="18" charset="0"/>
              </a:rPr>
              <a:t>He was continually asking her questions.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>
                <a:latin typeface="Times New Roman" pitchFamily="18" charset="0"/>
              </a:rPr>
              <a:t>   </a:t>
            </a:r>
            <a:r>
              <a:rPr lang="zh-CN" altLang="en-US" sz="3200" b="1">
                <a:latin typeface="Times New Roman" pitchFamily="18" charset="0"/>
              </a:rPr>
              <a:t>他一直在问她问题。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3" grpId="0"/>
      <p:bldP spid="143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900113" y="1052513"/>
            <a:ext cx="7632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latin typeface="Times New Roman" pitchFamily="18" charset="0"/>
              </a:rPr>
              <a:t>What were you doing at 7 o’clock last night?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563938" y="2997200"/>
            <a:ext cx="5229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itchFamily="18" charset="0"/>
              </a:rPr>
              <a:t>was doing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 some housework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124075" y="5661025"/>
            <a:ext cx="3729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itchFamily="18" charset="0"/>
              </a:rPr>
              <a:t>was having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 dinner.</a:t>
            </a:r>
          </a:p>
        </p:txBody>
      </p:sp>
      <p:pic>
        <p:nvPicPr>
          <p:cNvPr id="26629" name="Picture 7" descr="12200541195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" descr="xiaohuoban1_04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5963" y="3644900"/>
            <a:ext cx="28797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39750" y="260350"/>
            <a:ext cx="342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Ask and answer.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684213" y="404813"/>
            <a:ext cx="7956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latin typeface="Times New Roman" pitchFamily="18" charset="0"/>
              </a:rPr>
              <a:t>What were you doing between 7o’clock and 9 o’clock yesterday?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563938" y="2205038"/>
            <a:ext cx="486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itchFamily="18" charset="0"/>
              </a:rPr>
              <a:t>was doing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 my homework.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187450" y="5661025"/>
            <a:ext cx="3549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zh-CN" b="1" dirty="0">
                <a:solidFill>
                  <a:srgbClr val="CC0066"/>
                </a:solidFill>
                <a:latin typeface="Times New Roman" pitchFamily="18" charset="0"/>
              </a:rPr>
              <a:t>was watching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</a:rPr>
              <a:t> TV.</a:t>
            </a:r>
          </a:p>
        </p:txBody>
      </p:sp>
      <p:pic>
        <p:nvPicPr>
          <p:cNvPr id="27653" name="Picture 7" descr="xiaohuoban1_04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324008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 descr="图片111223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3438" y="4005263"/>
            <a:ext cx="3765550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684213" y="476250"/>
            <a:ext cx="84597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What was your father doing when you</a:t>
            </a:r>
          </a:p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 came back home yesterday?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492500" y="2133600"/>
            <a:ext cx="299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He </a:t>
            </a:r>
            <a:r>
              <a:rPr kumimoji="1" lang="en-US" altLang="zh-CN" b="1">
                <a:solidFill>
                  <a:srgbClr val="CC0066"/>
                </a:solidFill>
                <a:latin typeface="Times New Roman" pitchFamily="18" charset="0"/>
              </a:rPr>
              <a:t>was cooking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1042988" y="46529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611188" y="3213100"/>
            <a:ext cx="7705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What was your brother doing when</a:t>
            </a:r>
          </a:p>
          <a:p>
            <a:pPr eaLnBrk="1" hangingPunct="1"/>
            <a:r>
              <a:rPr kumimoji="1" lang="en-US" altLang="zh-CN" sz="3600" b="1">
                <a:latin typeface="Times New Roman" pitchFamily="18" charset="0"/>
              </a:rPr>
              <a:t> you saw him half an hour ago?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059113" y="5373688"/>
            <a:ext cx="5884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He </a:t>
            </a:r>
            <a:r>
              <a:rPr kumimoji="1" lang="en-US" altLang="zh-CN" b="1">
                <a:solidFill>
                  <a:srgbClr val="CC0066"/>
                </a:solidFill>
                <a:latin typeface="Times New Roman" pitchFamily="18" charset="0"/>
              </a:rPr>
              <a:t>was playing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computer games.</a:t>
            </a:r>
          </a:p>
        </p:txBody>
      </p:sp>
      <p:pic>
        <p:nvPicPr>
          <p:cNvPr id="28679" name="Picture 9" descr="chushi1_00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125" y="1125538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0" descr="W02008011463922277170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4508500"/>
            <a:ext cx="24479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539750" y="476250"/>
            <a:ext cx="8281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What was Tom doing at that time last Sunday?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203575" y="1628775"/>
            <a:ext cx="5113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He </a:t>
            </a:r>
            <a:r>
              <a:rPr kumimoji="1" lang="en-US" altLang="zh-CN" b="1">
                <a:solidFill>
                  <a:srgbClr val="CC0066"/>
                </a:solidFill>
                <a:latin typeface="Times New Roman" pitchFamily="18" charset="0"/>
              </a:rPr>
              <a:t>was playing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the piano.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124075" y="5589588"/>
            <a:ext cx="385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He </a:t>
            </a:r>
            <a:r>
              <a:rPr kumimoji="1" lang="en-US" altLang="zh-CN" b="1">
                <a:solidFill>
                  <a:srgbClr val="CC0066"/>
                </a:solidFill>
                <a:latin typeface="Times New Roman" pitchFamily="18" charset="0"/>
              </a:rPr>
              <a:t>was riding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a bike.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9701" name="Picture 9" descr="pic_167587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2714625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0" descr="pic_172721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7763" y="3284538"/>
            <a:ext cx="272732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3059113" y="3141663"/>
            <a:ext cx="3433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How about David?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0" y="4076700"/>
            <a:ext cx="47164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What were they doing at that time last week?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50825" y="5300663"/>
            <a:ext cx="3786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They </a:t>
            </a:r>
            <a:r>
              <a:rPr kumimoji="1" lang="en-US" altLang="zh-CN" b="1">
                <a:solidFill>
                  <a:srgbClr val="CC0066"/>
                </a:solidFill>
                <a:latin typeface="Times New Roman" pitchFamily="18" charset="0"/>
              </a:rPr>
              <a:t>were shopping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5292725" y="4149725"/>
            <a:ext cx="3384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How about them?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148263" y="5013325"/>
            <a:ext cx="36210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They </a:t>
            </a:r>
            <a:r>
              <a:rPr kumimoji="1" lang="en-US" altLang="zh-CN" b="1">
                <a:solidFill>
                  <a:srgbClr val="CC0066"/>
                </a:solidFill>
                <a:latin typeface="Times New Roman" pitchFamily="18" charset="0"/>
              </a:rPr>
              <a:t>were having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a picnic.</a:t>
            </a:r>
          </a:p>
        </p:txBody>
      </p:sp>
      <p:pic>
        <p:nvPicPr>
          <p:cNvPr id="30726" name="Picture 9" descr="070855215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33909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b_19689_JPG_2009091913044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403225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readin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3068638"/>
            <a:ext cx="2973388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0825" y="476250"/>
            <a:ext cx="41767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What were they doing at 9 o’clock last night?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23850" y="2205038"/>
            <a:ext cx="3538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They </a:t>
            </a:r>
            <a:r>
              <a:rPr kumimoji="1" lang="en-US" altLang="zh-CN" b="1">
                <a:solidFill>
                  <a:srgbClr val="CC0066"/>
                </a:solidFill>
                <a:latin typeface="Times New Roman" pitchFamily="18" charset="0"/>
              </a:rPr>
              <a:t>were reading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pic>
        <p:nvPicPr>
          <p:cNvPr id="31749" name="Picture 6" descr="pic_21222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3800" y="2852738"/>
            <a:ext cx="3225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4643438" y="476250"/>
            <a:ext cx="41894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How about Tan Mei’s family?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716463" y="1773238"/>
            <a:ext cx="41767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They </a:t>
            </a:r>
            <a:r>
              <a:rPr kumimoji="1" lang="en-US" altLang="zh-CN" b="1">
                <a:solidFill>
                  <a:srgbClr val="CC0066"/>
                </a:solidFill>
                <a:latin typeface="Times New Roman" pitchFamily="18" charset="0"/>
              </a:rPr>
              <a:t>were going</a:t>
            </a:r>
            <a:r>
              <a:rPr kumimoji="1" lang="en-US" altLang="zh-CN" b="1">
                <a:solidFill>
                  <a:srgbClr val="000000"/>
                </a:solidFill>
                <a:latin typeface="Times New Roman" pitchFamily="18" charset="0"/>
              </a:rPr>
              <a:t> to the cinema.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_20055271410451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4695825" cy="62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003800" y="2852738"/>
            <a:ext cx="38163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  <a:latin typeface="Times New Roman" pitchFamily="18" charset="0"/>
              </a:rPr>
              <a:t>the Mad Hatter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itchFamily="18" charset="0"/>
              </a:rPr>
              <a:t>疯帽匠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  <a:latin typeface="Times New Roman" pitchFamily="18" charset="0"/>
              </a:rPr>
              <a:t>hatter </a:t>
            </a:r>
            <a:r>
              <a:rPr kumimoji="1" lang="en-US" altLang="zh-CN" b="1" i="1" dirty="0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itchFamily="18" charset="0"/>
              </a:rPr>
              <a:t>.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itchFamily="18" charset="0"/>
              </a:rPr>
              <a:t>帽子制造者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itchFamily="18" charset="0"/>
              </a:rPr>
              <a:t>帽商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292725" y="5300663"/>
            <a:ext cx="30940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  <a:latin typeface="Times New Roman" pitchFamily="18" charset="0"/>
              </a:rPr>
              <a:t>the March Hare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itchFamily="18" charset="0"/>
              </a:rPr>
              <a:t>三月兔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387975" y="2132856"/>
            <a:ext cx="304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  <a:latin typeface="Times New Roman" pitchFamily="18" charset="0"/>
              </a:rPr>
              <a:t>Alice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768850" y="981075"/>
            <a:ext cx="4384675" cy="6508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/>
              <a:t> </a:t>
            </a:r>
            <a:r>
              <a:rPr lang="en-US" altLang="zh-CN" sz="3600" b="1" dirty="0">
                <a:latin typeface="Times New Roman" pitchFamily="18" charset="0"/>
              </a:rPr>
              <a:t>The list of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42988" y="765175"/>
            <a:ext cx="741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Listen and number the words the speaker stresses.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27088" y="2205038"/>
            <a:ext cx="748823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en-US" altLang="zh-CN" sz="3200" b="1" dirty="0">
                <a:latin typeface="Times New Roman" pitchFamily="18" charset="0"/>
              </a:rPr>
              <a:t>--- The Cheshire Cat was sitting on the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        grass.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    --- No, it wasn’t. It was sitting in a tree.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2. --- The White Rabbit was looking at its 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         watch.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latin typeface="Times New Roman" pitchFamily="18" charset="0"/>
              </a:rPr>
              <a:t>    --- Yes, it was.</a:t>
            </a:r>
          </a:p>
        </p:txBody>
      </p:sp>
      <p:pic>
        <p:nvPicPr>
          <p:cNvPr id="76804" name="U1 A5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557338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2627313" y="2852738"/>
            <a:ext cx="64928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4284663" y="2852738"/>
            <a:ext cx="5032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1763713" y="3500438"/>
            <a:ext cx="863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1835150" y="4076700"/>
            <a:ext cx="5762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2916238" y="4076700"/>
            <a:ext cx="11509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7380288" y="4076700"/>
            <a:ext cx="6477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2700338" y="4724400"/>
            <a:ext cx="22320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5867400" y="4724400"/>
            <a:ext cx="12255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1908175" y="5300663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1908175" y="5949950"/>
            <a:ext cx="6477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3132138" y="5949950"/>
            <a:ext cx="5032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768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 nodeType="clickPar">
                      <p:stCondLst>
                        <p:cond delay="0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59272" fill="hold"/>
                                        <p:tgtEl>
                                          <p:spTgt spid="768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804"/>
                  </p:tgtEl>
                </p:cond>
              </p:nextCondLst>
            </p:seq>
            <p:audio>
              <p:cMediaNode>
                <p:cTn id="6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804"/>
                </p:tgtEl>
              </p:cMediaNode>
            </p:audio>
          </p:childTnLst>
        </p:cTn>
      </p:par>
    </p:tnLst>
    <p:bldLst>
      <p:bldP spid="76805" grpId="0" animBg="1"/>
      <p:bldP spid="76806" grpId="0" animBg="1"/>
      <p:bldP spid="76807" grpId="0" animBg="1"/>
      <p:bldP spid="76808" grpId="0" animBg="1"/>
      <p:bldP spid="76809" grpId="0" animBg="1"/>
      <p:bldP spid="76810" grpId="0" animBg="1"/>
      <p:bldP spid="76811" grpId="0" animBg="1"/>
      <p:bldP spid="76812" grpId="0" animBg="1"/>
      <p:bldP spid="76813" grpId="0" animBg="1"/>
      <p:bldP spid="76814" grpId="0" animBg="1"/>
      <p:bldP spid="768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627313" y="260350"/>
            <a:ext cx="410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3600" b="1" dirty="0">
                <a:solidFill>
                  <a:srgbClr val="CC0000"/>
                </a:solidFill>
                <a:latin typeface="Times New Roman" pitchFamily="18" charset="0"/>
              </a:rPr>
              <a:t>Do an interview. 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183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</a:rPr>
              <a:t>Tom: Hello, Dave.</a:t>
            </a:r>
          </a:p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</a:rPr>
              <a:t>Dave: Hello, Tom.</a:t>
            </a:r>
          </a:p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</a:rPr>
              <a:t>Tom: What were you doing at 7:00p.m. last Saturday?</a:t>
            </a:r>
          </a:p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</a:rPr>
              <a:t>Dave: I was watching TV.</a:t>
            </a:r>
          </a:p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</a:rPr>
              <a:t>Tom: That sounds relaxing. What was your mother doing?</a:t>
            </a:r>
          </a:p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</a:rPr>
              <a:t>Dave: She was cleaning the house.</a:t>
            </a:r>
          </a:p>
          <a:p>
            <a:pPr eaLnBrk="1" hangingPunct="1"/>
            <a:r>
              <a:rPr lang="en-US" altLang="zh-CN" sz="2800" b="1" dirty="0">
                <a:latin typeface="Times New Roman" pitchFamily="18" charset="0"/>
                <a:ea typeface="华文细黑" pitchFamily="2" charset="-122"/>
              </a:rPr>
              <a:t>…</a:t>
            </a:r>
          </a:p>
        </p:txBody>
      </p:sp>
      <p:graphicFrame>
        <p:nvGraphicFramePr>
          <p:cNvPr id="49176" name="Group 24"/>
          <p:cNvGraphicFramePr>
            <a:graphicFrameLocks noGrp="1"/>
          </p:cNvGraphicFramePr>
          <p:nvPr/>
        </p:nvGraphicFramePr>
        <p:xfrm>
          <a:off x="1331913" y="4149725"/>
          <a:ext cx="6408737" cy="2530475"/>
        </p:xfrm>
        <a:graphic>
          <a:graphicData uri="http://schemas.openxmlformats.org/drawingml/2006/table">
            <a:tbl>
              <a:tblPr/>
              <a:tblGrid>
                <a:gridCol w="295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Activity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9" descr="cutecharacterintro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8" y="3644900"/>
            <a:ext cx="19208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979613" y="1196975"/>
            <a:ext cx="6697662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This is my friend Dave. 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At 7:00 p.m.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itchFamily="18" charset="0"/>
              </a:rPr>
              <a:t>last Saturday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, he 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was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 watch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ing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 TV,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his mother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as 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clean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</a:rPr>
              <a:t>ing</a:t>
            </a: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 the house,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b="1" dirty="0">
                <a:solidFill>
                  <a:srgbClr val="0066FF"/>
                </a:solidFill>
                <a:latin typeface="Times New Roman" pitchFamily="18" charset="0"/>
              </a:rPr>
              <a:t>          … </a:t>
            </a:r>
          </a:p>
        </p:txBody>
      </p:sp>
      <p:sp>
        <p:nvSpPr>
          <p:cNvPr id="34820" name="AutoShape 3"/>
          <p:cNvSpPr>
            <a:spLocks noChangeArrowheads="1"/>
          </p:cNvSpPr>
          <p:nvPr/>
        </p:nvSpPr>
        <p:spPr bwMode="auto">
          <a:xfrm>
            <a:off x="935038" y="576263"/>
            <a:ext cx="7993062" cy="3284537"/>
          </a:xfrm>
          <a:prstGeom prst="cloudCallout">
            <a:avLst>
              <a:gd name="adj1" fmla="val -37986"/>
              <a:gd name="adj2" fmla="val 47972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endParaRPr lang="zh-CN" altLang="zh-CN" sz="2000"/>
          </a:p>
        </p:txBody>
      </p:sp>
      <p:pic>
        <p:nvPicPr>
          <p:cNvPr id="34821" name="Picture 7" descr="Boy_Watching_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4365625"/>
            <a:ext cx="2881313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11188" y="5157788"/>
            <a:ext cx="3321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The White Rabbit</a:t>
            </a:r>
          </a:p>
        </p:txBody>
      </p:sp>
      <p:pic>
        <p:nvPicPr>
          <p:cNvPr id="50180" name="Picture 5" descr="Aiw_001_Fronta%20CoverMargaret%20_Tarrant_sq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088" y="1052513"/>
            <a:ext cx="287020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2" descr="alsmyx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538" y="692150"/>
            <a:ext cx="383222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5724525" y="4868863"/>
            <a:ext cx="1065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itchFamily="18" charset="0"/>
              </a:rPr>
              <a:t>Alice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932363" y="5445125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latin typeface="Times New Roman" pitchFamily="18" charset="0"/>
              </a:rPr>
              <a:t>the Cheshire Cat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3" grpId="0"/>
      <p:bldP spid="501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未命名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988" y="981075"/>
            <a:ext cx="32400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572000" y="3068638"/>
            <a:ext cx="36718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latin typeface="Times New Roman" pitchFamily="18" charset="0"/>
              </a:rPr>
              <a:t>the Cheshire Cat</a:t>
            </a:r>
            <a:br>
              <a:rPr kumimoji="1" lang="en-US" altLang="zh-CN" b="1">
                <a:solidFill>
                  <a:srgbClr val="0000CC"/>
                </a:solidFill>
                <a:latin typeface="Times New Roman" pitchFamily="18" charset="0"/>
              </a:rPr>
            </a:br>
            <a:r>
              <a:rPr kumimoji="1" lang="zh-CN" altLang="zh-CN" b="1">
                <a:solidFill>
                  <a:srgbClr val="0000CC"/>
                </a:solidFill>
                <a:latin typeface="Times New Roman" pitchFamily="18" charset="0"/>
              </a:rPr>
              <a:t>柴郡</a:t>
            </a:r>
            <a:r>
              <a:rPr kumimoji="1" lang="zh-CN" altLang="en-US" b="1">
                <a:solidFill>
                  <a:srgbClr val="0000CC"/>
                </a:solidFill>
                <a:latin typeface="Times New Roman" pitchFamily="18" charset="0"/>
              </a:rPr>
              <a:t>猫</a:t>
            </a:r>
            <a:endParaRPr kumimoji="1" lang="en-US" altLang="zh-CN" b="1">
              <a:solidFill>
                <a:srgbClr val="0000C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3808" y="3789040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59394" name="Picture 2" descr="b_200552714104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313" y="0"/>
            <a:ext cx="4903787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291138" y="3108325"/>
            <a:ext cx="3844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CC"/>
                </a:solidFill>
                <a:latin typeface="Times New Roman" pitchFamily="18" charset="0"/>
              </a:rPr>
              <a:t>The Queen of Hearts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41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Listen and number the words as you hear them.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87450" y="1844675"/>
            <a:ext cx="6624638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50000"/>
              </a:lnSpc>
            </a:pPr>
            <a:r>
              <a:rPr lang="en-US" altLang="zh-CN" b="1">
                <a:latin typeface="Times New Roman" pitchFamily="18" charset="0"/>
              </a:rPr>
              <a:t>fall                         follow         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zh-CN" b="1">
                <a:latin typeface="Times New Roman" pitchFamily="18" charset="0"/>
              </a:rPr>
              <a:t>hole                       rabbit            </a:t>
            </a:r>
          </a:p>
          <a:p>
            <a:pPr eaLnBrk="1" hangingPunct="1">
              <a:lnSpc>
                <a:spcPct val="250000"/>
              </a:lnSpc>
            </a:pPr>
            <a:r>
              <a:rPr lang="en-US" altLang="zh-CN" b="1">
                <a:latin typeface="Times New Roman" pitchFamily="18" charset="0"/>
              </a:rPr>
              <a:t>strange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339975" y="2492375"/>
            <a:ext cx="7191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339975" y="3716338"/>
            <a:ext cx="7191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084888" y="2563813"/>
            <a:ext cx="7191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084888" y="3716338"/>
            <a:ext cx="7191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916238" y="4940300"/>
            <a:ext cx="7191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pic>
        <p:nvPicPr>
          <p:cNvPr id="9225" name="Picture 5" descr="2006061320132387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1663" y="4508500"/>
            <a:ext cx="13954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484438" y="24923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227763" y="2565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484438" y="37163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300788" y="3644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3059113" y="4941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pic>
        <p:nvPicPr>
          <p:cNvPr id="70672" name="U1 A1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628775"/>
            <a:ext cx="8731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06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 nodeType="clickPar">
                      <p:stCondLst>
                        <p:cond delay="0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37199" fill="hold"/>
                                        <p:tgtEl>
                                          <p:spTgt spid="706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672"/>
                  </p:tgtEl>
                </p:cond>
              </p:nextCondLst>
            </p:seq>
            <p:audio>
              <p:cMediaNode>
                <p:cTn id="6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672"/>
                </p:tgtEl>
              </p:cMediaNode>
            </p:audio>
          </p:childTnLst>
        </p:cTn>
      </p:par>
    </p:tnLst>
    <p:bldLst>
      <p:bldP spid="70667" grpId="0"/>
      <p:bldP spid="70668" grpId="0"/>
      <p:bldP spid="70669" grpId="0"/>
      <p:bldP spid="70670" grpId="0"/>
      <p:bldP spid="706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3"/>
          <p:cNvSpPr txBox="1">
            <a:spLocks noChangeArrowheads="1"/>
          </p:cNvSpPr>
          <p:nvPr/>
        </p:nvSpPr>
        <p:spPr bwMode="auto">
          <a:xfrm>
            <a:off x="755650" y="333375"/>
            <a:ext cx="762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CC0000"/>
                </a:solidFill>
                <a:latin typeface="Times New Roman" pitchFamily="18" charset="0"/>
              </a:rPr>
              <a:t>Listen again and number the pictures.</a:t>
            </a:r>
          </a:p>
        </p:txBody>
      </p:sp>
      <p:sp>
        <p:nvSpPr>
          <p:cNvPr id="10243" name="Text Box 14"/>
          <p:cNvSpPr txBox="1">
            <a:spLocks noChangeArrowheads="1"/>
          </p:cNvSpPr>
          <p:nvPr/>
        </p:nvSpPr>
        <p:spPr bwMode="auto">
          <a:xfrm>
            <a:off x="611188" y="2924175"/>
            <a:ext cx="424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sees the Cheshire Cat</a:t>
            </a:r>
          </a:p>
        </p:txBody>
      </p:sp>
      <p:sp>
        <p:nvSpPr>
          <p:cNvPr id="10244" name="Text Box 16"/>
          <p:cNvSpPr txBox="1">
            <a:spLocks noChangeArrowheads="1"/>
          </p:cNvSpPr>
          <p:nvPr/>
        </p:nvSpPr>
        <p:spPr bwMode="auto">
          <a:xfrm>
            <a:off x="755650" y="5589588"/>
            <a:ext cx="41767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has a tea party at the March Hare’s house</a:t>
            </a:r>
          </a:p>
        </p:txBody>
      </p:sp>
      <p:sp>
        <p:nvSpPr>
          <p:cNvPr id="10245" name="Text Box 17"/>
          <p:cNvSpPr txBox="1">
            <a:spLocks noChangeArrowheads="1"/>
          </p:cNvSpPr>
          <p:nvPr/>
        </p:nvSpPr>
        <p:spPr bwMode="auto">
          <a:xfrm>
            <a:off x="5219700" y="4797425"/>
            <a:ext cx="3097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itchFamily="18" charset="0"/>
              </a:rPr>
              <a:t>follows a white rabbit</a:t>
            </a:r>
          </a:p>
        </p:txBody>
      </p:sp>
      <p:pic>
        <p:nvPicPr>
          <p:cNvPr id="10246" name="Picture 18" descr="152566_67046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280828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9" descr="168412669768952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29527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20" descr="W0201003196595434406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725" y="1989138"/>
            <a:ext cx="25923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Oval 21"/>
          <p:cNvSpPr>
            <a:spLocks noChangeArrowheads="1"/>
          </p:cNvSpPr>
          <p:nvPr/>
        </p:nvSpPr>
        <p:spPr bwMode="auto">
          <a:xfrm>
            <a:off x="4067175" y="2276475"/>
            <a:ext cx="649288" cy="649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250" name="Oval 22"/>
          <p:cNvSpPr>
            <a:spLocks noChangeArrowheads="1"/>
          </p:cNvSpPr>
          <p:nvPr/>
        </p:nvSpPr>
        <p:spPr bwMode="auto">
          <a:xfrm>
            <a:off x="4140200" y="4868863"/>
            <a:ext cx="649288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251" name="Oval 23"/>
          <p:cNvSpPr>
            <a:spLocks noChangeArrowheads="1"/>
          </p:cNvSpPr>
          <p:nvPr/>
        </p:nvSpPr>
        <p:spPr bwMode="auto">
          <a:xfrm>
            <a:off x="8027988" y="4005263"/>
            <a:ext cx="649287" cy="649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4211638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4284663" y="4941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8172450" y="4076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pic>
        <p:nvPicPr>
          <p:cNvPr id="7195" name="U1 A2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052513"/>
            <a:ext cx="87312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71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 nodeType="clickPar">
                      <p:stCondLst>
                        <p:cond delay="0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38244" fill="hold"/>
                                        <p:tgtEl>
                                          <p:spTgt spid="7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5"/>
                  </p:tgtEl>
                </p:cond>
              </p:nextCondLst>
            </p:seq>
            <p:audi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95"/>
                </p:tgtEl>
              </p:cMediaNode>
            </p:audio>
          </p:childTnLst>
        </p:cTn>
      </p:par>
    </p:tnLst>
    <p:bldLst>
      <p:bldP spid="7192" grpId="0"/>
      <p:bldP spid="7193" grpId="0"/>
      <p:bldP spid="7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565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Read and answer the questions.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51609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itchFamily="18" charset="0"/>
              </a:rPr>
              <a:t>1. What was </a:t>
            </a:r>
            <a:r>
              <a:rPr lang="en-US" altLang="zh-CN" b="1" dirty="0" err="1">
                <a:latin typeface="Times New Roman" pitchFamily="18" charset="0"/>
              </a:rPr>
              <a:t>Lingling</a:t>
            </a:r>
            <a:r>
              <a:rPr lang="en-US" altLang="zh-CN" b="1" dirty="0">
                <a:latin typeface="Times New Roman" pitchFamily="18" charset="0"/>
              </a:rPr>
              <a:t> doing?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900113" y="2060575"/>
            <a:ext cx="7724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She was reading </a:t>
            </a:r>
            <a:r>
              <a:rPr lang="en-US" altLang="zh-CN" b="1" i="1" dirty="0">
                <a:solidFill>
                  <a:srgbClr val="0000CC"/>
                </a:solidFill>
                <a:latin typeface="Times New Roman" pitchFamily="18" charset="0"/>
              </a:rPr>
              <a:t>Alice’s Adventures in Wonderland</a:t>
            </a:r>
            <a:r>
              <a:rPr lang="en-US" altLang="zh-CN" b="1" dirty="0">
                <a:solidFill>
                  <a:srgbClr val="0000CC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1964</TotalTime>
  <Words>1844</Words>
  <Application>Microsoft Office PowerPoint</Application>
  <PresentationFormat>全屏显示(4:3)</PresentationFormat>
  <Paragraphs>186</Paragraphs>
  <Slides>32</Slides>
  <Notes>1</Notes>
  <HiddenSlides>0</HiddenSlides>
  <MMClips>3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Times New Roman</vt:lpstr>
      <vt:lpstr>天体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3</cp:revision>
  <dcterms:created xsi:type="dcterms:W3CDTF">2009-09-02T03:41:50Z</dcterms:created>
  <dcterms:modified xsi:type="dcterms:W3CDTF">2019-09-14T15:24:33Z</dcterms:modified>
  <cp:category>第一PPT模板网-WWW.1PPT.COM</cp:category>
  <cp:contentStatus>第一PPT模板网-WWW.1PPT.COM</cp:contentStatus>
  <cp:version>第一PPT模板网-WWW.1PPT.COM</cp:version>
</cp:coreProperties>
</file>