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621" r:id="rId2"/>
    <p:sldId id="606" r:id="rId3"/>
    <p:sldId id="607" r:id="rId4"/>
    <p:sldId id="609" r:id="rId5"/>
    <p:sldId id="610" r:id="rId6"/>
    <p:sldId id="571" r:id="rId7"/>
    <p:sldId id="613" r:id="rId8"/>
    <p:sldId id="618" r:id="rId9"/>
    <p:sldId id="573" r:id="rId10"/>
    <p:sldId id="574" r:id="rId11"/>
    <p:sldId id="575" r:id="rId12"/>
    <p:sldId id="576" r:id="rId13"/>
    <p:sldId id="460" r:id="rId14"/>
    <p:sldId id="615" r:id="rId15"/>
    <p:sldId id="616" r:id="rId16"/>
    <p:sldId id="617" r:id="rId17"/>
    <p:sldId id="620" r:id="rId18"/>
    <p:sldId id="619" r:id="rId19"/>
    <p:sldId id="459" r:id="rId20"/>
    <p:sldId id="455" r:id="rId21"/>
    <p:sldId id="480" r:id="rId22"/>
    <p:sldId id="481" r:id="rId23"/>
    <p:sldId id="482" r:id="rId24"/>
    <p:sldId id="484" r:id="rId25"/>
    <p:sldId id="483" r:id="rId26"/>
    <p:sldId id="34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00FF"/>
    <a:srgbClr val="43BBE1"/>
    <a:srgbClr val="0066FF"/>
    <a:srgbClr val="AE2A28"/>
    <a:srgbClr val="FFCC00"/>
    <a:srgbClr val="FF0000"/>
    <a:srgbClr val="F5F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en-US" altLang="x-none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en-US" altLang="x-non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E351BA37-7FE2-4AD3-8000-439195EA1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4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BA37-7FE2-4AD3-8000-439195EA1F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82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5557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137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607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0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9332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08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38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8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2079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&#38142;&#25509;&#36164;&#28304;/Unit7-02.avi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043286" y="1139823"/>
            <a:ext cx="1368425" cy="11525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03648" y="1211261"/>
            <a:ext cx="13684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 dirty="0">
                <a:latin typeface="Arial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971848" y="984248"/>
            <a:ext cx="1600200" cy="533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685404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52936"/>
            <a:ext cx="8532440" cy="165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6100"/>
              </a:lnSpc>
              <a:spcBef>
                <a:spcPct val="50000"/>
              </a:spcBef>
            </a:pPr>
            <a:r>
              <a:rPr lang="en-US" sz="5400" b="1" dirty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Unit 2 She was thinking about her cat.</a:t>
            </a: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2986089" y="1414460"/>
            <a:ext cx="4322216" cy="6905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200" b="1" dirty="0">
                <a:solidFill>
                  <a:srgbClr val="AE2A28"/>
                </a:solidFill>
                <a:latin typeface="Arial"/>
                <a:cs typeface="Arial"/>
              </a:rPr>
              <a:t>A famous story</a:t>
            </a:r>
            <a:endParaRPr lang="zh-CN" altLang="en-US" sz="5200" b="1" dirty="0">
              <a:solidFill>
                <a:srgbClr val="AE2A2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2289"/>
          <p:cNvSpPr>
            <a:spLocks noChangeArrowheads="1"/>
          </p:cNvSpPr>
          <p:nvPr/>
        </p:nvSpPr>
        <p:spPr bwMode="auto">
          <a:xfrm>
            <a:off x="468313" y="1412875"/>
            <a:ext cx="748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>
                <a:latin typeface="Times New Roman" pitchFamily="18" charset="0"/>
                <a:ea typeface="宋体" pitchFamily="2" charset="-122"/>
              </a:rPr>
              <a:t>1.What was her sister doing? </a:t>
            </a:r>
          </a:p>
        </p:txBody>
      </p:sp>
      <p:sp>
        <p:nvSpPr>
          <p:cNvPr id="13314" name="文本框 12290"/>
          <p:cNvSpPr txBox="1">
            <a:spLocks noChangeArrowheads="1"/>
          </p:cNvSpPr>
          <p:nvPr/>
        </p:nvSpPr>
        <p:spPr bwMode="auto">
          <a:xfrm>
            <a:off x="252413" y="836613"/>
            <a:ext cx="16684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Pare. 1 </a:t>
            </a:r>
          </a:p>
        </p:txBody>
      </p:sp>
      <p:sp>
        <p:nvSpPr>
          <p:cNvPr id="13315" name="文本框 12291"/>
          <p:cNvSpPr txBox="1">
            <a:spLocks noChangeArrowheads="1"/>
          </p:cNvSpPr>
          <p:nvPr/>
        </p:nvSpPr>
        <p:spPr bwMode="auto">
          <a:xfrm>
            <a:off x="107950" y="260350"/>
            <a:ext cx="72405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3333FF"/>
                </a:solidFill>
                <a:latin typeface="Arial" pitchFamily="34" charset="0"/>
                <a:ea typeface="宋体" pitchFamily="2" charset="-122"/>
              </a:rPr>
              <a:t>Careful-reading:</a:t>
            </a:r>
            <a:r>
              <a:rPr lang="en-US" sz="2800" b="1" dirty="0">
                <a:solidFill>
                  <a:srgbClr val="3333FF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sz="32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3" name="文本框 12292"/>
          <p:cNvSpPr txBox="1">
            <a:spLocks noChangeArrowheads="1"/>
          </p:cNvSpPr>
          <p:nvPr/>
        </p:nvSpPr>
        <p:spPr bwMode="auto">
          <a:xfrm>
            <a:off x="900113" y="1917700"/>
            <a:ext cx="63357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She was reading a book.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8313" y="2360613"/>
            <a:ext cx="8640762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Was Alice interested in her sister’s book? </a:t>
            </a:r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do you know?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684213" y="3429000"/>
            <a:ext cx="81343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No,she wasn't.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ecause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in the story Alice thought “… what is a book for without pictures or conversations?”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7" name="Text Box 3"/>
          <p:cNvSpPr txBox="1">
            <a:spLocks noChangeArrowheads="1"/>
          </p:cNvSpPr>
          <p:nvPr/>
        </p:nvSpPr>
        <p:spPr bwMode="auto">
          <a:xfrm>
            <a:off x="755650" y="5734844"/>
            <a:ext cx="509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rabbit’s eyes were pink.</a:t>
            </a:r>
          </a:p>
        </p:txBody>
      </p:sp>
      <p:sp>
        <p:nvSpPr>
          <p:cNvPr id="13321" name="矩形 12297"/>
          <p:cNvSpPr>
            <a:spLocks noChangeArrowheads="1"/>
          </p:cNvSpPr>
          <p:nvPr/>
        </p:nvSpPr>
        <p:spPr bwMode="auto">
          <a:xfrm>
            <a:off x="468313" y="1423988"/>
            <a:ext cx="74866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 dirty="0">
                <a:latin typeface="Times New Roman" pitchFamily="18" charset="0"/>
                <a:ea typeface="宋体" pitchFamily="2" charset="-122"/>
              </a:rPr>
              <a:t>1.What was her sister doing? </a:t>
            </a:r>
          </a:p>
        </p:txBody>
      </p:sp>
      <p:sp>
        <p:nvSpPr>
          <p:cNvPr id="13322" name="文本框 12298"/>
          <p:cNvSpPr txBox="1">
            <a:spLocks noChangeArrowheads="1"/>
          </p:cNvSpPr>
          <p:nvPr/>
        </p:nvSpPr>
        <p:spPr bwMode="auto">
          <a:xfrm>
            <a:off x="468313" y="5200650"/>
            <a:ext cx="76882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What </a:t>
            </a:r>
            <a:r>
              <a:rPr lang="en-US" sz="3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colour</a:t>
            </a:r>
            <a:r>
              <a:rPr 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were the rabbit’s eyes?</a:t>
            </a:r>
            <a:endParaRPr lang="zh-CN" altLang="en-US" sz="36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  <p:bldP spid="12295" grpId="0" bldLvl="0"/>
      <p:bldP spid="12297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3313"/>
          <p:cNvSpPr>
            <a:spLocks noChangeArrowheads="1"/>
          </p:cNvSpPr>
          <p:nvPr/>
        </p:nvSpPr>
        <p:spPr bwMode="auto">
          <a:xfrm>
            <a:off x="539750" y="981075"/>
            <a:ext cx="82804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en-US" sz="3200" b="1" dirty="0">
                <a:latin typeface="Times New Roman" pitchFamily="18" charset="0"/>
                <a:ea typeface="宋体" pitchFamily="2" charset="-122"/>
              </a:rPr>
              <a:t> Where was the rabbit’s watch before he 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sz="3200" b="1" dirty="0">
                <a:latin typeface="Times New Roman" pitchFamily="18" charset="0"/>
                <a:ea typeface="宋体" pitchFamily="2" charset="-122"/>
              </a:rPr>
              <a:t>took it out?</a:t>
            </a:r>
          </a:p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200" b="1" dirty="0"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200" b="1" dirty="0"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en-US" sz="3200" b="1" dirty="0">
                <a:latin typeface="Times New Roman" pitchFamily="18" charset="0"/>
                <a:ea typeface="宋体" pitchFamily="2" charset="-122"/>
              </a:rPr>
              <a:t> What did Alice run across after the rabbit?</a:t>
            </a:r>
          </a:p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200" b="1" dirty="0"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3200" b="1" dirty="0"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3.Where did the rabbit go?</a:t>
            </a:r>
            <a:endParaRPr 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5" name="Text Box 15"/>
          <p:cNvSpPr txBox="1">
            <a:spLocks noChangeArrowheads="1"/>
          </p:cNvSpPr>
          <p:nvPr/>
        </p:nvSpPr>
        <p:spPr bwMode="auto">
          <a:xfrm>
            <a:off x="468313" y="333375"/>
            <a:ext cx="188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0000"/>
                </a:solidFill>
                <a:latin typeface="Arial" pitchFamily="34" charset="0"/>
                <a:ea typeface="宋体" pitchFamily="2" charset="-122"/>
              </a:rPr>
              <a:t>Para. 2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362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It was in his pocket.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71550" y="3573463"/>
            <a:ext cx="398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She ran across a field.</a:t>
            </a:r>
          </a:p>
        </p:txBody>
      </p:sp>
      <p:sp>
        <p:nvSpPr>
          <p:cNvPr id="13318" name="文本框 13317"/>
          <p:cNvSpPr txBox="1">
            <a:spLocks noChangeArrowheads="1"/>
          </p:cNvSpPr>
          <p:nvPr/>
        </p:nvSpPr>
        <p:spPr bwMode="auto">
          <a:xfrm>
            <a:off x="827088" y="5157788"/>
            <a:ext cx="8307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It went down a large rabbit hole in the ground.</a:t>
            </a:r>
          </a:p>
        </p:txBody>
      </p:sp>
    </p:spTree>
  </p:cSld>
  <p:clrMapOvr>
    <a:masterClrMapping/>
  </p:clrMapOvr>
  <p:transition>
    <p:zoom dir="in"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/>
      <p:bldP spid="13315" grpId="0" animBg="1"/>
      <p:bldP spid="13316" grpId="0" bldLvl="0"/>
      <p:bldP spid="13317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5"/>
          <p:cNvSpPr txBox="1">
            <a:spLocks noChangeArrowheads="1"/>
          </p:cNvSpPr>
          <p:nvPr/>
        </p:nvSpPr>
        <p:spPr bwMode="auto">
          <a:xfrm>
            <a:off x="323850" y="7651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0000"/>
                </a:solidFill>
                <a:latin typeface="Arial" pitchFamily="34" charset="0"/>
                <a:ea typeface="宋体" pitchFamily="2" charset="-122"/>
              </a:rPr>
              <a:t>Para. </a:t>
            </a:r>
            <a:r>
              <a:rPr lang="zh-CN" altLang="en-US" sz="3200" b="1">
                <a:solidFill>
                  <a:srgbClr val="CC0000"/>
                </a:solidFill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23850" y="1628775"/>
            <a:ext cx="87137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Times New Roman" pitchFamily="18" charset="0"/>
                <a:ea typeface="宋体" pitchFamily="2" charset="-122"/>
              </a:rPr>
              <a:t>1.</a:t>
            </a:r>
            <a:r>
              <a:rPr lang="en-US" sz="3600" b="1">
                <a:latin typeface="Times New Roman" pitchFamily="18" charset="0"/>
                <a:ea typeface="宋体" pitchFamily="2" charset="-122"/>
              </a:rPr>
              <a:t> What did she fall down?</a:t>
            </a:r>
          </a:p>
          <a:p>
            <a:endParaRPr lang="en-US" sz="3600" b="1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3600" b="1">
                <a:latin typeface="Times New Roman" pitchFamily="18" charset="0"/>
                <a:ea typeface="宋体" pitchFamily="2" charset="-122"/>
              </a:rPr>
              <a:t>2.Did she think about how to get out again.</a:t>
            </a:r>
          </a:p>
          <a:p>
            <a:endParaRPr lang="zh-CN" altLang="en-US" sz="3600" b="1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3600" b="1">
                <a:latin typeface="Times New Roman" pitchFamily="18" charset="0"/>
                <a:ea typeface="宋体" pitchFamily="2" charset="-122"/>
              </a:rPr>
              <a:t>3.</a:t>
            </a:r>
            <a:r>
              <a:rPr lang="en-US" sz="3600" b="1">
                <a:latin typeface="Times New Roman" pitchFamily="18" charset="0"/>
                <a:ea typeface="宋体" pitchFamily="2" charset="-122"/>
              </a:rPr>
              <a:t> Where did she land?</a:t>
            </a:r>
          </a:p>
          <a:p>
            <a:endParaRPr lang="en-US" sz="36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28675" y="2276475"/>
            <a:ext cx="5521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She fell down a very deep hole.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28675" y="4437063"/>
            <a:ext cx="5556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She landed on some dry leaves.</a:t>
            </a:r>
          </a:p>
        </p:txBody>
      </p:sp>
      <p:sp>
        <p:nvSpPr>
          <p:cNvPr id="14342" name="文本框 14341"/>
          <p:cNvSpPr txBox="1">
            <a:spLocks noChangeArrowheads="1"/>
          </p:cNvSpPr>
          <p:nvPr/>
        </p:nvSpPr>
        <p:spPr bwMode="auto">
          <a:xfrm>
            <a:off x="900113" y="3357563"/>
            <a:ext cx="2484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No,she didn't</a:t>
            </a:r>
          </a:p>
        </p:txBody>
      </p:sp>
    </p:spTree>
  </p:cSld>
  <p:clrMapOvr>
    <a:masterClrMapping/>
  </p:clrMapOvr>
  <p:transition>
    <p:zoom dir="in"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bldLvl="0"/>
      <p:bldP spid="14340" grpId="0" bldLvl="0"/>
      <p:bldP spid="14341" grpId="0" bldLvl="0"/>
      <p:bldP spid="14342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34925" y="188913"/>
            <a:ext cx="74993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Translate the sentences into Chinese 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850" y="836613"/>
            <a:ext cx="8858250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b="1" dirty="0">
                <a:latin typeface="Times New Roman" pitchFamily="18" charset="0"/>
                <a:ea typeface="微软雅黑" pitchFamily="34" charset="-122"/>
              </a:rPr>
              <a:t>Alice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 had nothing to do.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2.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Once or twice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she looked into her sister’s book. </a:t>
            </a:r>
            <a:endParaRPr lang="zh-CN" altLang="en-US" sz="2800" b="1" dirty="0">
              <a:latin typeface="Times New Roman" pitchFamily="18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W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hat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is a book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for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.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4.Suddenly a white rabbit with pink eyes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ran by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5.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Alice got up and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ran across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the field after it.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6.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There was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nothing strange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about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that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7.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She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saw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it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go down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a large rabbit hole.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8.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She never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thought about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how she was  going to 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get out  again.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9.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It was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too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dark for her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to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see anything.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sz="2800" b="1" dirty="0" err="1">
                <a:latin typeface="Times New Roman" pitchFamily="18" charset="0"/>
                <a:ea typeface="宋体" pitchFamily="2" charset="-122"/>
              </a:rPr>
              <a:t>uddenly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she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landed on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some dry  leaves…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6385" descr="by the 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765175"/>
            <a:ext cx="38354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16386"/>
          <p:cNvSpPr txBox="1">
            <a:spLocks noChangeArrowheads="1"/>
          </p:cNvSpPr>
          <p:nvPr/>
        </p:nvSpPr>
        <p:spPr bwMode="auto">
          <a:xfrm>
            <a:off x="4140200" y="1341438"/>
            <a:ext cx="1458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Alice</a:t>
            </a:r>
          </a:p>
        </p:txBody>
      </p:sp>
      <p:sp>
        <p:nvSpPr>
          <p:cNvPr id="17412" name="文本框 16387"/>
          <p:cNvSpPr txBox="1">
            <a:spLocks noChangeArrowheads="1"/>
          </p:cNvSpPr>
          <p:nvPr/>
        </p:nvSpPr>
        <p:spPr bwMode="auto">
          <a:xfrm>
            <a:off x="-920750" y="-412750"/>
            <a:ext cx="311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zh-CN" sz="28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389" name="表格 16388"/>
          <p:cNvGraphicFramePr/>
          <p:nvPr/>
        </p:nvGraphicFramePr>
        <p:xfrm>
          <a:off x="0" y="4076700"/>
          <a:ext cx="7848621" cy="2652713"/>
        </p:xfrm>
        <a:graphic>
          <a:graphicData uri="http://schemas.openxmlformats.org/drawingml/2006/table">
            <a:tbl>
              <a:tblPr/>
              <a:tblGrid>
                <a:gridCol w="764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71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b="0" i="0" u="none" kern="1200" baseline="0">
                          <a:solidFill>
                            <a:srgbClr val="716F70"/>
                          </a:solidFill>
                          <a:latin typeface="Franklin Gothic Medium" pitchFamily="2" charset="0"/>
                          <a:ea typeface="微软雅黑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rgbClr val="716F70"/>
                          </a:solidFill>
                          <a:latin typeface="Franklin Gothic Medium" pitchFamily="2" charset="0"/>
                          <a:ea typeface="微软雅黑" pitchFamily="2" charset="-122"/>
                        </a:rPr>
                        <a:t>    </a:t>
                      </a:r>
                      <a:r>
                        <a:rPr lang="en-US" altLang="x-none" sz="2800" b="1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Alice was sitting with her sister </a:t>
                      </a:r>
                      <a:r>
                        <a:rPr lang="en-US" altLang="x-none" sz="2800" b="1" dirty="0">
                          <a:solidFill>
                            <a:srgbClr val="FF0000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by the river </a:t>
                      </a:r>
                      <a:r>
                        <a:rPr lang="en-US" altLang="x-none" sz="2800" b="1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and her sister was reading a book. </a:t>
                      </a:r>
                      <a:r>
                        <a:rPr lang="en-US" altLang="x-none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Alice had nothing to do.</a:t>
                      </a:r>
                      <a:r>
                        <a:rPr lang="zh-CN" altLang="en-US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 </a:t>
                      </a:r>
                      <a:r>
                        <a:rPr lang="en-US" altLang="x-none" sz="2800" b="1" u="sng" dirty="0">
                          <a:solidFill>
                            <a:srgbClr val="FF0000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Once or twice </a:t>
                      </a:r>
                      <a:r>
                        <a:rPr lang="en-US" altLang="x-none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she </a:t>
                      </a:r>
                      <a:r>
                        <a:rPr lang="en-US" altLang="x-none" sz="2800" b="1" u="sng" dirty="0">
                          <a:solidFill>
                            <a:srgbClr val="FF0000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looked into </a:t>
                      </a:r>
                      <a:r>
                        <a:rPr lang="en-US" altLang="x-none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her sister’s book.</a:t>
                      </a:r>
                      <a:r>
                        <a:rPr lang="en-US" altLang="x-none" sz="2800" b="1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 “And </a:t>
                      </a:r>
                      <a:r>
                        <a:rPr lang="en-US" altLang="x-none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what is a book for</a:t>
                      </a:r>
                      <a:r>
                        <a:rPr lang="en-US" altLang="x-none" sz="2800" b="1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,”</a:t>
                      </a:r>
                      <a:r>
                        <a:rPr lang="en-US" altLang="x-none" sz="2800" b="1" dirty="0">
                          <a:solidFill>
                            <a:srgbClr val="716F70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 </a:t>
                      </a:r>
                      <a:r>
                        <a:rPr lang="en-US" altLang="x-none" sz="2800" b="1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thought Alice, “without pictures or conversations?” </a:t>
                      </a:r>
                      <a:r>
                        <a:rPr lang="en-US" altLang="x-none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Suddenly a white rabbit with pink eyes </a:t>
                      </a:r>
                      <a:r>
                        <a:rPr lang="en-US" altLang="x-none" sz="2800" b="1" u="sng" dirty="0">
                          <a:solidFill>
                            <a:srgbClr val="FF0000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ran by</a:t>
                      </a:r>
                      <a:r>
                        <a:rPr lang="en-US" altLang="x-none" sz="2800" b="1" u="sng" dirty="0">
                          <a:solidFill>
                            <a:schemeClr val="tx1"/>
                          </a:solidFill>
                          <a:latin typeface="Times New Roman" pitchFamily="2" charset="0"/>
                          <a:ea typeface="微软雅黑" pitchFamily="2" charset="-122"/>
                        </a:rPr>
                        <a:t>.</a:t>
                      </a:r>
                      <a:endParaRPr lang="zh-CN" altLang="en-US" sz="2800" b="1" u="sng" dirty="0">
                        <a:latin typeface="Times New Roman" pitchFamily="2" charset="0"/>
                        <a:ea typeface="微软雅黑" pitchFamily="2" charset="-122"/>
                      </a:endParaRPr>
                    </a:p>
                  </a:txBody>
                  <a:tcPr marL="91362" marR="9136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4D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b="0" i="0" u="none" kern="1200" baseline="0">
                          <a:solidFill>
                            <a:srgbClr val="716F70"/>
                          </a:solidFill>
                          <a:latin typeface="Franklin Gothic Medium" pitchFamily="2" charset="0"/>
                          <a:ea typeface="微软雅黑" pitchFamily="2" charset="-122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None/>
                      </a:pPr>
                      <a:endParaRPr lang="zh-CN" altLang="en-US" sz="2400" dirty="0">
                        <a:solidFill>
                          <a:srgbClr val="716F70"/>
                        </a:solidFill>
                        <a:latin typeface="Franklin Gothic Medium" pitchFamily="2" charset="0"/>
                        <a:ea typeface="微软雅黑" pitchFamily="2" charset="-122"/>
                      </a:endParaRPr>
                    </a:p>
                  </a:txBody>
                  <a:tcPr marL="91362" marR="91362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21" name="Picture 14" descr="Unit 2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188" y="2781300"/>
            <a:ext cx="15636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文本框 16393"/>
          <p:cNvSpPr txBox="1">
            <a:spLocks noChangeArrowheads="1"/>
          </p:cNvSpPr>
          <p:nvPr/>
        </p:nvSpPr>
        <p:spPr bwMode="auto">
          <a:xfrm>
            <a:off x="252413" y="117475"/>
            <a:ext cx="85709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Read the passage and check what we have learn.</a:t>
            </a:r>
          </a:p>
        </p:txBody>
      </p:sp>
    </p:spTree>
  </p:cSld>
  <p:clrMapOvr>
    <a:masterClrMapping/>
  </p:clrMapOvr>
  <p:transition>
    <p:zoom dir="in"/>
    <p:sndAc>
      <p:stSnd>
        <p:snd r:embed="rId2" name="type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182563" y="974725"/>
            <a:ext cx="5183187" cy="4784725"/>
          </a:xfrm>
          <a:prstGeom prst="rect">
            <a:avLst/>
          </a:prstGeom>
          <a:solidFill>
            <a:srgbClr val="F5F4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800" b="1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There was 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nothing strange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 about 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that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sz="2800" b="1">
                <a:latin typeface="Times New Roman" pitchFamily="18" charset="0"/>
                <a:ea typeface="宋体" pitchFamily="2" charset="-122"/>
              </a:rPr>
              <a:t> She heard the rabbit say, “Oh dear! Oh dear! I’ll be late!” and she did not think it was strange. Then the rabbit took a watch out of its pocket and looked at it. A rabbit with a pocket and a watch?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 Alice got up and 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ran across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 the field after it. She saw it 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go down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 a large rabbit hole in the ground.</a:t>
            </a:r>
            <a:endParaRPr lang="en-US" sz="2800" b="1" u="sng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7411" name="图片 17410" descr="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476250"/>
            <a:ext cx="31686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7411" descr="go down the hol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573463"/>
            <a:ext cx="244792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107950" y="333375"/>
            <a:ext cx="8928100" cy="2651125"/>
          </a:xfrm>
          <a:prstGeom prst="rect">
            <a:avLst/>
          </a:prstGeom>
          <a:solidFill>
            <a:srgbClr val="F5F4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800" b="1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Then Alice went down after it, but never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thought about 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how she was going to get out again. </a:t>
            </a:r>
            <a:r>
              <a:rPr lang="en-US" sz="2800" b="1">
                <a:latin typeface="Times New Roman" pitchFamily="18" charset="0"/>
                <a:ea typeface="宋体" pitchFamily="2" charset="-122"/>
              </a:rPr>
              <a:t>She found that she was falling down a very, very deep hole. I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t was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too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 dark for her 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to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 see anything.</a:t>
            </a:r>
            <a:r>
              <a:rPr lang="en-US" sz="2800" b="1">
                <a:latin typeface="Times New Roman" pitchFamily="18" charset="0"/>
                <a:ea typeface="宋体" pitchFamily="2" charset="-122"/>
              </a:rPr>
              <a:t> She was falling for a long time. While she was falling, she was thinking about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2800" b="1">
                <a:latin typeface="Times New Roman" pitchFamily="18" charset="0"/>
                <a:ea typeface="宋体" pitchFamily="2" charset="-122"/>
              </a:rPr>
              <a:t>her cat, Dinah. </a:t>
            </a:r>
            <a:r>
              <a:rPr lang="en-US" sz="2800" b="1" u="sng">
                <a:latin typeface="Times New Roman" pitchFamily="18" charset="0"/>
                <a:ea typeface="宋体" pitchFamily="2" charset="-122"/>
              </a:rPr>
              <a:t>Suddenly she landed on some dry leaves…</a:t>
            </a:r>
          </a:p>
        </p:txBody>
      </p:sp>
      <p:pic>
        <p:nvPicPr>
          <p:cNvPr id="18435" name="图片 18434" descr="run 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3070225"/>
            <a:ext cx="36004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18435" descr="the 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163" y="2997200"/>
            <a:ext cx="3201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9457"/>
          <p:cNvSpPr>
            <a:spLocks noGrp="1" noChangeArrowheads="1"/>
          </p:cNvSpPr>
          <p:nvPr>
            <p:ph idx="1"/>
          </p:nvPr>
        </p:nvSpPr>
        <p:spPr bwMode="auto">
          <a:xfrm>
            <a:off x="395288" y="1268413"/>
            <a:ext cx="8002587" cy="51927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Alice and her sister were sitting 1) ______                         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the river. Her sister was 2)________ but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Alice had 3) _______ to do. Suddenly a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white rabbit 4) _____ pink eyes 5) _____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past her. Alice felt very 6) _______ when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she saw the rabbit 7) ______ out a watch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from its pocket. Alice ran quickly 8) ______ the field 9) _____ the rabbit. The rabbit went into a rabbit 10) _______and Alice followed.</a:t>
            </a:r>
          </a:p>
        </p:txBody>
      </p:sp>
      <p:sp>
        <p:nvSpPr>
          <p:cNvPr id="19459" name="文本框 19458"/>
          <p:cNvSpPr txBox="1">
            <a:spLocks noChangeArrowheads="1"/>
          </p:cNvSpPr>
          <p:nvPr/>
        </p:nvSpPr>
        <p:spPr bwMode="auto">
          <a:xfrm>
            <a:off x="6443663" y="1268413"/>
            <a:ext cx="17684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by</a:t>
            </a:r>
          </a:p>
        </p:txBody>
      </p:sp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5003800" y="1773238"/>
            <a:ext cx="2376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reading</a:t>
            </a:r>
          </a:p>
        </p:txBody>
      </p:sp>
      <p:sp>
        <p:nvSpPr>
          <p:cNvPr id="19461" name="文本框 19460"/>
          <p:cNvSpPr txBox="1">
            <a:spLocks noChangeArrowheads="1"/>
          </p:cNvSpPr>
          <p:nvPr/>
        </p:nvSpPr>
        <p:spPr bwMode="auto">
          <a:xfrm>
            <a:off x="2484438" y="2276475"/>
            <a:ext cx="2168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nothing</a:t>
            </a:r>
          </a:p>
        </p:txBody>
      </p:sp>
      <p:sp>
        <p:nvSpPr>
          <p:cNvPr id="19462" name="文本框 19461"/>
          <p:cNvSpPr txBox="1">
            <a:spLocks noChangeArrowheads="1"/>
          </p:cNvSpPr>
          <p:nvPr/>
        </p:nvSpPr>
        <p:spPr bwMode="auto">
          <a:xfrm>
            <a:off x="2987675" y="2852738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with</a:t>
            </a:r>
          </a:p>
        </p:txBody>
      </p:sp>
      <p:sp>
        <p:nvSpPr>
          <p:cNvPr id="19463" name="文本框 19462"/>
          <p:cNvSpPr txBox="1">
            <a:spLocks noChangeArrowheads="1"/>
          </p:cNvSpPr>
          <p:nvPr/>
        </p:nvSpPr>
        <p:spPr bwMode="auto">
          <a:xfrm>
            <a:off x="6516688" y="2854325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ran</a:t>
            </a:r>
          </a:p>
        </p:txBody>
      </p:sp>
      <p:sp>
        <p:nvSpPr>
          <p:cNvPr id="19464" name="文本框 19463"/>
          <p:cNvSpPr txBox="1">
            <a:spLocks noChangeArrowheads="1"/>
          </p:cNvSpPr>
          <p:nvPr/>
        </p:nvSpPr>
        <p:spPr bwMode="auto">
          <a:xfrm>
            <a:off x="4932363" y="3284538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strange</a:t>
            </a:r>
          </a:p>
        </p:txBody>
      </p:sp>
      <p:sp>
        <p:nvSpPr>
          <p:cNvPr id="19465" name="文本框 19464"/>
          <p:cNvSpPr txBox="1">
            <a:spLocks noChangeArrowheads="1"/>
          </p:cNvSpPr>
          <p:nvPr/>
        </p:nvSpPr>
        <p:spPr bwMode="auto">
          <a:xfrm>
            <a:off x="4140200" y="3860800"/>
            <a:ext cx="1314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take</a:t>
            </a:r>
          </a:p>
        </p:txBody>
      </p:sp>
      <p:sp>
        <p:nvSpPr>
          <p:cNvPr id="19466" name="文本框 19465"/>
          <p:cNvSpPr txBox="1">
            <a:spLocks noChangeArrowheads="1"/>
          </p:cNvSpPr>
          <p:nvPr/>
        </p:nvSpPr>
        <p:spPr bwMode="auto">
          <a:xfrm>
            <a:off x="6804025" y="4365625"/>
            <a:ext cx="1676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across</a:t>
            </a:r>
          </a:p>
        </p:txBody>
      </p:sp>
      <p:sp>
        <p:nvSpPr>
          <p:cNvPr id="19467" name="文本框 19466"/>
          <p:cNvSpPr txBox="1">
            <a:spLocks noChangeArrowheads="1"/>
          </p:cNvSpPr>
          <p:nvPr/>
        </p:nvSpPr>
        <p:spPr bwMode="auto">
          <a:xfrm>
            <a:off x="2555875" y="4868863"/>
            <a:ext cx="1871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after</a:t>
            </a:r>
          </a:p>
        </p:txBody>
      </p:sp>
      <p:sp>
        <p:nvSpPr>
          <p:cNvPr id="19468" name="文本框 19467"/>
          <p:cNvSpPr txBox="1">
            <a:spLocks noChangeArrowheads="1"/>
          </p:cNvSpPr>
          <p:nvPr/>
        </p:nvSpPr>
        <p:spPr bwMode="auto">
          <a:xfrm>
            <a:off x="3779838" y="53721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  <a:ea typeface="宋体" pitchFamily="2" charset="-122"/>
              </a:rPr>
              <a:t>hole</a:t>
            </a:r>
          </a:p>
        </p:txBody>
      </p:sp>
      <p:sp>
        <p:nvSpPr>
          <p:cNvPr id="20492" name="矩形 19468"/>
          <p:cNvSpPr>
            <a:spLocks noChangeArrowheads="1" noChangeShapeType="1" noTextEdit="1"/>
          </p:cNvSpPr>
          <p:nvPr/>
        </p:nvSpPr>
        <p:spPr bwMode="auto">
          <a:xfrm>
            <a:off x="682625" y="331788"/>
            <a:ext cx="5334000" cy="6492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8000"/>
                    </a:srgbClr>
                  </a:outerShdw>
                </a:effectLst>
                <a:latin typeface="宋体"/>
                <a:ea typeface="宋体"/>
              </a:rPr>
              <a:t>Fill in the blanks:</a:t>
            </a:r>
            <a:endParaRPr lang="zh-CN" altLang="en-US" sz="3600" b="1" dirty="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8000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0481"/>
          <p:cNvSpPr>
            <a:spLocks noChangeArrowheads="1" noChangeShapeType="1" noTextEdit="1"/>
          </p:cNvSpPr>
          <p:nvPr/>
        </p:nvSpPr>
        <p:spPr bwMode="auto">
          <a:xfrm>
            <a:off x="606450" y="1905000"/>
            <a:ext cx="6432550" cy="1846263"/>
          </a:xfrm>
          <a:prstGeom prst="rect">
            <a:avLst/>
          </a:prstGeom>
        </p:spPr>
        <p:txBody>
          <a:bodyPr wrap="none" fromWordArt="1">
            <a:prstTxWarp prst="textChevron">
              <a:avLst>
                <a:gd name="adj" fmla="val 18954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>
                      <a:alpha val="78999"/>
                    </a:srgbClr>
                  </a:outerShdw>
                </a:effectLst>
                <a:latin typeface="Arial"/>
                <a:cs typeface="Arial"/>
              </a:rPr>
              <a:t>Writing</a:t>
            </a:r>
            <a:endParaRPr lang="zh-CN" altLang="en-US" sz="3600" b="1" kern="10" dirty="0">
              <a:ln w="12700">
                <a:solidFill>
                  <a:srgbClr val="FFFF00"/>
                </a:solidFill>
                <a:round/>
                <a:headEnd/>
                <a:tailEnd/>
              </a:ln>
              <a:solidFill>
                <a:schemeClr val="folHlink"/>
              </a:solidFill>
              <a:effectLst>
                <a:outerShdw dist="35921" dir="2700000" sy="50000" kx="2115830" algn="bl" rotWithShape="0">
                  <a:srgbClr val="C0C0C0">
                    <a:alpha val="78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21508" name="图片 20482" descr="wri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381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468313" y="836613"/>
            <a:ext cx="8353425" cy="533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5 Match the answers with the questions.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(   ) 1 What did Alice find on a table?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(   ) 2 What did Alice do with the key?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(   ) 3 What did Alice find next?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(   ) 4 What happened to Alice when she drank from    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       the bottle?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a) She became very small.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b) Alice found a small key on a table.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c) She found a bottle with the words “DRINK ME”  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   on it.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d) She opened a small door with the key and saw a </a:t>
            </a:r>
          </a:p>
          <a:p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   beautiful garden.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00113" y="14128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00113" y="1844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00113" y="220503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00113" y="263683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563938" y="7223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ea typeface="宋体" pitchFamily="2" charset="-122"/>
              </a:rPr>
              <a:t> 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4097" descr="w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5962" y="2781299"/>
            <a:ext cx="334803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4098" descr="scribe-w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B"/>
              </a:clrFrom>
              <a:clrTo>
                <a:srgbClr val="FC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476672"/>
            <a:ext cx="37449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4099"/>
          <p:cNvSpPr txBox="1">
            <a:spLocks noChangeArrowheads="1"/>
          </p:cNvSpPr>
          <p:nvPr/>
        </p:nvSpPr>
        <p:spPr bwMode="auto">
          <a:xfrm>
            <a:off x="3635375" y="1590675"/>
            <a:ext cx="5327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 err="1">
                <a:latin typeface="Times New Roman" pitchFamily="18" charset="0"/>
                <a:ea typeface="宋体" pitchFamily="2" charset="-122"/>
              </a:rPr>
              <a:t>Mr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 Magic ____________ us something useful.</a:t>
            </a:r>
          </a:p>
        </p:txBody>
      </p:sp>
      <p:sp>
        <p:nvSpPr>
          <p:cNvPr id="4101" name="文本框 4100"/>
          <p:cNvSpPr txBox="1">
            <a:spLocks noChangeArrowheads="1"/>
          </p:cNvSpPr>
          <p:nvPr/>
        </p:nvSpPr>
        <p:spPr bwMode="auto">
          <a:xfrm>
            <a:off x="5832475" y="1590675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teaching</a:t>
            </a:r>
          </a:p>
        </p:txBody>
      </p:sp>
      <p:sp>
        <p:nvSpPr>
          <p:cNvPr id="5125" name="文本框 4101"/>
          <p:cNvSpPr txBox="1">
            <a:spLocks noChangeArrowheads="1"/>
          </p:cNvSpPr>
          <p:nvPr/>
        </p:nvSpPr>
        <p:spPr bwMode="auto">
          <a:xfrm>
            <a:off x="762000" y="4724400"/>
            <a:ext cx="568801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宋体" pitchFamily="2" charset="-122"/>
              </a:rPr>
              <a:t>Miss Betty __________ </a:t>
            </a:r>
            <a:r>
              <a:rPr lang="en-US" sz="3600" b="1" dirty="0">
                <a:latin typeface="Times New Roman" pitchFamily="18" charset="0"/>
                <a:ea typeface="宋体" pitchFamily="2" charset="-122"/>
              </a:rPr>
              <a:t>at this time yesterday</a:t>
            </a:r>
          </a:p>
        </p:txBody>
      </p:sp>
      <p:sp>
        <p:nvSpPr>
          <p:cNvPr id="4103" name="文本框 4102"/>
          <p:cNvSpPr txBox="1">
            <a:spLocks noChangeArrowheads="1"/>
          </p:cNvSpPr>
          <p:nvPr/>
        </p:nvSpPr>
        <p:spPr bwMode="auto">
          <a:xfrm>
            <a:off x="2995613" y="4724400"/>
            <a:ext cx="3240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writing</a:t>
            </a:r>
          </a:p>
        </p:txBody>
      </p:sp>
      <p:pic>
        <p:nvPicPr>
          <p:cNvPr id="5127" name="图片 4103" descr="2005081919364946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9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395288" y="984250"/>
            <a:ext cx="8353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3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6 Write what happened to Alice after she  </a:t>
            </a:r>
          </a:p>
          <a:p>
            <a:r>
              <a:rPr lang="en-US" sz="3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found a small key on a table. Use the </a:t>
            </a:r>
          </a:p>
          <a:p>
            <a:r>
              <a:rPr lang="en-US" sz="3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answers in Activity 5 to help you.</a:t>
            </a:r>
          </a:p>
          <a:p>
            <a:r>
              <a:rPr lang="en-US" sz="280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sz="2800" b="1">
                <a:latin typeface="Times New Roman" pitchFamily="18" charset="0"/>
                <a:ea typeface="宋体" pitchFamily="2" charset="-122"/>
              </a:rPr>
              <a:t>After Alice found a small key on a table, she  </a:t>
            </a:r>
          </a:p>
          <a:p>
            <a:r>
              <a:rPr lang="en-US" sz="2800" b="1">
                <a:latin typeface="Times New Roman" pitchFamily="18" charset="0"/>
                <a:ea typeface="宋体" pitchFamily="2" charset="-122"/>
              </a:rPr>
              <a:t>   opened a small door…</a:t>
            </a:r>
          </a:p>
          <a:p>
            <a:r>
              <a:rPr lang="en-US" sz="3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Now imagine what will happen next.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11188" y="4221163"/>
            <a:ext cx="76327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After Alice found a small key on a table, she opened a small door with it and saw a beautiful garden. Next, she found a bottle with “DRINK ME” on it. Then she drank from the bottle and became very small.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ChangeArrowheads="1"/>
          </p:cNvSpPr>
          <p:nvPr/>
        </p:nvSpPr>
        <p:spPr bwMode="auto">
          <a:xfrm>
            <a:off x="1503363" y="2514600"/>
            <a:ext cx="61388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400" b="1" dirty="0">
                <a:solidFill>
                  <a:srgbClr val="003399"/>
                </a:solidFill>
                <a:latin typeface="Arial" pitchFamily="34" charset="0"/>
                <a:ea typeface="宋体" pitchFamily="2" charset="-122"/>
              </a:rPr>
              <a:t>Exercise</a:t>
            </a:r>
            <a:endParaRPr lang="zh-CN" altLang="en-US" sz="11400" b="1" dirty="0">
              <a:solidFill>
                <a:srgbClr val="00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ChangeArrowheads="1"/>
          </p:cNvSpPr>
          <p:nvPr/>
        </p:nvSpPr>
        <p:spPr bwMode="auto">
          <a:xfrm>
            <a:off x="3492500" y="4762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单项选择</a:t>
            </a:r>
          </a:p>
        </p:txBody>
      </p:sp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684213" y="1052513"/>
            <a:ext cx="8135937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1.–Is there ________ in today’s menu?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–Yes,  we have Beijing Duck.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A. anything special        B. special anything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C. nothing special          D. special nothing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2009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烟台中考）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2. --- It seems that Peter has nothing to do at the moment.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--- Let me give him ____ to read.       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   A. anything             B. something        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   C. everything          D. nothing</a:t>
            </a:r>
            <a:b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 </a:t>
            </a:r>
            <a:r>
              <a:rPr 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2010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浙江宁波市 </a:t>
            </a:r>
            <a:r>
              <a:rPr 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2987675" y="98107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4140200" y="43656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ChangeArrowheads="1"/>
          </p:cNvSpPr>
          <p:nvPr/>
        </p:nvSpPr>
        <p:spPr bwMode="auto">
          <a:xfrm>
            <a:off x="684213" y="765175"/>
            <a:ext cx="8066087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3. –Is there ____ in today’s newspaper?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   –Yes. </a:t>
            </a:r>
            <a:r>
              <a:rPr lang="en-US" sz="2800" b="1" dirty="0" err="1">
                <a:latin typeface="Times New Roman" pitchFamily="18" charset="0"/>
                <a:ea typeface="宋体" pitchFamily="2" charset="-122"/>
              </a:rPr>
              <a:t>Shenzhou</a:t>
            </a: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VI will be sent up into space in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 the near future.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A. nothing new     B. new nothing  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C. anything new   D. new anything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                                                 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2000" b="1" dirty="0">
                <a:latin typeface="宋体" pitchFamily="2" charset="-122"/>
                <a:ea typeface="宋体" pitchFamily="2" charset="-122"/>
              </a:rPr>
              <a:t>2009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中考真题）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4. A: How often does Lara play the trumpet?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B: ____ once or ____ a week, I’m not sure.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A. May be, twice         B. Maybe, twice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 C. Maybe, two times   D. May be, two time</a:t>
            </a:r>
            <a:endParaRPr lang="zh-CN" altLang="en-US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2627313" y="69215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763713" y="45815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ChangeArrowheads="1"/>
          </p:cNvSpPr>
          <p:nvPr/>
        </p:nvSpPr>
        <p:spPr bwMode="auto">
          <a:xfrm>
            <a:off x="323850" y="620713"/>
            <a:ext cx="79692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5. When she heard the news ,she was __  angry __a </a:t>
            </a:r>
          </a:p>
          <a:p>
            <a:pPr eaLnBrk="0" hangingPunct="0"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   word . </a:t>
            </a:r>
          </a:p>
          <a:p>
            <a:pPr eaLnBrk="0" hangingPunct="0"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          A  too; to            B too; to say  </a:t>
            </a:r>
          </a:p>
          <a:p>
            <a:pPr eaLnBrk="0" hangingPunct="0"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          C  too; say          D very; to 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6011863" y="69215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611188" y="3141663"/>
            <a:ext cx="7924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6.The missing boy was last seen ___ near the river. </a:t>
            </a:r>
          </a:p>
          <a:p>
            <a:pPr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         A. playing           B. to be playing </a:t>
            </a:r>
          </a:p>
          <a:p>
            <a:pPr>
              <a:lnSpc>
                <a:spcPct val="120000"/>
              </a:lnSpc>
            </a:pPr>
            <a:r>
              <a:rPr lang="en-US" sz="2800" b="1">
                <a:latin typeface="Times New Roman" pitchFamily="18" charset="0"/>
                <a:ea typeface="宋体" pitchFamily="2" charset="-122"/>
              </a:rPr>
              <a:t>         C. play                 D. to play 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5651500" y="32131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ChangeArrowheads="1"/>
          </p:cNvSpPr>
          <p:nvPr/>
        </p:nvSpPr>
        <p:spPr bwMode="auto">
          <a:xfrm>
            <a:off x="2771775" y="1341438"/>
            <a:ext cx="2611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Homework</a:t>
            </a:r>
            <a:endParaRPr lang="zh-CN" altLang="en-US" sz="4000" b="1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683568" y="2492896"/>
            <a:ext cx="79928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  <a:ea typeface="宋体" pitchFamily="2" charset="-122"/>
              </a:rPr>
              <a:t>Try to know more about the details of </a:t>
            </a:r>
            <a:r>
              <a:rPr lang="en-US" sz="4000" b="1" i="1" dirty="0">
                <a:latin typeface="Times New Roman" pitchFamily="18" charset="0"/>
                <a:ea typeface="宋体" pitchFamily="2" charset="-122"/>
              </a:rPr>
              <a:t>Alice’s Adventures in Wonderland</a:t>
            </a:r>
            <a:r>
              <a:rPr lang="en-US" sz="4000" b="1" dirty="0">
                <a:latin typeface="Times New Roman" pitchFamily="18" charset="0"/>
                <a:ea typeface="宋体" pitchFamily="2" charset="-122"/>
              </a:rPr>
              <a:t> by watching the movie.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C:\Users\AppleBar\Desktop\剪头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23034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矩形 6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0113" y="2786063"/>
            <a:ext cx="6383337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7235825" y="981075"/>
            <a:ext cx="1368425" cy="3454400"/>
            <a:chOff x="0" y="0"/>
            <a:chExt cx="1655762" cy="3311525"/>
          </a:xfrm>
        </p:grpSpPr>
        <p:sp>
          <p:nvSpPr>
            <p:cNvPr id="29700" name="Freeform 2"/>
            <p:cNvSpPr>
              <a:spLocks noChangeArrowheads="1"/>
            </p:cNvSpPr>
            <p:nvPr/>
          </p:nvSpPr>
          <p:spPr bwMode="auto">
            <a:xfrm>
              <a:off x="212725" y="0"/>
              <a:ext cx="219075" cy="863600"/>
            </a:xfrm>
            <a:custGeom>
              <a:avLst/>
              <a:gdLst>
                <a:gd name="T0" fmla="*/ 47 w 138"/>
                <a:gd name="T1" fmla="*/ 0 h 544"/>
                <a:gd name="T2" fmla="*/ 6 w 138"/>
                <a:gd name="T3" fmla="*/ 216 h 544"/>
                <a:gd name="T4" fmla="*/ 12 w 138"/>
                <a:gd name="T5" fmla="*/ 342 h 544"/>
                <a:gd name="T6" fmla="*/ 38 w 138"/>
                <a:gd name="T7" fmla="*/ 437 h 544"/>
                <a:gd name="T8" fmla="*/ 69 w 138"/>
                <a:gd name="T9" fmla="*/ 500 h 544"/>
                <a:gd name="T10" fmla="*/ 138 w 138"/>
                <a:gd name="T11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544">
                  <a:moveTo>
                    <a:pt x="47" y="0"/>
                  </a:moveTo>
                  <a:lnTo>
                    <a:pt x="6" y="216"/>
                  </a:lnTo>
                  <a:cubicBezTo>
                    <a:pt x="0" y="273"/>
                    <a:pt x="7" y="305"/>
                    <a:pt x="12" y="342"/>
                  </a:cubicBezTo>
                  <a:cubicBezTo>
                    <a:pt x="17" y="379"/>
                    <a:pt x="29" y="411"/>
                    <a:pt x="38" y="437"/>
                  </a:cubicBezTo>
                  <a:lnTo>
                    <a:pt x="69" y="500"/>
                  </a:lnTo>
                  <a:lnTo>
                    <a:pt x="138" y="544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1" name="Oval 3"/>
            <p:cNvSpPr>
              <a:spLocks noChangeArrowheads="1"/>
            </p:cNvSpPr>
            <p:nvPr/>
          </p:nvSpPr>
          <p:spPr bwMode="auto">
            <a:xfrm>
              <a:off x="431800" y="574675"/>
              <a:ext cx="360362" cy="3603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2" name="Freeform 4"/>
            <p:cNvSpPr>
              <a:spLocks noChangeArrowheads="1"/>
            </p:cNvSpPr>
            <p:nvPr/>
          </p:nvSpPr>
          <p:spPr bwMode="auto">
            <a:xfrm>
              <a:off x="554037" y="574675"/>
              <a:ext cx="165100" cy="288925"/>
            </a:xfrm>
            <a:custGeom>
              <a:avLst/>
              <a:gdLst>
                <a:gd name="T0" fmla="*/ 59 w 104"/>
                <a:gd name="T1" fmla="*/ 0 h 182"/>
                <a:gd name="T2" fmla="*/ 25 w 104"/>
                <a:gd name="T3" fmla="*/ 113 h 182"/>
                <a:gd name="T4" fmla="*/ 104 w 104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82">
                  <a:moveTo>
                    <a:pt x="59" y="0"/>
                  </a:moveTo>
                  <a:cubicBezTo>
                    <a:pt x="53" y="19"/>
                    <a:pt x="0" y="50"/>
                    <a:pt x="25" y="113"/>
                  </a:cubicBezTo>
                  <a:cubicBezTo>
                    <a:pt x="50" y="176"/>
                    <a:pt x="88" y="168"/>
                    <a:pt x="104" y="182"/>
                  </a:cubicBezTo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3" name="Freeform 5"/>
            <p:cNvSpPr>
              <a:spLocks noChangeArrowheads="1"/>
            </p:cNvSpPr>
            <p:nvPr/>
          </p:nvSpPr>
          <p:spPr bwMode="auto">
            <a:xfrm>
              <a:off x="792162" y="719137"/>
              <a:ext cx="142875" cy="144463"/>
            </a:xfrm>
            <a:custGeom>
              <a:avLst/>
              <a:gdLst>
                <a:gd name="T0" fmla="*/ 0 w 90"/>
                <a:gd name="T1" fmla="*/ 0 h 91"/>
                <a:gd name="T2" fmla="*/ 65 w 90"/>
                <a:gd name="T3" fmla="*/ 35 h 91"/>
                <a:gd name="T4" fmla="*/ 90 w 90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91">
                  <a:moveTo>
                    <a:pt x="0" y="0"/>
                  </a:moveTo>
                  <a:lnTo>
                    <a:pt x="65" y="35"/>
                  </a:lnTo>
                  <a:lnTo>
                    <a:pt x="90" y="9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4" name="Freeform 6"/>
            <p:cNvSpPr>
              <a:spLocks noChangeArrowheads="1"/>
            </p:cNvSpPr>
            <p:nvPr/>
          </p:nvSpPr>
          <p:spPr bwMode="auto">
            <a:xfrm>
              <a:off x="647700" y="792162"/>
              <a:ext cx="792162" cy="273050"/>
            </a:xfrm>
            <a:custGeom>
              <a:avLst/>
              <a:gdLst>
                <a:gd name="T0" fmla="*/ 0 w 499"/>
                <a:gd name="T1" fmla="*/ 137 h 172"/>
                <a:gd name="T2" fmla="*/ 67 w 499"/>
                <a:gd name="T3" fmla="*/ 160 h 172"/>
                <a:gd name="T4" fmla="*/ 150 w 499"/>
                <a:gd name="T5" fmla="*/ 172 h 172"/>
                <a:gd name="T6" fmla="*/ 264 w 499"/>
                <a:gd name="T7" fmla="*/ 160 h 172"/>
                <a:gd name="T8" fmla="*/ 397 w 499"/>
                <a:gd name="T9" fmla="*/ 90 h 172"/>
                <a:gd name="T10" fmla="*/ 499 w 499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172">
                  <a:moveTo>
                    <a:pt x="0" y="137"/>
                  </a:moveTo>
                  <a:lnTo>
                    <a:pt x="67" y="160"/>
                  </a:lnTo>
                  <a:lnTo>
                    <a:pt x="150" y="172"/>
                  </a:lnTo>
                  <a:lnTo>
                    <a:pt x="264" y="160"/>
                  </a:lnTo>
                  <a:lnTo>
                    <a:pt x="397" y="90"/>
                  </a:lnTo>
                  <a:lnTo>
                    <a:pt x="499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5" name="Freeform 7"/>
            <p:cNvSpPr>
              <a:spLocks noChangeArrowheads="1"/>
            </p:cNvSpPr>
            <p:nvPr/>
          </p:nvSpPr>
          <p:spPr bwMode="auto">
            <a:xfrm>
              <a:off x="382587" y="962025"/>
              <a:ext cx="93663" cy="536575"/>
            </a:xfrm>
            <a:custGeom>
              <a:avLst/>
              <a:gdLst>
                <a:gd name="T0" fmla="*/ 59 w 59"/>
                <a:gd name="T1" fmla="*/ 0 h 338"/>
                <a:gd name="T2" fmla="*/ 13 w 59"/>
                <a:gd name="T3" fmla="*/ 79 h 338"/>
                <a:gd name="T4" fmla="*/ 0 w 59"/>
                <a:gd name="T5" fmla="*/ 167 h 338"/>
                <a:gd name="T6" fmla="*/ 13 w 59"/>
                <a:gd name="T7" fmla="*/ 243 h 338"/>
                <a:gd name="T8" fmla="*/ 57 w 59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8">
                  <a:moveTo>
                    <a:pt x="59" y="0"/>
                  </a:moveTo>
                  <a:lnTo>
                    <a:pt x="13" y="79"/>
                  </a:lnTo>
                  <a:lnTo>
                    <a:pt x="0" y="167"/>
                  </a:lnTo>
                  <a:lnTo>
                    <a:pt x="13" y="243"/>
                  </a:lnTo>
                  <a:lnTo>
                    <a:pt x="57" y="33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6" name="Freeform 8"/>
            <p:cNvSpPr>
              <a:spLocks noChangeArrowheads="1"/>
            </p:cNvSpPr>
            <p:nvPr/>
          </p:nvSpPr>
          <p:spPr bwMode="auto">
            <a:xfrm>
              <a:off x="1587" y="1511300"/>
              <a:ext cx="503238" cy="360362"/>
            </a:xfrm>
            <a:custGeom>
              <a:avLst/>
              <a:gdLst>
                <a:gd name="T0" fmla="*/ 317 w 317"/>
                <a:gd name="T1" fmla="*/ 0 h 227"/>
                <a:gd name="T2" fmla="*/ 209 w 317"/>
                <a:gd name="T3" fmla="*/ 80 h 227"/>
                <a:gd name="T4" fmla="*/ 0 w 317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7" h="227">
                  <a:moveTo>
                    <a:pt x="317" y="0"/>
                  </a:moveTo>
                  <a:cubicBezTo>
                    <a:pt x="299" y="13"/>
                    <a:pt x="262" y="42"/>
                    <a:pt x="209" y="80"/>
                  </a:cubicBezTo>
                  <a:cubicBezTo>
                    <a:pt x="156" y="118"/>
                    <a:pt x="44" y="197"/>
                    <a:pt x="0" y="22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7" name="Freeform 9"/>
            <p:cNvSpPr>
              <a:spLocks noChangeArrowheads="1"/>
            </p:cNvSpPr>
            <p:nvPr/>
          </p:nvSpPr>
          <p:spPr bwMode="auto">
            <a:xfrm>
              <a:off x="0" y="1366837"/>
              <a:ext cx="1008062" cy="661988"/>
            </a:xfrm>
            <a:custGeom>
              <a:avLst/>
              <a:gdLst>
                <a:gd name="T0" fmla="*/ 0 w 635"/>
                <a:gd name="T1" fmla="*/ 318 h 417"/>
                <a:gd name="T2" fmla="*/ 45 w 635"/>
                <a:gd name="T3" fmla="*/ 363 h 417"/>
                <a:gd name="T4" fmla="*/ 136 w 635"/>
                <a:gd name="T5" fmla="*/ 409 h 417"/>
                <a:gd name="T6" fmla="*/ 181 w 635"/>
                <a:gd name="T7" fmla="*/ 363 h 417"/>
                <a:gd name="T8" fmla="*/ 226 w 635"/>
                <a:gd name="T9" fmla="*/ 409 h 417"/>
                <a:gd name="T10" fmla="*/ 272 w 635"/>
                <a:gd name="T11" fmla="*/ 409 h 417"/>
                <a:gd name="T12" fmla="*/ 317 w 635"/>
                <a:gd name="T13" fmla="*/ 363 h 417"/>
                <a:gd name="T14" fmla="*/ 408 w 635"/>
                <a:gd name="T15" fmla="*/ 409 h 417"/>
                <a:gd name="T16" fmla="*/ 453 w 635"/>
                <a:gd name="T17" fmla="*/ 318 h 417"/>
                <a:gd name="T18" fmla="*/ 499 w 635"/>
                <a:gd name="T19" fmla="*/ 318 h 417"/>
                <a:gd name="T20" fmla="*/ 544 w 635"/>
                <a:gd name="T21" fmla="*/ 227 h 417"/>
                <a:gd name="T22" fmla="*/ 589 w 635"/>
                <a:gd name="T23" fmla="*/ 227 h 417"/>
                <a:gd name="T24" fmla="*/ 589 w 635"/>
                <a:gd name="T25" fmla="*/ 136 h 417"/>
                <a:gd name="T26" fmla="*/ 635 w 635"/>
                <a:gd name="T27" fmla="*/ 91 h 417"/>
                <a:gd name="T28" fmla="*/ 589 w 635"/>
                <a:gd name="T29" fmla="*/ 0 h 417"/>
                <a:gd name="T30" fmla="*/ 499 w 635"/>
                <a:gd name="T31" fmla="*/ 91 h 417"/>
                <a:gd name="T32" fmla="*/ 298 w 635"/>
                <a:gd name="T33" fmla="*/ 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5" h="417">
                  <a:moveTo>
                    <a:pt x="0" y="318"/>
                  </a:moveTo>
                  <a:cubicBezTo>
                    <a:pt x="11" y="333"/>
                    <a:pt x="22" y="348"/>
                    <a:pt x="45" y="363"/>
                  </a:cubicBezTo>
                  <a:cubicBezTo>
                    <a:pt x="68" y="378"/>
                    <a:pt x="113" y="409"/>
                    <a:pt x="136" y="409"/>
                  </a:cubicBezTo>
                  <a:cubicBezTo>
                    <a:pt x="159" y="409"/>
                    <a:pt x="166" y="363"/>
                    <a:pt x="181" y="363"/>
                  </a:cubicBezTo>
                  <a:cubicBezTo>
                    <a:pt x="196" y="363"/>
                    <a:pt x="211" y="401"/>
                    <a:pt x="226" y="409"/>
                  </a:cubicBezTo>
                  <a:cubicBezTo>
                    <a:pt x="241" y="417"/>
                    <a:pt x="257" y="417"/>
                    <a:pt x="272" y="409"/>
                  </a:cubicBezTo>
                  <a:cubicBezTo>
                    <a:pt x="287" y="401"/>
                    <a:pt x="294" y="363"/>
                    <a:pt x="317" y="363"/>
                  </a:cubicBezTo>
                  <a:cubicBezTo>
                    <a:pt x="340" y="363"/>
                    <a:pt x="385" y="416"/>
                    <a:pt x="408" y="409"/>
                  </a:cubicBezTo>
                  <a:cubicBezTo>
                    <a:pt x="431" y="402"/>
                    <a:pt x="438" y="333"/>
                    <a:pt x="453" y="318"/>
                  </a:cubicBezTo>
                  <a:cubicBezTo>
                    <a:pt x="468" y="303"/>
                    <a:pt x="484" y="333"/>
                    <a:pt x="499" y="318"/>
                  </a:cubicBezTo>
                  <a:cubicBezTo>
                    <a:pt x="514" y="303"/>
                    <a:pt x="529" y="242"/>
                    <a:pt x="544" y="227"/>
                  </a:cubicBezTo>
                  <a:cubicBezTo>
                    <a:pt x="559" y="212"/>
                    <a:pt x="582" y="242"/>
                    <a:pt x="589" y="227"/>
                  </a:cubicBezTo>
                  <a:cubicBezTo>
                    <a:pt x="596" y="212"/>
                    <a:pt x="581" y="159"/>
                    <a:pt x="589" y="136"/>
                  </a:cubicBezTo>
                  <a:cubicBezTo>
                    <a:pt x="597" y="113"/>
                    <a:pt x="635" y="114"/>
                    <a:pt x="635" y="91"/>
                  </a:cubicBezTo>
                  <a:cubicBezTo>
                    <a:pt x="635" y="68"/>
                    <a:pt x="612" y="0"/>
                    <a:pt x="589" y="0"/>
                  </a:cubicBezTo>
                  <a:cubicBezTo>
                    <a:pt x="566" y="0"/>
                    <a:pt x="547" y="75"/>
                    <a:pt x="499" y="91"/>
                  </a:cubicBezTo>
                  <a:cubicBezTo>
                    <a:pt x="451" y="107"/>
                    <a:pt x="340" y="94"/>
                    <a:pt x="298" y="95"/>
                  </a:cubicBezTo>
                </a:path>
              </a:pathLst>
            </a:cu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8" name="Freeform 10"/>
            <p:cNvSpPr>
              <a:spLocks noChangeArrowheads="1"/>
            </p:cNvSpPr>
            <p:nvPr/>
          </p:nvSpPr>
          <p:spPr bwMode="auto">
            <a:xfrm>
              <a:off x="403225" y="2087562"/>
              <a:ext cx="173037" cy="1079500"/>
            </a:xfrm>
            <a:custGeom>
              <a:avLst/>
              <a:gdLst>
                <a:gd name="T0" fmla="*/ 18 w 109"/>
                <a:gd name="T1" fmla="*/ 0 h 680"/>
                <a:gd name="T2" fmla="*/ 0 w 109"/>
                <a:gd name="T3" fmla="*/ 242 h 680"/>
                <a:gd name="T4" fmla="*/ 109 w 109"/>
                <a:gd name="T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680">
                  <a:moveTo>
                    <a:pt x="18" y="0"/>
                  </a:moveTo>
                  <a:lnTo>
                    <a:pt x="0" y="242"/>
                  </a:lnTo>
                  <a:lnTo>
                    <a:pt x="109" y="68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09" name="Freeform 11"/>
            <p:cNvSpPr>
              <a:spLocks noChangeArrowheads="1"/>
            </p:cNvSpPr>
            <p:nvPr/>
          </p:nvSpPr>
          <p:spPr bwMode="auto">
            <a:xfrm>
              <a:off x="935037" y="1295400"/>
              <a:ext cx="576263" cy="484187"/>
            </a:xfrm>
            <a:custGeom>
              <a:avLst/>
              <a:gdLst>
                <a:gd name="T0" fmla="*/ 0 w 363"/>
                <a:gd name="T1" fmla="*/ 272 h 305"/>
                <a:gd name="T2" fmla="*/ 38 w 363"/>
                <a:gd name="T3" fmla="*/ 292 h 305"/>
                <a:gd name="T4" fmla="*/ 140 w 363"/>
                <a:gd name="T5" fmla="*/ 305 h 305"/>
                <a:gd name="T6" fmla="*/ 311 w 363"/>
                <a:gd name="T7" fmla="*/ 96 h 305"/>
                <a:gd name="T8" fmla="*/ 363 w 363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05">
                  <a:moveTo>
                    <a:pt x="0" y="272"/>
                  </a:moveTo>
                  <a:lnTo>
                    <a:pt x="38" y="292"/>
                  </a:lnTo>
                  <a:lnTo>
                    <a:pt x="140" y="305"/>
                  </a:lnTo>
                  <a:lnTo>
                    <a:pt x="311" y="96"/>
                  </a:lnTo>
                  <a:lnTo>
                    <a:pt x="363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10" name="Freeform 12"/>
            <p:cNvSpPr>
              <a:spLocks noChangeArrowheads="1"/>
            </p:cNvSpPr>
            <p:nvPr/>
          </p:nvSpPr>
          <p:spPr bwMode="auto">
            <a:xfrm>
              <a:off x="1511300" y="1152525"/>
              <a:ext cx="144462" cy="144462"/>
            </a:xfrm>
            <a:custGeom>
              <a:avLst/>
              <a:gdLst>
                <a:gd name="T0" fmla="*/ 0 w 91"/>
                <a:gd name="T1" fmla="*/ 91 h 91"/>
                <a:gd name="T2" fmla="*/ 68 w 91"/>
                <a:gd name="T3" fmla="*/ 37 h 91"/>
                <a:gd name="T4" fmla="*/ 91 w 91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lnTo>
                    <a:pt x="68" y="37"/>
                  </a:lnTo>
                  <a:lnTo>
                    <a:pt x="9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11" name="Freeform 13"/>
            <p:cNvSpPr>
              <a:spLocks noChangeArrowheads="1"/>
            </p:cNvSpPr>
            <p:nvPr/>
          </p:nvSpPr>
          <p:spPr bwMode="auto">
            <a:xfrm>
              <a:off x="433387" y="3167062"/>
              <a:ext cx="144463" cy="144463"/>
            </a:xfrm>
            <a:custGeom>
              <a:avLst/>
              <a:gdLst>
                <a:gd name="T0" fmla="*/ 91 w 91"/>
                <a:gd name="T1" fmla="*/ 0 h 91"/>
                <a:gd name="T2" fmla="*/ 60 w 91"/>
                <a:gd name="T3" fmla="*/ 45 h 91"/>
                <a:gd name="T4" fmla="*/ 0 w 91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91">
                  <a:moveTo>
                    <a:pt x="91" y="0"/>
                  </a:moveTo>
                  <a:lnTo>
                    <a:pt x="60" y="45"/>
                  </a:lnTo>
                  <a:lnTo>
                    <a:pt x="0" y="9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712" name="Freeform 14"/>
            <p:cNvSpPr>
              <a:spLocks noChangeArrowheads="1"/>
            </p:cNvSpPr>
            <p:nvPr/>
          </p:nvSpPr>
          <p:spPr bwMode="auto">
            <a:xfrm>
              <a:off x="576262" y="3167062"/>
              <a:ext cx="114300" cy="119063"/>
            </a:xfrm>
            <a:custGeom>
              <a:avLst/>
              <a:gdLst>
                <a:gd name="T0" fmla="*/ 0 w 72"/>
                <a:gd name="T1" fmla="*/ 0 h 75"/>
                <a:gd name="T2" fmla="*/ 62 w 72"/>
                <a:gd name="T3" fmla="*/ 6 h 75"/>
                <a:gd name="T4" fmla="*/ 62 w 72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cubicBezTo>
                    <a:pt x="10" y="1"/>
                    <a:pt x="49" y="18"/>
                    <a:pt x="62" y="6"/>
                  </a:cubicBezTo>
                  <a:cubicBezTo>
                    <a:pt x="72" y="18"/>
                    <a:pt x="62" y="61"/>
                    <a:pt x="62" y="7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5121" descr="r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文本框 5122"/>
          <p:cNvSpPr txBox="1">
            <a:spLocks noChangeArrowheads="1"/>
          </p:cNvSpPr>
          <p:nvPr/>
        </p:nvSpPr>
        <p:spPr bwMode="auto">
          <a:xfrm>
            <a:off x="2667000" y="1524000"/>
            <a:ext cx="6324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宋体" pitchFamily="2" charset="-122"/>
              </a:rPr>
              <a:t>Mike ___________ </a:t>
            </a:r>
            <a:r>
              <a:rPr lang="en-US" sz="3600" b="1" dirty="0">
                <a:latin typeface="Times New Roman" pitchFamily="18" charset="0"/>
                <a:ea typeface="宋体" pitchFamily="2" charset="-122"/>
              </a:rPr>
              <a:t>yesterday morning.</a:t>
            </a:r>
          </a:p>
        </p:txBody>
      </p:sp>
      <p:sp>
        <p:nvSpPr>
          <p:cNvPr id="5124" name="文本框 5123"/>
          <p:cNvSpPr txBox="1">
            <a:spLocks noChangeArrowheads="1"/>
          </p:cNvSpPr>
          <p:nvPr/>
        </p:nvSpPr>
        <p:spPr bwMode="auto">
          <a:xfrm>
            <a:off x="3924300" y="1557338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running</a:t>
            </a:r>
          </a:p>
        </p:txBody>
      </p:sp>
      <p:pic>
        <p:nvPicPr>
          <p:cNvPr id="6150" name="图片 5124" descr="Sparx_climb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85"/>
          <a:stretch>
            <a:fillRect/>
          </a:stretch>
        </p:blipFill>
        <p:spPr bwMode="auto">
          <a:xfrm>
            <a:off x="180975" y="3068638"/>
            <a:ext cx="29876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5125"/>
          <p:cNvSpPr txBox="1">
            <a:spLocks noChangeArrowheads="1"/>
          </p:cNvSpPr>
          <p:nvPr/>
        </p:nvSpPr>
        <p:spPr bwMode="auto">
          <a:xfrm>
            <a:off x="3708400" y="4724400"/>
            <a:ext cx="518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 dirty="0" err="1">
                <a:latin typeface="Times New Roman" pitchFamily="18" charset="0"/>
                <a:ea typeface="宋体" pitchFamily="2" charset="-122"/>
              </a:rPr>
              <a:t>Mr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 Fox ____________ the mountain.</a:t>
            </a:r>
          </a:p>
        </p:txBody>
      </p:sp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5508625" y="4724400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climbing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6145" descr="Sleeping_Papa_Smu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0866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文本框 6146"/>
          <p:cNvSpPr txBox="1">
            <a:spLocks noChangeArrowheads="1"/>
          </p:cNvSpPr>
          <p:nvPr/>
        </p:nvSpPr>
        <p:spPr bwMode="auto">
          <a:xfrm>
            <a:off x="1066800" y="5507038"/>
            <a:ext cx="70564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The smurf (</a:t>
            </a:r>
            <a:r>
              <a:rPr lang="zh-CN" altLang="en-US" sz="3600" b="1">
                <a:latin typeface="Times New Roman" pitchFamily="18" charset="0"/>
                <a:ea typeface="宋体" pitchFamily="2" charset="-122"/>
              </a:rPr>
              <a:t>蓝精灵</a:t>
            </a: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) ____________ at ten o’clock last night.</a:t>
            </a:r>
          </a:p>
        </p:txBody>
      </p:sp>
      <p:sp>
        <p:nvSpPr>
          <p:cNvPr id="6148" name="文本框 6147"/>
          <p:cNvSpPr txBox="1">
            <a:spLocks noChangeArrowheads="1"/>
          </p:cNvSpPr>
          <p:nvPr/>
        </p:nvSpPr>
        <p:spPr bwMode="auto">
          <a:xfrm>
            <a:off x="5099050" y="5507038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sleeping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7169" descr="compra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3284538"/>
            <a:ext cx="37528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7170" descr="raccoon_watching_tv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392113"/>
            <a:ext cx="42116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本框 7171"/>
          <p:cNvSpPr txBox="1">
            <a:spLocks noChangeArrowheads="1"/>
          </p:cNvSpPr>
          <p:nvPr/>
        </p:nvSpPr>
        <p:spPr bwMode="auto">
          <a:xfrm>
            <a:off x="3995738" y="1230313"/>
            <a:ext cx="518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Cheshire Fox ___________ TV.</a:t>
            </a:r>
          </a:p>
        </p:txBody>
      </p:sp>
      <p:sp>
        <p:nvSpPr>
          <p:cNvPr id="7173" name="文本框 7172"/>
          <p:cNvSpPr txBox="1">
            <a:spLocks noChangeArrowheads="1"/>
          </p:cNvSpPr>
          <p:nvPr/>
        </p:nvSpPr>
        <p:spPr bwMode="auto">
          <a:xfrm>
            <a:off x="4572000" y="1779588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watching</a:t>
            </a:r>
          </a:p>
        </p:txBody>
      </p:sp>
      <p:sp>
        <p:nvSpPr>
          <p:cNvPr id="8197" name="文本框 7173"/>
          <p:cNvSpPr txBox="1">
            <a:spLocks noChangeArrowheads="1"/>
          </p:cNvSpPr>
          <p:nvPr/>
        </p:nvSpPr>
        <p:spPr bwMode="auto">
          <a:xfrm>
            <a:off x="36513" y="4581525"/>
            <a:ext cx="532923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  <a:ea typeface="宋体" pitchFamily="2" charset="-122"/>
              </a:rPr>
              <a:t>Mrs James ____________ in the supermarket.</a:t>
            </a:r>
          </a:p>
        </p:txBody>
      </p:sp>
      <p:sp>
        <p:nvSpPr>
          <p:cNvPr id="7175" name="文本框 7174"/>
          <p:cNvSpPr txBox="1">
            <a:spLocks noChangeArrowheads="1"/>
          </p:cNvSpPr>
          <p:nvPr/>
        </p:nvSpPr>
        <p:spPr bwMode="auto">
          <a:xfrm>
            <a:off x="2195513" y="4581525"/>
            <a:ext cx="3240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 was shopping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25110" y="4293096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9217" name="图片 8193" descr="Aiwb_006_Margaret%20Tarrenta_sqs"/>
          <p:cNvPicPr preferRelativeResize="0"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6238" y="1485900"/>
            <a:ext cx="28702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文本框 8194"/>
          <p:cNvSpPr txBox="1">
            <a:spLocks noChangeArrowheads="1"/>
          </p:cNvSpPr>
          <p:nvPr/>
        </p:nvSpPr>
        <p:spPr bwMode="auto">
          <a:xfrm>
            <a:off x="-273050" y="-412750"/>
            <a:ext cx="578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zh-CN" sz="2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6" name="文本框 8195"/>
          <p:cNvSpPr txBox="1">
            <a:spLocks noChangeArrowheads="1"/>
          </p:cNvSpPr>
          <p:nvPr/>
        </p:nvSpPr>
        <p:spPr bwMode="auto">
          <a:xfrm>
            <a:off x="5292725" y="3860800"/>
            <a:ext cx="23034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9600">
                <a:solidFill>
                  <a:srgbClr val="FF0000"/>
                </a:solidFill>
                <a:latin typeface="Times New Roman" pitchFamily="18" charset="0"/>
                <a:ea typeface="仿宋_GB2312" pitchFamily="1" charset="-122"/>
              </a:rPr>
              <a:t>↘</a:t>
            </a:r>
          </a:p>
        </p:txBody>
      </p:sp>
      <p:sp>
        <p:nvSpPr>
          <p:cNvPr id="8197" name="文本框 8196"/>
          <p:cNvSpPr txBox="1">
            <a:spLocks noChangeArrowheads="1"/>
          </p:cNvSpPr>
          <p:nvPr/>
        </p:nvSpPr>
        <p:spPr bwMode="auto">
          <a:xfrm>
            <a:off x="5795963" y="5229225"/>
            <a:ext cx="318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wearing clothes</a:t>
            </a:r>
          </a:p>
        </p:txBody>
      </p:sp>
      <p:sp>
        <p:nvSpPr>
          <p:cNvPr id="8198" name="文本框 8197"/>
          <p:cNvSpPr txBox="1">
            <a:spLocks noChangeArrowheads="1"/>
          </p:cNvSpPr>
          <p:nvPr/>
        </p:nvSpPr>
        <p:spPr bwMode="auto">
          <a:xfrm>
            <a:off x="2484438" y="1773238"/>
            <a:ext cx="13160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9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↘</a:t>
            </a:r>
          </a:p>
        </p:txBody>
      </p:sp>
      <p:sp>
        <p:nvSpPr>
          <p:cNvPr id="8199" name="文本框 8198"/>
          <p:cNvSpPr txBox="1">
            <a:spLocks noChangeArrowheads="1"/>
          </p:cNvSpPr>
          <p:nvPr/>
        </p:nvSpPr>
        <p:spPr bwMode="auto">
          <a:xfrm>
            <a:off x="36513" y="1844675"/>
            <a:ext cx="4356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looking at a pocket watch</a:t>
            </a:r>
          </a:p>
        </p:txBody>
      </p:sp>
      <p:sp>
        <p:nvSpPr>
          <p:cNvPr id="8200" name="文本框 8199"/>
          <p:cNvSpPr txBox="1">
            <a:spLocks noChangeArrowheads="1"/>
          </p:cNvSpPr>
          <p:nvPr/>
        </p:nvSpPr>
        <p:spPr bwMode="auto">
          <a:xfrm>
            <a:off x="2700338" y="4654550"/>
            <a:ext cx="115093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9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↗</a:t>
            </a:r>
          </a:p>
        </p:txBody>
      </p:sp>
      <p:sp>
        <p:nvSpPr>
          <p:cNvPr id="8201" name="文本框 8200"/>
          <p:cNvSpPr txBox="1">
            <a:spLocks noChangeArrowheads="1"/>
          </p:cNvSpPr>
          <p:nvPr/>
        </p:nvSpPr>
        <p:spPr bwMode="auto">
          <a:xfrm>
            <a:off x="323850" y="5876925"/>
            <a:ext cx="592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standing up  on its back legs</a:t>
            </a:r>
          </a:p>
        </p:txBody>
      </p: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107950" y="333375"/>
            <a:ext cx="82089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Arial" pitchFamily="34" charset="0"/>
              </a:rPr>
              <a:t>1 look at the picture in Activity 2  and 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Arial" pitchFamily="34" charset="0"/>
              </a:rPr>
              <a:t>  </a:t>
            </a:r>
          </a:p>
          <a:p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Arial" pitchFamily="34" charset="0"/>
              </a:rPr>
              <a:t>   </a:t>
            </a:r>
            <a:r>
              <a:rPr lang="zh-CN" alt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Arial" pitchFamily="34" charset="0"/>
              </a:rPr>
              <a:t>say what you think is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Arial" pitchFamily="34" charset="0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Arial" pitchFamily="34" charset="0"/>
              </a:rPr>
              <a:t>strange.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/>
      <p:bldP spid="8197" grpId="0"/>
      <p:bldP spid="8198" grpId="0"/>
      <p:bldP spid="8199" grpId="0"/>
      <p:bldP spid="8200" grpId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副标题 921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388" y="836613"/>
            <a:ext cx="622935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nothing to do</a:t>
            </a: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2.once or twice </a:t>
            </a: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3.look into (out of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what……for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 by = run past </a:t>
            </a: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 across </a:t>
            </a: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 down 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think about =think of </a:t>
            </a: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too……to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land on </a:t>
            </a:r>
          </a:p>
        </p:txBody>
      </p:sp>
      <p:sp>
        <p:nvSpPr>
          <p:cNvPr id="10242" name="文本框 9218"/>
          <p:cNvSpPr txBox="1">
            <a:spLocks noChangeArrowheads="1"/>
          </p:cNvSpPr>
          <p:nvPr/>
        </p:nvSpPr>
        <p:spPr bwMode="auto">
          <a:xfrm>
            <a:off x="3997325" y="909638"/>
            <a:ext cx="4449763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无事可做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一两次，偶尔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朝……里(外)看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，做什么用的？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从......旁边跑过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跑过......穿过......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钻进，跳进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考虑做某事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太......以致不能</a:t>
            </a:r>
          </a:p>
          <a:p>
            <a:pPr>
              <a:spcBef>
                <a:spcPct val="30000"/>
              </a:spcBef>
            </a:pP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降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落到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着陆</a:t>
            </a:r>
          </a:p>
        </p:txBody>
      </p:sp>
      <p:sp>
        <p:nvSpPr>
          <p:cNvPr id="10243" name="文本框 9219"/>
          <p:cNvSpPr txBox="1">
            <a:spLocks noChangeArrowheads="1"/>
          </p:cNvSpPr>
          <p:nvPr/>
        </p:nvSpPr>
        <p:spPr bwMode="auto">
          <a:xfrm>
            <a:off x="36513" y="260350"/>
            <a:ext cx="8723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Read the phrases and find them in the book.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2"/>
          <p:cNvSpPr>
            <a:spLocks noChangeArrowheads="1" noChangeShapeType="1" noTextEdit="1"/>
          </p:cNvSpPr>
          <p:nvPr/>
        </p:nvSpPr>
        <p:spPr bwMode="auto">
          <a:xfrm>
            <a:off x="1258888" y="1268413"/>
            <a:ext cx="6481762" cy="1222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5000"/>
                    </a:srgbClr>
                  </a:outerShdw>
                </a:effectLst>
                <a:latin typeface="Arial Black"/>
              </a:rPr>
              <a:t>Watch and read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5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11266" name="Picture 3" descr="123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575" y="3213100"/>
            <a:ext cx="25209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ChangeArrowheads="1"/>
          </p:cNvSpPr>
          <p:nvPr/>
        </p:nvSpPr>
        <p:spPr bwMode="auto">
          <a:xfrm>
            <a:off x="395288" y="768350"/>
            <a:ext cx="8208962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Number the events in the order they </a:t>
            </a:r>
          </a:p>
          <a:p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happened.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a) Alice landed on some dry leaves.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b) Alice was sitting by the river with her sister.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c) Alice fell down a hole.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d) A rabbit ran by.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ea typeface="宋体" pitchFamily="2" charset="-122"/>
              </a:rPr>
              <a:t>   e) Alice ran across the field after the rabbit.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384300" y="4659313"/>
            <a:ext cx="595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885113" y="1916113"/>
            <a:ext cx="287337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885113" y="2492375"/>
            <a:ext cx="287337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885113" y="2997200"/>
            <a:ext cx="287337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885113" y="3573463"/>
            <a:ext cx="287337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885113" y="4076700"/>
            <a:ext cx="287337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2296" name="文本框 11272"/>
          <p:cNvSpPr txBox="1">
            <a:spLocks noChangeArrowheads="1"/>
          </p:cNvSpPr>
          <p:nvPr/>
        </p:nvSpPr>
        <p:spPr bwMode="auto">
          <a:xfrm>
            <a:off x="612775" y="188913"/>
            <a:ext cx="51466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Fast-reading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0</TotalTime>
  <Pages>0</Pages>
  <Words>1853</Words>
  <Characters>0</Characters>
  <Application>Microsoft Office PowerPoint</Application>
  <DocSecurity>0</DocSecurity>
  <PresentationFormat>全屏显示(4:3)</PresentationFormat>
  <Lines>0</Lines>
  <Paragraphs>211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Calibri Light</vt:lpstr>
      <vt:lpstr>Comic Sans MS</vt:lpstr>
      <vt:lpstr>Franklin Gothic Medium</vt:lpstr>
      <vt:lpstr>Times New Roman</vt:lpstr>
      <vt:lpstr>Wingdings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754</cp:revision>
  <dcterms:created xsi:type="dcterms:W3CDTF">2013-08-13T09:09:26Z</dcterms:created>
  <dcterms:modified xsi:type="dcterms:W3CDTF">2019-09-14T15:25:02Z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2052-10.1.0.5346</vt:lpwstr>
  </property>
</Properties>
</file>