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4"/>
  </p:notesMasterIdLst>
  <p:sldIdLst>
    <p:sldId id="322" r:id="rId2"/>
    <p:sldId id="351" r:id="rId3"/>
    <p:sldId id="256" r:id="rId4"/>
    <p:sldId id="258" r:id="rId5"/>
    <p:sldId id="341" r:id="rId6"/>
    <p:sldId id="342" r:id="rId7"/>
    <p:sldId id="361" r:id="rId8"/>
    <p:sldId id="370" r:id="rId9"/>
    <p:sldId id="371" r:id="rId10"/>
    <p:sldId id="372" r:id="rId11"/>
    <p:sldId id="373" r:id="rId12"/>
    <p:sldId id="374" r:id="rId13"/>
    <p:sldId id="362" r:id="rId14"/>
    <p:sldId id="340" r:id="rId15"/>
    <p:sldId id="375" r:id="rId16"/>
    <p:sldId id="363" r:id="rId17"/>
    <p:sldId id="364" r:id="rId18"/>
    <p:sldId id="365" r:id="rId19"/>
    <p:sldId id="366" r:id="rId20"/>
    <p:sldId id="376" r:id="rId21"/>
    <p:sldId id="367" r:id="rId22"/>
    <p:sldId id="36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ACF3"/>
    <a:srgbClr val="ADEEF5"/>
    <a:srgbClr val="008080"/>
    <a:srgbClr val="009999"/>
    <a:srgbClr val="0000FF"/>
    <a:srgbClr val="FF0066"/>
    <a:srgbClr val="6600F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8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1E677-CC7F-4AA3-BC35-17CD70E69704}" type="datetimeFigureOut">
              <a:rPr lang="zh-CN" altLang="en-US" smtClean="0"/>
              <a:t>2019/9/14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3F512-900B-44E4-B33D-8A0B2CE08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75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5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3F512-900B-44E4-B33D-8A0B2CE084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108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4309F410-8D3F-45CB-8191-FAD214EA99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8354541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8959-B5F9-4F7E-9E87-7097D2F469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426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8959-B5F9-4F7E-9E87-7097D2F469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434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8959-B5F9-4F7E-9E87-7097D2F469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3060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8959-B5F9-4F7E-9E87-7097D2F469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652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8959-B5F9-4F7E-9E87-7097D2F469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8716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8959-B5F9-4F7E-9E87-7097D2F469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5988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1134-2ED6-4664-8A58-367C9705A8C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3989181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8959-B5F9-4F7E-9E87-7097D2F469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617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A73-B1F8-406B-870B-425944D5E04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5552484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057D-0B4E-4E36-8256-2761F9757D5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2651637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7E49-55E0-4F72-BAF7-BB0273361CA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621098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FF33-2B28-4B8F-B8AE-DC233138E6E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459804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A0DE-1AAE-44A0-B33C-4725327E781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677412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20C1-F886-4587-9C23-3AFD33EAFDE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842786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8BE3-0BFB-4412-8043-9E3E785433A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188341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11F4-6307-43E7-AE39-5844903D1D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7092692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E98959-B5F9-4F7E-9E87-7097D2F469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9277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</p:sldLayoutIdLst>
  <p:transition>
    <p:random/>
  </p:transition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../&#27979;&#35797;&#21644;&#21548;&#21147;/&#21548;&#21147;/M8-Unit1%20Activity5.mp3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&#27979;&#35797;&#21644;&#21548;&#21147;/&#27979;&#35797;&#39064;/M8-Unit1%20&#32451;&#20064;&#21450;&#31572;&#26696;.doc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../&#27979;&#35797;&#21644;&#21548;&#21147;/&#21548;&#21147;/M8-Unit1%20Activity2.mp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&#21160;&#30011;/M8-Unit1%20Activity3.swf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323528" y="1340768"/>
            <a:ext cx="856895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ts val="1800"/>
              </a:spcBef>
            </a:pPr>
            <a:r>
              <a:rPr lang="en-US" altLang="zh-CN" sz="4000" dirty="0">
                <a:solidFill>
                  <a:schemeClr val="tx2"/>
                </a:solidFill>
              </a:rPr>
              <a:t>Unit 1  </a:t>
            </a:r>
            <a:r>
              <a:rPr lang="en-US" altLang="zh-CN" sz="4000" dirty="0"/>
              <a:t>While the lights were changing to red, a car suddenly appeared.</a:t>
            </a:r>
          </a:p>
        </p:txBody>
      </p:sp>
      <p:pic>
        <p:nvPicPr>
          <p:cNvPr id="92173" name="Picture 13" descr="1375079606769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5616" y="2780928"/>
            <a:ext cx="3072172" cy="284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00783" y="403260"/>
            <a:ext cx="6192688" cy="76944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solidFill>
                  <a:srgbClr val="6600FF"/>
                </a:solidFill>
              </a:rPr>
              <a:t>Module 8  </a:t>
            </a:r>
            <a:r>
              <a:rPr lang="en-US" altLang="zh-CN" sz="4400" dirty="0"/>
              <a:t>Accidents </a:t>
            </a:r>
            <a:endParaRPr lang="en-US" altLang="zh-CN" sz="4400" dirty="0">
              <a:solidFill>
                <a:srgbClr val="6600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ext Box 2"/>
          <p:cNvSpPr txBox="1">
            <a:spLocks noChangeArrowheads="1"/>
          </p:cNvSpPr>
          <p:nvPr/>
        </p:nvSpPr>
        <p:spPr bwMode="auto">
          <a:xfrm>
            <a:off x="539750" y="908050"/>
            <a:ext cx="7200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</a:rPr>
              <a:t>Complete the following advice.</a:t>
            </a:r>
          </a:p>
        </p:txBody>
      </p:sp>
      <p:sp>
        <p:nvSpPr>
          <p:cNvPr id="211971" name="Text Box 3"/>
          <p:cNvSpPr txBox="1">
            <a:spLocks noChangeArrowheads="1"/>
          </p:cNvSpPr>
          <p:nvPr/>
        </p:nvSpPr>
        <p:spPr bwMode="auto">
          <a:xfrm>
            <a:off x="611188" y="1700213"/>
            <a:ext cx="8208962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dirty="0"/>
              <a:t>When you are riding a bike, think about the risk of an accident!</a:t>
            </a:r>
          </a:p>
          <a:p>
            <a:pPr>
              <a:spcBef>
                <a:spcPct val="30000"/>
              </a:spcBef>
            </a:pPr>
            <a:r>
              <a:rPr lang="en-US" altLang="zh-CN" dirty="0">
                <a:solidFill>
                  <a:srgbClr val="6600FF"/>
                </a:solidFill>
              </a:rPr>
              <a:t>Pay ________ and stop at ____________.</a:t>
            </a:r>
          </a:p>
          <a:p>
            <a:pPr>
              <a:spcBef>
                <a:spcPct val="30000"/>
              </a:spcBef>
            </a:pPr>
            <a:r>
              <a:rPr lang="en-US" altLang="zh-CN" dirty="0">
                <a:solidFill>
                  <a:srgbClr val="6600FF"/>
                </a:solidFill>
              </a:rPr>
              <a:t>Don’t ____ too fast.</a:t>
            </a:r>
          </a:p>
          <a:p>
            <a:pPr>
              <a:spcBef>
                <a:spcPct val="30000"/>
              </a:spcBef>
            </a:pPr>
            <a:r>
              <a:rPr lang="en-US" altLang="zh-CN" dirty="0">
                <a:solidFill>
                  <a:srgbClr val="6600FF"/>
                </a:solidFill>
              </a:rPr>
              <a:t>Don’t ride __________ with your friends!</a:t>
            </a:r>
          </a:p>
          <a:p>
            <a:pPr>
              <a:spcBef>
                <a:spcPct val="30000"/>
              </a:spcBef>
            </a:pPr>
            <a:r>
              <a:rPr lang="en-US" altLang="zh-CN" dirty="0">
                <a:solidFill>
                  <a:srgbClr val="6600FF"/>
                </a:solidFill>
              </a:rPr>
              <a:t>Don’t _____________.</a:t>
            </a:r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1476375" y="2997200"/>
            <a:ext cx="2232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66"/>
                </a:solidFill>
              </a:rPr>
              <a:t>attention</a:t>
            </a:r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5724525" y="2997200"/>
            <a:ext cx="28082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66"/>
                </a:solidFill>
              </a:rPr>
              <a:t>the red lights</a:t>
            </a:r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1908175" y="3644900"/>
            <a:ext cx="12239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66"/>
                </a:solidFill>
              </a:rPr>
              <a:t>ride</a:t>
            </a:r>
          </a:p>
        </p:txBody>
      </p:sp>
      <p:sp>
        <p:nvSpPr>
          <p:cNvPr id="211975" name="Text Box 7"/>
          <p:cNvSpPr txBox="1">
            <a:spLocks noChangeArrowheads="1"/>
          </p:cNvSpPr>
          <p:nvPr/>
        </p:nvSpPr>
        <p:spPr bwMode="auto">
          <a:xfrm>
            <a:off x="2771775" y="4365625"/>
            <a:ext cx="2447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66"/>
                </a:solidFill>
              </a:rPr>
              <a:t>side by side</a:t>
            </a:r>
          </a:p>
        </p:txBody>
      </p:sp>
      <p:sp>
        <p:nvSpPr>
          <p:cNvPr id="211976" name="Text Box 8"/>
          <p:cNvSpPr txBox="1">
            <a:spLocks noChangeArrowheads="1"/>
          </p:cNvSpPr>
          <p:nvPr/>
        </p:nvSpPr>
        <p:spPr bwMode="auto">
          <a:xfrm>
            <a:off x="1835150" y="5092700"/>
            <a:ext cx="3384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66"/>
                </a:solidFill>
              </a:rPr>
              <a:t>listen to music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/>
      <p:bldP spid="211972" grpId="0"/>
      <p:bldP spid="211973" grpId="0"/>
      <p:bldP spid="211974" grpId="0"/>
      <p:bldP spid="211975" grpId="0"/>
      <p:bldP spid="2119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2"/>
          <p:cNvSpPr txBox="1">
            <a:spLocks noChangeArrowheads="1"/>
          </p:cNvSpPr>
          <p:nvPr/>
        </p:nvSpPr>
        <p:spPr bwMode="auto">
          <a:xfrm>
            <a:off x="539750" y="908050"/>
            <a:ext cx="820896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Complete the passage with the words in the box.</a:t>
            </a:r>
          </a:p>
        </p:txBody>
      </p:sp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1258888" y="2420938"/>
            <a:ext cx="6840537" cy="6699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appear  attention  glad   hit   side</a:t>
            </a:r>
          </a:p>
        </p:txBody>
      </p:sp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827088" y="3357563"/>
            <a:ext cx="7632700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/>
              <a:t>Accidents do not happen very often, I am (1) ____ to say. </a:t>
            </a:r>
          </a:p>
        </p:txBody>
      </p:sp>
      <p:pic>
        <p:nvPicPr>
          <p:cNvPr id="210949" name="Picture 5" descr="男孩写作业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7763" y="4365625"/>
            <a:ext cx="1549400" cy="18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2268538" y="4149725"/>
            <a:ext cx="12239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66"/>
                </a:solidFill>
              </a:rPr>
              <a:t>glad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animBg="1"/>
      <p:bldP spid="210948" grpId="0"/>
      <p:bldP spid="2109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682624" y="1052736"/>
            <a:ext cx="7777163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However, when you are riding your bike, pay (2) ________ all the time, especially on the corner of the road and at traffic lights. Do not ride side by (3) ____ with your friends. Sometimes cars (4) ______ round the corner and do not stop. They may (5) ___ you.</a:t>
            </a:r>
          </a:p>
        </p:txBody>
      </p:sp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3205162" y="1627411"/>
            <a:ext cx="215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66"/>
                </a:solidFill>
              </a:rPr>
              <a:t>attention</a:t>
            </a:r>
          </a:p>
        </p:txBody>
      </p:sp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1979612" y="3219673"/>
            <a:ext cx="1511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66"/>
                </a:solidFill>
              </a:rPr>
              <a:t>side</a:t>
            </a:r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4500562" y="3722911"/>
            <a:ext cx="1800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66"/>
                </a:solidFill>
              </a:rPr>
              <a:t>appear</a:t>
            </a:r>
          </a:p>
        </p:txBody>
      </p:sp>
      <p:sp>
        <p:nvSpPr>
          <p:cNvPr id="209926" name="Text Box 6"/>
          <p:cNvSpPr txBox="1">
            <a:spLocks noChangeArrowheads="1"/>
          </p:cNvSpPr>
          <p:nvPr/>
        </p:nvSpPr>
        <p:spPr bwMode="auto">
          <a:xfrm>
            <a:off x="757237" y="4875436"/>
            <a:ext cx="13668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66"/>
                </a:solidFill>
              </a:rPr>
              <a:t>hit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0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2" grpId="0"/>
      <p:bldP spid="209923" grpId="0"/>
      <p:bldP spid="209924" grpId="0"/>
      <p:bldP spid="209925" grpId="0"/>
      <p:bldP spid="2099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34" name="Picture 2" descr="2007112165824335_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6013" y="719138"/>
            <a:ext cx="7812087" cy="432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635" name="Oval 3"/>
          <p:cNvSpPr>
            <a:spLocks noChangeArrowheads="1"/>
          </p:cNvSpPr>
          <p:nvPr/>
        </p:nvSpPr>
        <p:spPr bwMode="auto">
          <a:xfrm>
            <a:off x="2125663" y="2663825"/>
            <a:ext cx="5256212" cy="1152525"/>
          </a:xfrm>
          <a:prstGeom prst="ellipse">
            <a:avLst/>
          </a:prstGeom>
          <a:gradFill rotWithShape="1">
            <a:gsLst>
              <a:gs pos="0">
                <a:srgbClr val="9FEDFF"/>
              </a:gs>
              <a:gs pos="50000">
                <a:schemeClr val="bg1"/>
              </a:gs>
              <a:gs pos="100000">
                <a:srgbClr val="9FEDFF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2628900" y="2679700"/>
            <a:ext cx="4321175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6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kumimoji="1" lang="en-US" altLang="zh-CN" sz="7500">
                <a:solidFill>
                  <a:srgbClr val="0000FF"/>
                </a:solidFill>
              </a:rPr>
              <a:t>Speaking  </a:t>
            </a:r>
          </a:p>
        </p:txBody>
      </p:sp>
      <p:pic>
        <p:nvPicPr>
          <p:cNvPr id="197637" name="Picture 5" descr="e45a5afda8d0afc2358e5eabcd172430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lum contrast="3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6325" y="4246563"/>
            <a:ext cx="1439863" cy="11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638" name="Picture 6" descr="8755dfec4d8131282797910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400" y="2197100"/>
            <a:ext cx="626427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9" name="Picture 5" descr="学英语报社社标透明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388" y="101600"/>
            <a:ext cx="1441450" cy="55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030" name="WordArt 6"/>
          <p:cNvSpPr>
            <a:spLocks noChangeArrowheads="1" noChangeShapeType="1" noTextEdit="1"/>
          </p:cNvSpPr>
          <p:nvPr/>
        </p:nvSpPr>
        <p:spPr bwMode="auto">
          <a:xfrm>
            <a:off x="684213" y="1125538"/>
            <a:ext cx="7848600" cy="7937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latin typeface="Times New Roman"/>
                <a:cs typeface="Times New Roman"/>
              </a:rPr>
              <a:t>Pronunciation </a:t>
            </a:r>
            <a:endParaRPr lang="zh-CN" altLang="en-US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latin typeface="Times New Roman"/>
              <a:cs typeface="Times New Roman"/>
            </a:endParaRP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468313" y="2346325"/>
            <a:ext cx="7991475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 </a:t>
            </a:r>
            <a:r>
              <a:rPr lang="zh-CN" altLang="en-US" dirty="0"/>
              <a:t>在说英语时，如果想要清晰，流利地表达你的意思，运用好停顿是非常关键的。同时，在朗读英语时养成良好的停顿习惯，可以慢慢培养一种英语逻辑思维，从而更容易接受英语，掌握英语，并运用好英语。 </a:t>
            </a:r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468313" y="1323975"/>
            <a:ext cx="84248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</a:rPr>
              <a:t>Listen and mark when the speaker pauses.</a:t>
            </a:r>
          </a:p>
        </p:txBody>
      </p:sp>
      <p:pic>
        <p:nvPicPr>
          <p:cNvPr id="215045" name="Picture 5" descr="phone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7625" y="1971675"/>
            <a:ext cx="757238" cy="75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46" name="Text Box 6"/>
          <p:cNvSpPr txBox="1">
            <a:spLocks noChangeArrowheads="1"/>
          </p:cNvSpPr>
          <p:nvPr/>
        </p:nvSpPr>
        <p:spPr bwMode="auto">
          <a:xfrm>
            <a:off x="468313" y="2513013"/>
            <a:ext cx="7991475" cy="300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zh-CN" dirty="0">
                <a:latin typeface="Times New Roman" pitchFamily="18" charset="0"/>
              </a:rPr>
              <a:t>1. While the lights were changing to red, a car suddenly appeared round the corner.</a:t>
            </a:r>
          </a:p>
          <a:p>
            <a:pPr>
              <a:spcBef>
                <a:spcPct val="30000"/>
              </a:spcBef>
            </a:pPr>
            <a:r>
              <a:rPr lang="en-US" altLang="zh-CN" dirty="0">
                <a:latin typeface="Times New Roman" pitchFamily="18" charset="0"/>
              </a:rPr>
              <a:t>2. When I was waiting to cross the road, the accident happened.</a:t>
            </a:r>
          </a:p>
        </p:txBody>
      </p:sp>
      <p:sp>
        <p:nvSpPr>
          <p:cNvPr id="215047" name="Line 7"/>
          <p:cNvSpPr>
            <a:spLocks noChangeShapeType="1"/>
          </p:cNvSpPr>
          <p:nvPr/>
        </p:nvSpPr>
        <p:spPr bwMode="auto">
          <a:xfrm flipH="1">
            <a:off x="8459788" y="2584450"/>
            <a:ext cx="144462" cy="5048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48" name="Line 8"/>
          <p:cNvSpPr>
            <a:spLocks noChangeShapeType="1"/>
          </p:cNvSpPr>
          <p:nvPr/>
        </p:nvSpPr>
        <p:spPr bwMode="auto">
          <a:xfrm flipH="1">
            <a:off x="5724525" y="3160713"/>
            <a:ext cx="144463" cy="5048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49" name="Line 9"/>
          <p:cNvSpPr>
            <a:spLocks noChangeShapeType="1"/>
          </p:cNvSpPr>
          <p:nvPr/>
        </p:nvSpPr>
        <p:spPr bwMode="auto">
          <a:xfrm flipH="1">
            <a:off x="8388350" y="4457700"/>
            <a:ext cx="144463" cy="5048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1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1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6" grpId="0"/>
      <p:bldP spid="215047" grpId="0" animBg="1"/>
      <p:bldP spid="215048" grpId="0" animBg="1"/>
      <p:bldP spid="2150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658" name="Picture 2" descr="1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35150" y="1120775"/>
            <a:ext cx="2592388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659" name="Rectangle 3"/>
          <p:cNvSpPr>
            <a:spLocks noChangeArrowheads="1"/>
          </p:cNvSpPr>
          <p:nvPr/>
        </p:nvSpPr>
        <p:spPr bwMode="auto">
          <a:xfrm>
            <a:off x="2627313" y="833438"/>
            <a:ext cx="1800225" cy="647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971550" y="2201863"/>
            <a:ext cx="6913563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dirty="0">
                <a:solidFill>
                  <a:srgbClr val="3333CC"/>
                </a:solidFill>
                <a:latin typeface="Times New Roman" pitchFamily="18" charset="0"/>
              </a:rPr>
              <a:t>一、根据句意及首字母提示，写出相应的单词。 </a:t>
            </a:r>
          </a:p>
          <a:p>
            <a:r>
              <a:rPr kumimoji="1" lang="en-US" altLang="zh-CN" dirty="0">
                <a:latin typeface="Times New Roman" pitchFamily="18" charset="0"/>
              </a:rPr>
              <a:t>1. She suddenly noticed how p____ he looked.</a:t>
            </a:r>
          </a:p>
          <a:p>
            <a:r>
              <a:rPr kumimoji="1" lang="en-US" altLang="zh-CN" dirty="0">
                <a:latin typeface="Times New Roman" pitchFamily="18" charset="0"/>
              </a:rPr>
              <a:t>2. Two faces a________ at our window.</a:t>
            </a:r>
          </a:p>
        </p:txBody>
      </p:sp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1331913" y="3857625"/>
            <a:ext cx="172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rgbClr val="CC00FF"/>
                </a:solidFill>
              </a:rPr>
              <a:t>pale</a:t>
            </a:r>
          </a:p>
        </p:txBody>
      </p:sp>
      <p:sp>
        <p:nvSpPr>
          <p:cNvPr id="198662" name="Rectangle 6"/>
          <p:cNvSpPr>
            <a:spLocks noChangeArrowheads="1"/>
          </p:cNvSpPr>
          <p:nvPr/>
        </p:nvSpPr>
        <p:spPr bwMode="auto">
          <a:xfrm>
            <a:off x="3492500" y="4368800"/>
            <a:ext cx="20875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rgbClr val="CC00FF"/>
                </a:solidFill>
              </a:rPr>
              <a:t>appeared</a:t>
            </a:r>
          </a:p>
        </p:txBody>
      </p:sp>
      <p:pic>
        <p:nvPicPr>
          <p:cNvPr id="198663" name="Picture 7" descr="e45a5afda8d0afc2358e5eabcd172430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64300" y="1120775"/>
            <a:ext cx="1131888" cy="136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664" name="Text Box 8"/>
          <p:cNvSpPr txBox="1">
            <a:spLocks noChangeArrowheads="1"/>
          </p:cNvSpPr>
          <p:nvPr/>
        </p:nvSpPr>
        <p:spPr bwMode="auto">
          <a:xfrm>
            <a:off x="4356100" y="1189038"/>
            <a:ext cx="2016125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">
              <a:lnSpc>
                <a:spcPct val="105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注</a:t>
            </a:r>
            <a:r>
              <a:rPr lang="en-US" altLang="zh-CN" sz="22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: word </a:t>
            </a:r>
            <a:r>
              <a:rPr lang="zh-CN" altLang="en-US" sz="22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文档</a:t>
            </a:r>
          </a:p>
          <a:p>
            <a:pPr algn="ctr" fontAlgn="b">
              <a:lnSpc>
                <a:spcPct val="105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点击此处链接</a:t>
            </a:r>
          </a:p>
        </p:txBody>
      </p:sp>
      <p:sp>
        <p:nvSpPr>
          <p:cNvPr id="198665" name="Rectangle 9"/>
          <p:cNvSpPr>
            <a:spLocks noChangeArrowheads="1"/>
          </p:cNvSpPr>
          <p:nvPr/>
        </p:nvSpPr>
        <p:spPr bwMode="auto">
          <a:xfrm>
            <a:off x="2627313" y="1263650"/>
            <a:ext cx="1728787" cy="739775"/>
          </a:xfrm>
          <a:prstGeom prst="rect">
            <a:avLst/>
          </a:prstGeom>
          <a:solidFill>
            <a:srgbClr val="FFCC00">
              <a:alpha val="46001"/>
            </a:srgbClr>
          </a:solidFill>
          <a:ln w="38100" cmpd="dbl">
            <a:solidFill>
              <a:srgbClr val="FF0066"/>
            </a:solidFill>
            <a:miter lim="800000"/>
            <a:headEnd/>
            <a:tailEnd/>
          </a:ln>
          <a:effectLst>
            <a:outerShdw dist="107763" dir="2700000" algn="ctr" rotWithShape="0">
              <a:schemeClr val="bg1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kumimoji="1" lang="en-US" altLang="zh-CN" sz="4000">
                <a:solidFill>
                  <a:srgbClr val="FF0000"/>
                </a:solidFill>
              </a:rPr>
              <a:t>Quiz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/>
      <p:bldP spid="198661" grpId="0"/>
      <p:bldP spid="1986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971550" y="1622425"/>
            <a:ext cx="74168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3. The driver was drunk and h___ three stationary(</a:t>
            </a:r>
            <a:r>
              <a:rPr lang="zh-CN" altLang="en-US" dirty="0">
                <a:latin typeface="Times New Roman" pitchFamily="18" charset="0"/>
              </a:rPr>
              <a:t>停着的</a:t>
            </a:r>
            <a:r>
              <a:rPr lang="en-US" altLang="zh-CN" dirty="0">
                <a:latin typeface="Times New Roman" pitchFamily="18" charset="0"/>
              </a:rPr>
              <a:t>) cars.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4. We were all g___ to hear you passed your exams.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5. Smoking can increase the r___ of developing heart disease.</a:t>
            </a:r>
          </a:p>
        </p:txBody>
      </p:sp>
      <p:sp>
        <p:nvSpPr>
          <p:cNvPr id="199683" name="Rectangle 3"/>
          <p:cNvSpPr>
            <a:spLocks noChangeArrowheads="1"/>
          </p:cNvSpPr>
          <p:nvPr/>
        </p:nvSpPr>
        <p:spPr bwMode="auto">
          <a:xfrm>
            <a:off x="6659563" y="1628775"/>
            <a:ext cx="175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rgbClr val="CC00FF"/>
                </a:solidFill>
              </a:rPr>
              <a:t>hit</a:t>
            </a: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3851275" y="2997200"/>
            <a:ext cx="13668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rgbClr val="CC00FF"/>
                </a:solidFill>
              </a:rPr>
              <a:t>glad </a:t>
            </a:r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6516688" y="4365625"/>
            <a:ext cx="1943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rgbClr val="CC00FF"/>
                </a:solidFill>
              </a:rPr>
              <a:t>risk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2" grpId="0"/>
      <p:bldP spid="199683" grpId="0"/>
      <p:bldP spid="199684" grpId="0"/>
      <p:bldP spid="19968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322263" y="549275"/>
            <a:ext cx="8426450" cy="553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dirty="0">
                <a:solidFill>
                  <a:srgbClr val="0000FF"/>
                </a:solidFill>
                <a:latin typeface="Times New Roman" pitchFamily="18" charset="0"/>
              </a:rPr>
              <a:t>二、根据汉语提示完成下列句子，每空一词。</a:t>
            </a:r>
            <a:endParaRPr kumimoji="1" lang="zh-CN" altLang="en-US" sz="3400" dirty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en-US" dirty="0">
                <a:latin typeface="Times New Roman" pitchFamily="18" charset="0"/>
              </a:rPr>
              <a:t>1. </a:t>
            </a:r>
            <a:r>
              <a:rPr kumimoji="1" lang="zh-CN" altLang="en-US" dirty="0">
                <a:latin typeface="Times New Roman" pitchFamily="18" charset="0"/>
              </a:rPr>
              <a:t>她可以步行去</a:t>
            </a:r>
            <a:r>
              <a:rPr kumimoji="1" lang="en-US" altLang="en-US" dirty="0">
                <a:latin typeface="Times New Roman" pitchFamily="18" charset="0"/>
              </a:rPr>
              <a:t>，</a:t>
            </a:r>
            <a:r>
              <a:rPr kumimoji="1" lang="zh-CN" altLang="en-US" dirty="0">
                <a:latin typeface="Times New Roman" pitchFamily="18" charset="0"/>
              </a:rPr>
              <a:t>就在附近</a:t>
            </a:r>
            <a:r>
              <a:rPr kumimoji="1" lang="en-US" altLang="en-US" dirty="0">
                <a:latin typeface="Times New Roman" pitchFamily="18" charset="0"/>
              </a:rPr>
              <a:t>。</a:t>
            </a:r>
          </a:p>
          <a:p>
            <a:pPr>
              <a:lnSpc>
                <a:spcPct val="110000"/>
              </a:lnSpc>
            </a:pPr>
            <a:r>
              <a:rPr kumimoji="1" lang="zh-CN" altLang="en-US" dirty="0">
                <a:latin typeface="Times New Roman" pitchFamily="18" charset="0"/>
              </a:rPr>
              <a:t>   </a:t>
            </a:r>
            <a:r>
              <a:rPr kumimoji="1" lang="en-US" altLang="en-US" dirty="0">
                <a:latin typeface="Times New Roman" pitchFamily="18" charset="0"/>
              </a:rPr>
              <a:t>She could walk; it’s only ___</a:t>
            </a:r>
            <a:r>
              <a:rPr kumimoji="1" lang="en-US" altLang="zh-CN" dirty="0">
                <a:latin typeface="Times New Roman" pitchFamily="18" charset="0"/>
              </a:rPr>
              <a:t>__</a:t>
            </a:r>
            <a:r>
              <a:rPr kumimoji="1" lang="en-US" altLang="en-US" dirty="0">
                <a:latin typeface="Times New Roman" pitchFamily="18" charset="0"/>
              </a:rPr>
              <a:t> _</a:t>
            </a:r>
            <a:r>
              <a:rPr kumimoji="1" lang="en-US" altLang="zh-CN" dirty="0">
                <a:latin typeface="Times New Roman" pitchFamily="18" charset="0"/>
              </a:rPr>
              <a:t>__</a:t>
            </a:r>
            <a:r>
              <a:rPr kumimoji="1" lang="en-US" altLang="en-US" dirty="0">
                <a:latin typeface="Times New Roman" pitchFamily="18" charset="0"/>
              </a:rPr>
              <a:t> ___</a:t>
            </a:r>
            <a:r>
              <a:rPr kumimoji="1" lang="en-US" altLang="zh-CN" dirty="0">
                <a:latin typeface="Times New Roman" pitchFamily="18" charset="0"/>
              </a:rPr>
              <a:t>__</a:t>
            </a:r>
            <a:r>
              <a:rPr kumimoji="1" lang="en-US" altLang="en-US" dirty="0">
                <a:latin typeface="Times New Roman" pitchFamily="18" charset="0"/>
              </a:rPr>
              <a:t>_.</a:t>
            </a:r>
          </a:p>
          <a:p>
            <a:pPr>
              <a:lnSpc>
                <a:spcPct val="110000"/>
              </a:lnSpc>
            </a:pPr>
            <a:r>
              <a:rPr kumimoji="1" lang="en-US" altLang="en-US" dirty="0">
                <a:latin typeface="Times New Roman" pitchFamily="18" charset="0"/>
              </a:rPr>
              <a:t>2. </a:t>
            </a:r>
            <a:r>
              <a:rPr kumimoji="1" lang="zh-CN" altLang="en-US" dirty="0">
                <a:latin typeface="Times New Roman" pitchFamily="18" charset="0"/>
              </a:rPr>
              <a:t>布莱恩通常会及时赶回家里给孩子们洗澡</a:t>
            </a:r>
            <a:r>
              <a:rPr kumimoji="1" lang="en-US" altLang="en-US" dirty="0">
                <a:latin typeface="Times New Roman" pitchFamily="18" charset="0"/>
              </a:rPr>
              <a:t>。</a:t>
            </a:r>
          </a:p>
          <a:p>
            <a:pPr>
              <a:lnSpc>
                <a:spcPct val="110000"/>
              </a:lnSpc>
            </a:pPr>
            <a:r>
              <a:rPr kumimoji="1" lang="zh-CN" altLang="en-US" dirty="0">
                <a:latin typeface="Times New Roman" pitchFamily="18" charset="0"/>
              </a:rPr>
              <a:t>   </a:t>
            </a:r>
            <a:r>
              <a:rPr kumimoji="1" lang="en-US" altLang="en-US" dirty="0">
                <a:latin typeface="Times New Roman" pitchFamily="18" charset="0"/>
              </a:rPr>
              <a:t>Brain usually gets home __ ____ to bath the children.</a:t>
            </a:r>
          </a:p>
        </p:txBody>
      </p:sp>
      <p:sp>
        <p:nvSpPr>
          <p:cNvPr id="200707" name="Rectangle 3"/>
          <p:cNvSpPr>
            <a:spLocks noChangeArrowheads="1"/>
          </p:cNvSpPr>
          <p:nvPr/>
        </p:nvSpPr>
        <p:spPr bwMode="auto">
          <a:xfrm>
            <a:off x="684213" y="2349500"/>
            <a:ext cx="7775575" cy="130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>
                <a:solidFill>
                  <a:srgbClr val="CC00FF"/>
                </a:solidFill>
              </a:rPr>
              <a:t>                                          round the corner </a:t>
            </a:r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5507038" y="4803775"/>
            <a:ext cx="1657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rgbClr val="CC00FF"/>
                </a:solidFill>
              </a:rPr>
              <a:t>in time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6" grpId="0"/>
      <p:bldP spid="200707" grpId="0"/>
      <p:bldP spid="20070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611188" y="1565275"/>
            <a:ext cx="8064500" cy="366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itchFamily="18" charset="0"/>
              </a:rPr>
              <a:t>3. </a:t>
            </a:r>
            <a:r>
              <a:rPr lang="zh-CN" altLang="en-US" dirty="0">
                <a:latin typeface="Times New Roman" pitchFamily="18" charset="0"/>
              </a:rPr>
              <a:t>门把手总是掉下来</a:t>
            </a:r>
            <a:r>
              <a:rPr lang="en-US" altLang="en-US" dirty="0">
                <a:latin typeface="Times New Roman" pitchFamily="18" charset="0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Times New Roman" pitchFamily="18" charset="0"/>
              </a:rPr>
              <a:t>   </a:t>
            </a:r>
            <a:r>
              <a:rPr lang="en-US" altLang="en-US" dirty="0">
                <a:latin typeface="Times New Roman" pitchFamily="18" charset="0"/>
              </a:rPr>
              <a:t>The door handle keeps __</a:t>
            </a:r>
            <a:r>
              <a:rPr lang="en-US" altLang="zh-CN" dirty="0">
                <a:latin typeface="Times New Roman" pitchFamily="18" charset="0"/>
              </a:rPr>
              <a:t>_</a:t>
            </a:r>
            <a:r>
              <a:rPr lang="en-US" altLang="en-US" dirty="0">
                <a:latin typeface="Times New Roman" pitchFamily="18" charset="0"/>
              </a:rPr>
              <a:t>__ ____.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itchFamily="18" charset="0"/>
              </a:rPr>
              <a:t>4. </a:t>
            </a:r>
            <a:r>
              <a:rPr lang="zh-CN" altLang="en-US" dirty="0">
                <a:latin typeface="Times New Roman" pitchFamily="18" charset="0"/>
              </a:rPr>
              <a:t>当我不专心听讲时</a:t>
            </a:r>
            <a:r>
              <a:rPr lang="en-US" altLang="en-US" dirty="0">
                <a:latin typeface="Times New Roman" pitchFamily="18" charset="0"/>
              </a:rPr>
              <a:t>，</a:t>
            </a:r>
            <a:r>
              <a:rPr lang="zh-CN" altLang="en-US" dirty="0">
                <a:latin typeface="Times New Roman" pitchFamily="18" charset="0"/>
              </a:rPr>
              <a:t>老师很生气</a:t>
            </a:r>
            <a:r>
              <a:rPr lang="en-US" altLang="en-US" dirty="0">
                <a:latin typeface="Times New Roman" pitchFamily="18" charset="0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itchFamily="18" charset="0"/>
              </a:rPr>
              <a:t>   The teacher got angry with me when I didn’t ___ __</a:t>
            </a:r>
            <a:r>
              <a:rPr lang="en-US" altLang="zh-CN" dirty="0">
                <a:latin typeface="Times New Roman" pitchFamily="18" charset="0"/>
              </a:rPr>
              <a:t>____</a:t>
            </a:r>
            <a:r>
              <a:rPr lang="en-US" altLang="en-US" dirty="0">
                <a:latin typeface="Times New Roman" pitchFamily="18" charset="0"/>
              </a:rPr>
              <a:t>___.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5508625" y="2390775"/>
            <a:ext cx="25193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rgbClr val="CC00FF"/>
                </a:solidFill>
              </a:rPr>
              <a:t>falling off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2266950" y="4516438"/>
            <a:ext cx="2879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rgbClr val="CC00FF"/>
                </a:solidFill>
              </a:rPr>
              <a:t>pay attention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0" grpId="0"/>
      <p:bldP spid="201731" grpId="0"/>
      <p:bldP spid="2017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323850" y="2616200"/>
            <a:ext cx="856932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5200" dirty="0">
                <a:solidFill>
                  <a:srgbClr val="6600FF"/>
                </a:solidFill>
                <a:latin typeface="Arial Black" pitchFamily="34" charset="0"/>
              </a:rPr>
              <a:t>Read the words and expressions loudly.</a:t>
            </a:r>
          </a:p>
        </p:txBody>
      </p:sp>
      <p:pic>
        <p:nvPicPr>
          <p:cNvPr id="154627" name="Picture 3" descr="Nonam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2000" contras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8313" y="549275"/>
            <a:ext cx="2051050" cy="145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heel spokes="8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611188" y="1125538"/>
            <a:ext cx="8064500" cy="509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en-US">
                <a:latin typeface="Times New Roman" pitchFamily="18" charset="0"/>
              </a:rPr>
              <a:t>5. </a:t>
            </a:r>
            <a:r>
              <a:rPr lang="zh-CN" altLang="en-US">
                <a:latin typeface="Times New Roman" pitchFamily="18" charset="0"/>
              </a:rPr>
              <a:t>我已经说过对不起了，我还能做什么呢</a:t>
            </a:r>
            <a:r>
              <a:rPr lang="en-US" altLang="en-US">
                <a:latin typeface="Times New Roman" pitchFamily="18" charset="0"/>
              </a:rPr>
              <a:t>？</a:t>
            </a:r>
          </a:p>
          <a:p>
            <a:pPr>
              <a:lnSpc>
                <a:spcPct val="130000"/>
              </a:lnSpc>
            </a:pPr>
            <a:r>
              <a:rPr lang="en-US" altLang="en-US">
                <a:latin typeface="Times New Roman" pitchFamily="18" charset="0"/>
              </a:rPr>
              <a:t>  </a:t>
            </a:r>
            <a:r>
              <a:rPr lang="zh-CN" altLang="en-US">
                <a:latin typeface="Times New Roman" pitchFamily="18" charset="0"/>
              </a:rPr>
              <a:t> </a:t>
            </a:r>
            <a:r>
              <a:rPr lang="en-US" altLang="en-US">
                <a:latin typeface="Times New Roman" pitchFamily="18" charset="0"/>
              </a:rPr>
              <a:t>I’ve said I’m sorry. </a:t>
            </a:r>
            <a:r>
              <a:rPr lang="en-US" altLang="zh-CN">
                <a:latin typeface="Times New Roman" pitchFamily="18" charset="0"/>
              </a:rPr>
              <a:t>_____</a:t>
            </a:r>
            <a:r>
              <a:rPr lang="en-US" altLang="en-US">
                <a:latin typeface="Times New Roman" pitchFamily="18" charset="0"/>
              </a:rPr>
              <a:t> ____ can I do?</a:t>
            </a:r>
          </a:p>
          <a:p>
            <a:pPr>
              <a:lnSpc>
                <a:spcPct val="130000"/>
              </a:lnSpc>
            </a:pPr>
            <a:r>
              <a:rPr lang="en-US" altLang="en-US">
                <a:latin typeface="Times New Roman" pitchFamily="18" charset="0"/>
              </a:rPr>
              <a:t>6. </a:t>
            </a:r>
            <a:r>
              <a:rPr lang="zh-CN" altLang="en-US">
                <a:latin typeface="Times New Roman" pitchFamily="18" charset="0"/>
              </a:rPr>
              <a:t>我们并肩沿着海滨走</a:t>
            </a:r>
            <a:r>
              <a:rPr lang="en-US" altLang="en-US">
                <a:latin typeface="Times New Roman" pitchFamily="18" charset="0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en-US" altLang="en-US">
                <a:latin typeface="Times New Roman" pitchFamily="18" charset="0"/>
              </a:rPr>
              <a:t>  </a:t>
            </a:r>
            <a:r>
              <a:rPr lang="zh-CN" altLang="en-US">
                <a:latin typeface="Times New Roman" pitchFamily="18" charset="0"/>
              </a:rPr>
              <a:t> </a:t>
            </a:r>
            <a:r>
              <a:rPr lang="en-US" altLang="en-US">
                <a:latin typeface="Times New Roman" pitchFamily="18" charset="0"/>
              </a:rPr>
              <a:t>We walked along the beach, ____ __ </a:t>
            </a:r>
            <a:r>
              <a:rPr lang="en-US" altLang="zh-CN">
                <a:latin typeface="Times New Roman" pitchFamily="18" charset="0"/>
              </a:rPr>
              <a:t>___</a:t>
            </a:r>
            <a:r>
              <a:rPr lang="en-US" altLang="en-US">
                <a:latin typeface="Times New Roman" pitchFamily="18" charset="0"/>
              </a:rPr>
              <a:t>_.</a:t>
            </a:r>
          </a:p>
        </p:txBody>
      </p:sp>
      <p:sp>
        <p:nvSpPr>
          <p:cNvPr id="216067" name="Rectangle 3"/>
          <p:cNvSpPr>
            <a:spLocks noChangeArrowheads="1"/>
          </p:cNvSpPr>
          <p:nvPr/>
        </p:nvSpPr>
        <p:spPr bwMode="auto">
          <a:xfrm>
            <a:off x="4860925" y="2708275"/>
            <a:ext cx="25193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rgbClr val="CC00FF"/>
                </a:solidFill>
              </a:rPr>
              <a:t>What else</a:t>
            </a:r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971550" y="4716463"/>
            <a:ext cx="7777163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rgbClr val="CC00FF"/>
                </a:solidFill>
              </a:rPr>
              <a:t>                                                 side by side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6" grpId="0"/>
      <p:bldP spid="216067" grpId="0"/>
      <p:bldP spid="21606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754" name="Picture 2" descr="85142582"/>
          <p:cNvPicPr>
            <a:picLocks noChangeAspect="1" noChangeArrowheads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9513" y="693738"/>
            <a:ext cx="1146175" cy="114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1212850" y="1846263"/>
            <a:ext cx="7535863" cy="198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15000"/>
              </a:lnSpc>
              <a:buFontTx/>
              <a:buAutoNum type="arabicPeriod"/>
            </a:pPr>
            <a:r>
              <a:rPr lang="en-US" altLang="zh-CN" dirty="0">
                <a:latin typeface="Times New Roman" pitchFamily="18" charset="0"/>
              </a:rPr>
              <a:t> Read the passage again and review 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latin typeface="Times New Roman" pitchFamily="18" charset="0"/>
              </a:rPr>
              <a:t>    the words and expressions. 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latin typeface="Times New Roman" pitchFamily="18" charset="0"/>
              </a:rPr>
              <a:t>2. </a:t>
            </a:r>
            <a:r>
              <a:rPr lang="zh-CN" altLang="en-US" dirty="0">
                <a:latin typeface="Times New Roman" pitchFamily="18" charset="0"/>
              </a:rPr>
              <a:t>发挥想象，连词成文</a:t>
            </a:r>
            <a:r>
              <a:rPr lang="en-US" altLang="zh-CN" dirty="0">
                <a:latin typeface="Times New Roman" pitchFamily="18" charset="0"/>
              </a:rPr>
              <a:t>(50-70</a:t>
            </a:r>
            <a:r>
              <a:rPr lang="zh-CN" altLang="en-US" dirty="0">
                <a:latin typeface="Times New Roman" pitchFamily="18" charset="0"/>
              </a:rPr>
              <a:t>字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1833563" y="3860800"/>
            <a:ext cx="6626225" cy="1749425"/>
          </a:xfrm>
          <a:prstGeom prst="rect">
            <a:avLst/>
          </a:prstGeom>
          <a:solidFill>
            <a:srgbClr val="FFD9FF">
              <a:alpha val="70000"/>
            </a:srgbClr>
          </a:solidFill>
          <a:ln w="9525" algn="ctr">
            <a:solidFill>
              <a:srgbClr val="FF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accident, appear, pale, hit, risk, attention, in time, fall off…, pay attention, side by side</a:t>
            </a:r>
          </a:p>
        </p:txBody>
      </p:sp>
      <p:sp>
        <p:nvSpPr>
          <p:cNvPr id="202757" name="WordArt 5"/>
          <p:cNvSpPr>
            <a:spLocks noChangeArrowheads="1" noChangeShapeType="1" noTextEdit="1"/>
          </p:cNvSpPr>
          <p:nvPr/>
        </p:nvSpPr>
        <p:spPr bwMode="auto">
          <a:xfrm>
            <a:off x="2051050" y="909638"/>
            <a:ext cx="5472113" cy="71913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5400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3366FF"/>
                    </a:gs>
                    <a:gs pos="12500">
                      <a:srgbClr val="01A78F"/>
                    </a:gs>
                    <a:gs pos="25000">
                      <a:srgbClr val="FFFF00"/>
                    </a:gs>
                    <a:gs pos="37500">
                      <a:srgbClr val="FF6633"/>
                    </a:gs>
                    <a:gs pos="50000">
                      <a:srgbClr val="FF3399"/>
                    </a:gs>
                    <a:gs pos="62500">
                      <a:srgbClr val="FF6633"/>
                    </a:gs>
                    <a:gs pos="75000">
                      <a:srgbClr val="FFFF00"/>
                    </a:gs>
                    <a:gs pos="87500">
                      <a:srgbClr val="01A78F"/>
                    </a:gs>
                    <a:gs pos="100000">
                      <a:srgbClr val="3366FF"/>
                    </a:gs>
                  </a:gsLst>
                  <a:lin ang="0" scaled="1"/>
                </a:gradFill>
                <a:latin typeface="Times New Roman"/>
                <a:cs typeface="Times New Roman"/>
              </a:rPr>
              <a:t>Homework</a:t>
            </a:r>
            <a:endParaRPr lang="zh-CN" altLang="en-US" sz="5400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3366FF"/>
                  </a:gs>
                  <a:gs pos="12500">
                    <a:srgbClr val="01A78F"/>
                  </a:gs>
                  <a:gs pos="25000">
                    <a:srgbClr val="FFFF00"/>
                  </a:gs>
                  <a:gs pos="37500">
                    <a:srgbClr val="FF6633"/>
                  </a:gs>
                  <a:gs pos="50000">
                    <a:srgbClr val="FF3399"/>
                  </a:gs>
                  <a:gs pos="62500">
                    <a:srgbClr val="FF6633"/>
                  </a:gs>
                  <a:gs pos="75000">
                    <a:srgbClr val="FFFF00"/>
                  </a:gs>
                  <a:gs pos="87500">
                    <a:srgbClr val="01A78F"/>
                  </a:gs>
                  <a:gs pos="100000">
                    <a:srgbClr val="3366FF"/>
                  </a:gs>
                </a:gsLst>
                <a:lin ang="0" scaled="1"/>
              </a:gra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778" name="Picture 2" descr="图片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2275" y="1323975"/>
            <a:ext cx="1798638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1438275" y="3933825"/>
            <a:ext cx="7021513" cy="135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GB" altLang="zh-CN" dirty="0"/>
              <a:t>1. To preview Unit 2;</a:t>
            </a:r>
          </a:p>
          <a:p>
            <a:pPr>
              <a:lnSpc>
                <a:spcPct val="115000"/>
              </a:lnSpc>
            </a:pPr>
            <a:r>
              <a:rPr lang="en-GB" altLang="zh-CN" dirty="0"/>
              <a:t>2. To practise the new vocabulary.</a:t>
            </a:r>
          </a:p>
        </p:txBody>
      </p:sp>
      <p:sp>
        <p:nvSpPr>
          <p:cNvPr id="203780" name="WordArt 4"/>
          <p:cNvSpPr>
            <a:spLocks noChangeArrowheads="1" noChangeShapeType="1" noTextEdit="1"/>
          </p:cNvSpPr>
          <p:nvPr/>
        </p:nvSpPr>
        <p:spPr bwMode="auto">
          <a:xfrm>
            <a:off x="3708400" y="1993900"/>
            <a:ext cx="3662363" cy="9144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latin typeface="Arial"/>
                <a:cs typeface="Arial"/>
              </a:rPr>
              <a:t>Preview</a:t>
            </a:r>
            <a:endParaRPr lang="zh-CN" altLang="en-US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latin typeface="Arial"/>
              <a:cs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/>
      <p:bldP spid="20378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sz="half" idx="1"/>
          </p:nvPr>
        </p:nvSpPr>
        <p:spPr>
          <a:xfrm>
            <a:off x="1042988" y="2047875"/>
            <a:ext cx="1655762" cy="4044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Times New Roman" pitchFamily="18" charset="0"/>
              </a:rPr>
              <a:t>pale</a:t>
            </a:r>
          </a:p>
          <a:p>
            <a:pPr algn="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Times New Roman" pitchFamily="18" charset="0"/>
              </a:rPr>
              <a:t>appear</a:t>
            </a:r>
          </a:p>
          <a:p>
            <a:pPr algn="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Times New Roman" pitchFamily="18" charset="0"/>
              </a:rPr>
              <a:t>round</a:t>
            </a:r>
          </a:p>
          <a:p>
            <a:pPr algn="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Times New Roman" pitchFamily="18" charset="0"/>
              </a:rPr>
              <a:t>corner</a:t>
            </a:r>
          </a:p>
          <a:p>
            <a:pPr algn="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Times New Roman" pitchFamily="18" charset="0"/>
              </a:rPr>
              <a:t>hit</a:t>
            </a:r>
          </a:p>
          <a:p>
            <a:pPr algn="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Times New Roman" pitchFamily="18" charset="0"/>
              </a:rPr>
              <a:t>glad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sz="half" idx="2"/>
          </p:nvPr>
        </p:nvSpPr>
        <p:spPr>
          <a:xfrm>
            <a:off x="2916238" y="2024063"/>
            <a:ext cx="5938837" cy="4044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000"/>
                  </a:srgbClr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 i="1" dirty="0">
                <a:solidFill>
                  <a:srgbClr val="FF0066"/>
                </a:solidFill>
                <a:latin typeface="Times New Roman" pitchFamily="18" charset="0"/>
              </a:rPr>
              <a:t>adj.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</a:rPr>
              <a:t>（肤色）苍白的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 i="1" dirty="0">
                <a:solidFill>
                  <a:srgbClr val="FF0066"/>
                </a:solidFill>
                <a:latin typeface="Times New Roman" pitchFamily="18" charset="0"/>
              </a:rPr>
              <a:t>v.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</a:rPr>
              <a:t>出现，显露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 i="1" dirty="0">
                <a:solidFill>
                  <a:srgbClr val="FF0066"/>
                </a:solidFill>
                <a:latin typeface="Times New Roman" pitchFamily="18" charset="0"/>
              </a:rPr>
              <a:t>prep.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</a:rPr>
              <a:t>转到（某物的）另一边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 i="1" dirty="0">
                <a:solidFill>
                  <a:srgbClr val="FF0066"/>
                </a:solidFill>
                <a:latin typeface="Times New Roman" pitchFamily="18" charset="0"/>
              </a:rPr>
              <a:t>n.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</a:rPr>
              <a:t>拐角，街角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 i="1" dirty="0">
                <a:solidFill>
                  <a:srgbClr val="FF0066"/>
                </a:solidFill>
                <a:latin typeface="Times New Roman" pitchFamily="18" charset="0"/>
              </a:rPr>
              <a:t>v.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</a:rPr>
              <a:t>（使）碰撞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 i="1" dirty="0">
                <a:solidFill>
                  <a:srgbClr val="FF0066"/>
                </a:solidFill>
                <a:latin typeface="Times New Roman" pitchFamily="18" charset="0"/>
              </a:rPr>
              <a:t>adj.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</a:rPr>
              <a:t>高兴的，欢喜的</a:t>
            </a:r>
          </a:p>
        </p:txBody>
      </p:sp>
      <p:grpSp>
        <p:nvGrpSpPr>
          <p:cNvPr id="2060" name="Group 12"/>
          <p:cNvGrpSpPr>
            <a:grpSpLocks/>
          </p:cNvGrpSpPr>
          <p:nvPr/>
        </p:nvGrpSpPr>
        <p:grpSpPr bwMode="auto">
          <a:xfrm>
            <a:off x="755650" y="476250"/>
            <a:ext cx="6624638" cy="1152525"/>
            <a:chOff x="431" y="164"/>
            <a:chExt cx="4173" cy="726"/>
          </a:xfrm>
        </p:grpSpPr>
        <p:pic>
          <p:nvPicPr>
            <p:cNvPr id="2058" name="Picture 10" descr="16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164"/>
              <a:ext cx="4173" cy="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>
              <a:off x="1202" y="436"/>
              <a:ext cx="328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4000" dirty="0">
                  <a:solidFill>
                    <a:schemeClr val="bg1"/>
                  </a:solidFill>
                </a:rPr>
                <a:t>Words and expressions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0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0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0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0" name="Group 6"/>
          <p:cNvGrpSpPr>
            <a:grpSpLocks/>
          </p:cNvGrpSpPr>
          <p:nvPr/>
        </p:nvGrpSpPr>
        <p:grpSpPr bwMode="auto">
          <a:xfrm>
            <a:off x="1042988" y="44450"/>
            <a:ext cx="6624637" cy="1152525"/>
            <a:chOff x="431" y="164"/>
            <a:chExt cx="4173" cy="726"/>
          </a:xfrm>
        </p:grpSpPr>
        <p:pic>
          <p:nvPicPr>
            <p:cNvPr id="6151" name="Picture 7" descr="16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164"/>
              <a:ext cx="4173" cy="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52" name="Rectangle 8"/>
            <p:cNvSpPr>
              <a:spLocks noChangeArrowheads="1"/>
            </p:cNvSpPr>
            <p:nvPr/>
          </p:nvSpPr>
          <p:spPr bwMode="auto">
            <a:xfrm>
              <a:off x="1202" y="436"/>
              <a:ext cx="328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4000">
                  <a:solidFill>
                    <a:schemeClr val="bg1"/>
                  </a:solidFill>
                </a:rPr>
                <a:t>Words and expressions</a:t>
              </a:r>
            </a:p>
          </p:txBody>
        </p:sp>
      </p:grp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323850" y="1533525"/>
            <a:ext cx="3022600" cy="470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/>
              <a:t>risk</a:t>
            </a:r>
          </a:p>
          <a:p>
            <a:pPr algn="r">
              <a:lnSpc>
                <a:spcPct val="120000"/>
              </a:lnSpc>
            </a:pPr>
            <a:r>
              <a:rPr lang="en-US" altLang="zh-CN"/>
              <a:t>attention</a:t>
            </a:r>
          </a:p>
          <a:p>
            <a:pPr algn="r">
              <a:lnSpc>
                <a:spcPct val="120000"/>
              </a:lnSpc>
            </a:pPr>
            <a:r>
              <a:rPr lang="en-US" altLang="zh-CN"/>
              <a:t>side</a:t>
            </a:r>
          </a:p>
          <a:p>
            <a:pPr algn="r">
              <a:lnSpc>
                <a:spcPct val="120000"/>
              </a:lnSpc>
            </a:pPr>
            <a:r>
              <a:rPr lang="en-US" altLang="zh-CN"/>
              <a:t>in time</a:t>
            </a:r>
          </a:p>
          <a:p>
            <a:pPr algn="r">
              <a:lnSpc>
                <a:spcPct val="120000"/>
              </a:lnSpc>
            </a:pPr>
            <a:r>
              <a:rPr lang="en-US" altLang="zh-CN"/>
              <a:t>fall off</a:t>
            </a:r>
          </a:p>
          <a:p>
            <a:pPr algn="r">
              <a:lnSpc>
                <a:spcPct val="120000"/>
              </a:lnSpc>
            </a:pPr>
            <a:r>
              <a:rPr lang="en-US" altLang="zh-CN"/>
              <a:t>pay attention</a:t>
            </a:r>
          </a:p>
          <a:p>
            <a:pPr algn="r">
              <a:lnSpc>
                <a:spcPct val="120000"/>
              </a:lnSpc>
            </a:pPr>
            <a:r>
              <a:rPr lang="en-US" altLang="zh-CN"/>
              <a:t>side by side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3421063" y="1533525"/>
            <a:ext cx="5472112" cy="470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>
                <a:solidFill>
                  <a:srgbClr val="FF0066"/>
                </a:solidFill>
              </a:rPr>
              <a:t>n.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危险，风险</a:t>
            </a:r>
          </a:p>
          <a:p>
            <a:pPr>
              <a:lnSpc>
                <a:spcPct val="120000"/>
              </a:lnSpc>
            </a:pPr>
            <a:r>
              <a:rPr lang="en-US" altLang="zh-CN" i="1">
                <a:solidFill>
                  <a:srgbClr val="FF0066"/>
                </a:solidFill>
              </a:rPr>
              <a:t>n.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注意力</a:t>
            </a:r>
          </a:p>
          <a:p>
            <a:pPr>
              <a:lnSpc>
                <a:spcPct val="120000"/>
              </a:lnSpc>
            </a:pPr>
            <a:r>
              <a:rPr lang="en-US" altLang="zh-CN" i="1">
                <a:solidFill>
                  <a:srgbClr val="FF0066"/>
                </a:solidFill>
              </a:rPr>
              <a:t>n.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（物体或形状的）侧面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</a:rPr>
              <a:t>及时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</a:rPr>
              <a:t>从</a:t>
            </a:r>
            <a:r>
              <a:rPr lang="en-US" altLang="zh-CN">
                <a:solidFill>
                  <a:srgbClr val="0000FF"/>
                </a:solidFill>
              </a:rPr>
              <a:t>……</a:t>
            </a:r>
            <a:r>
              <a:rPr lang="zh-CN" altLang="en-US">
                <a:solidFill>
                  <a:srgbClr val="0000FF"/>
                </a:solidFill>
              </a:rPr>
              <a:t>跌落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</a:rPr>
              <a:t>注意，留心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</a:rPr>
              <a:t>并排地，肩并肩地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835696" y="2636912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pic>
        <p:nvPicPr>
          <p:cNvPr id="135170" name="Picture 2" descr="pair%20readi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32588" y="592138"/>
            <a:ext cx="1584325" cy="108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755650" y="1335088"/>
            <a:ext cx="7632700" cy="477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66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95000"/>
              </a:lnSpc>
            </a:pPr>
            <a:endParaRPr lang="en-US" altLang="zh-CN" sz="3500" dirty="0">
              <a:latin typeface="Times New Roman" pitchFamily="18" charset="0"/>
            </a:endParaRPr>
          </a:p>
          <a:p>
            <a:pPr>
              <a:lnSpc>
                <a:spcPct val="95000"/>
              </a:lnSpc>
              <a:buFontTx/>
              <a:buAutoNum type="arabicPeriod"/>
            </a:pPr>
            <a:r>
              <a:rPr lang="en-US" altLang="zh-CN" dirty="0">
                <a:latin typeface="Times New Roman" pitchFamily="18" charset="0"/>
              </a:rPr>
              <a:t>To listen and understand the conversation about advice on riding</a:t>
            </a:r>
          </a:p>
          <a:p>
            <a:pPr>
              <a:lnSpc>
                <a:spcPct val="95000"/>
              </a:lnSpc>
            </a:pPr>
            <a:r>
              <a:rPr lang="en-US" altLang="zh-CN" dirty="0">
                <a:latin typeface="Times New Roman" pitchFamily="18" charset="0"/>
              </a:rPr>
              <a:t>2.To learn some key words and useful expressions </a:t>
            </a:r>
          </a:p>
          <a:p>
            <a:pPr>
              <a:lnSpc>
                <a:spcPct val="95000"/>
              </a:lnSpc>
            </a:pPr>
            <a:r>
              <a:rPr lang="en-US" altLang="zh-CN" dirty="0">
                <a:latin typeface="Times New Roman" pitchFamily="18" charset="0"/>
              </a:rPr>
              <a:t>3.To understand the way of talking about what was happening at a specific time</a:t>
            </a:r>
          </a:p>
          <a:p>
            <a:pPr>
              <a:lnSpc>
                <a:spcPct val="95000"/>
              </a:lnSpc>
            </a:pPr>
            <a:r>
              <a:rPr lang="en-US" altLang="zh-CN" dirty="0">
                <a:latin typeface="Times New Roman" pitchFamily="18" charset="0"/>
              </a:rPr>
              <a:t>4.To read the sentences correctly</a:t>
            </a:r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684213" y="981075"/>
            <a:ext cx="2808287" cy="679450"/>
          </a:xfrm>
          <a:prstGeom prst="rect">
            <a:avLst/>
          </a:prstGeom>
          <a:solidFill>
            <a:srgbClr val="00FFFF"/>
          </a:solidFill>
          <a:ln w="38100" cmpd="dbl" algn="ctr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/>
              <a:t>Objectives</a:t>
            </a:r>
            <a:r>
              <a:rPr lang="zh-CN" altLang="en-US" dirty="0"/>
              <a:t>：</a:t>
            </a:r>
          </a:p>
        </p:txBody>
      </p:sp>
      <p:pic>
        <p:nvPicPr>
          <p:cNvPr id="135175" name="Picture 7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1725" y="5734050"/>
            <a:ext cx="933450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1042988" y="404813"/>
            <a:ext cx="6481762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Words: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accident, appear, pale, hit, risk, attention</a:t>
            </a:r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1042988" y="2046288"/>
            <a:ext cx="691197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Phrases:</a:t>
            </a:r>
          </a:p>
          <a:p>
            <a:r>
              <a:rPr lang="en-US" altLang="zh-CN" dirty="0"/>
              <a:t>in time, fall off…, pay attention,</a:t>
            </a:r>
          </a:p>
          <a:p>
            <a:r>
              <a:rPr lang="en-US" altLang="zh-CN" dirty="0"/>
              <a:t>side by side</a:t>
            </a: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1042988" y="3716338"/>
            <a:ext cx="6265862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Patterns:</a:t>
            </a:r>
          </a:p>
          <a:p>
            <a:r>
              <a:rPr lang="en-US" altLang="zh-CN" dirty="0"/>
              <a:t>Are you all right?</a:t>
            </a:r>
          </a:p>
          <a:p>
            <a:r>
              <a:rPr lang="en-US" altLang="zh-CN" dirty="0"/>
              <a:t>That’s very dangerous.</a:t>
            </a:r>
          </a:p>
          <a:p>
            <a:r>
              <a:rPr lang="en-US" altLang="zh-CN" dirty="0"/>
              <a:t>That’s too bad.</a:t>
            </a:r>
          </a:p>
          <a:p>
            <a:r>
              <a:rPr lang="en-US" altLang="zh-CN" dirty="0"/>
              <a:t>Anything else?</a:t>
            </a:r>
          </a:p>
        </p:txBody>
      </p:sp>
      <p:pic>
        <p:nvPicPr>
          <p:cNvPr id="136197" name="Picture 5" descr="words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2950" y="5805488"/>
            <a:ext cx="1223963" cy="73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198" name="Picture 6" descr="newblog0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8488" y="3933825"/>
            <a:ext cx="1152525" cy="96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/>
      <p:bldP spid="136195" grpId="0"/>
      <p:bldP spid="1361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612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27538" y="2852738"/>
            <a:ext cx="3960812" cy="261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613" name="Text Box 5"/>
          <p:cNvSpPr txBox="1">
            <a:spLocks noChangeArrowheads="1"/>
          </p:cNvSpPr>
          <p:nvPr/>
        </p:nvSpPr>
        <p:spPr bwMode="auto">
          <a:xfrm>
            <a:off x="971550" y="620713"/>
            <a:ext cx="7345363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Look at the picture and say what is happening. Use the words and expressions in the box to help you.</a:t>
            </a:r>
          </a:p>
        </p:txBody>
      </p:sp>
      <p:sp>
        <p:nvSpPr>
          <p:cNvPr id="196614" name="Text Box 6"/>
          <p:cNvSpPr txBox="1">
            <a:spLocks noChangeArrowheads="1"/>
          </p:cNvSpPr>
          <p:nvPr/>
        </p:nvSpPr>
        <p:spPr bwMode="auto">
          <a:xfrm>
            <a:off x="900113" y="2606675"/>
            <a:ext cx="3240087" cy="287655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accident  driver happen mobile phone policewoman road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ext Box 2"/>
          <p:cNvSpPr txBox="1">
            <a:spLocks noChangeArrowheads="1"/>
          </p:cNvSpPr>
          <p:nvPr/>
        </p:nvSpPr>
        <p:spPr bwMode="auto">
          <a:xfrm>
            <a:off x="323850" y="1535113"/>
            <a:ext cx="79200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</a:rPr>
              <a:t>Listen and underline the correct words.</a:t>
            </a:r>
          </a:p>
        </p:txBody>
      </p:sp>
      <p:pic>
        <p:nvPicPr>
          <p:cNvPr id="214019" name="Picture 3" descr="听力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42300" y="1392238"/>
            <a:ext cx="901700" cy="81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539750" y="2678113"/>
            <a:ext cx="7777163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1. The driver </a:t>
            </a:r>
            <a:r>
              <a:rPr lang="en-US" altLang="zh-CN" dirty="0">
                <a:solidFill>
                  <a:srgbClr val="CC00FF"/>
                </a:solidFill>
                <a:latin typeface="Times New Roman" pitchFamily="18" charset="0"/>
              </a:rPr>
              <a:t>was/was not</a:t>
            </a:r>
            <a:r>
              <a:rPr lang="en-US" altLang="zh-CN" dirty="0">
                <a:latin typeface="Times New Roman" pitchFamily="18" charset="0"/>
              </a:rPr>
              <a:t> going fast.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2. The driver </a:t>
            </a:r>
            <a:r>
              <a:rPr lang="en-US" altLang="zh-CN" dirty="0">
                <a:solidFill>
                  <a:srgbClr val="CC00FF"/>
                </a:solidFill>
                <a:latin typeface="Times New Roman" pitchFamily="18" charset="0"/>
              </a:rPr>
              <a:t>was/was not</a:t>
            </a:r>
            <a:r>
              <a:rPr lang="en-US" altLang="zh-CN" dirty="0">
                <a:latin typeface="Times New Roman" pitchFamily="18" charset="0"/>
              </a:rPr>
              <a:t> looking.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3. The driver </a:t>
            </a:r>
            <a:r>
              <a:rPr lang="en-US" altLang="zh-CN" dirty="0">
                <a:solidFill>
                  <a:srgbClr val="CC00FF"/>
                </a:solidFill>
                <a:latin typeface="Times New Roman" pitchFamily="18" charset="0"/>
              </a:rPr>
              <a:t>was/was not</a:t>
            </a:r>
            <a:r>
              <a:rPr lang="en-US" altLang="zh-CN" dirty="0">
                <a:latin typeface="Times New Roman" pitchFamily="18" charset="0"/>
              </a:rPr>
              <a:t> talking on his mobile phone.</a:t>
            </a:r>
          </a:p>
        </p:txBody>
      </p:sp>
      <p:sp>
        <p:nvSpPr>
          <p:cNvPr id="214021" name="Line 5"/>
          <p:cNvSpPr>
            <a:spLocks noChangeShapeType="1"/>
          </p:cNvSpPr>
          <p:nvPr/>
        </p:nvSpPr>
        <p:spPr bwMode="auto">
          <a:xfrm>
            <a:off x="4211638" y="3284538"/>
            <a:ext cx="1439862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22" name="Line 6"/>
          <p:cNvSpPr>
            <a:spLocks noChangeShapeType="1"/>
          </p:cNvSpPr>
          <p:nvPr/>
        </p:nvSpPr>
        <p:spPr bwMode="auto">
          <a:xfrm>
            <a:off x="4211638" y="4076700"/>
            <a:ext cx="1439862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23" name="Line 7"/>
          <p:cNvSpPr>
            <a:spLocks noChangeShapeType="1"/>
          </p:cNvSpPr>
          <p:nvPr/>
        </p:nvSpPr>
        <p:spPr bwMode="auto">
          <a:xfrm>
            <a:off x="3348038" y="4940300"/>
            <a:ext cx="64770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0" grpId="0"/>
      <p:bldP spid="214021" grpId="0" animBg="1"/>
      <p:bldP spid="214022" grpId="0" animBg="1"/>
      <p:bldP spid="2140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4" name="Picture 2" descr="VIV7MULAYGMQZ6]}2$(QYX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7813" y="1644650"/>
            <a:ext cx="6265862" cy="423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2995" name="Text Box 3"/>
          <p:cNvSpPr txBox="1">
            <a:spLocks noChangeArrowheads="1"/>
          </p:cNvSpPr>
          <p:nvPr/>
        </p:nvSpPr>
        <p:spPr bwMode="auto">
          <a:xfrm>
            <a:off x="1042988" y="771525"/>
            <a:ext cx="3816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Listen and read.</a:t>
            </a:r>
          </a:p>
        </p:txBody>
      </p:sp>
      <p:pic>
        <p:nvPicPr>
          <p:cNvPr id="212996" name="Picture 4" descr="flash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27538" y="692150"/>
            <a:ext cx="719137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5066</TotalTime>
  <Words>1321</Words>
  <Application>Microsoft Office PowerPoint</Application>
  <PresentationFormat>全屏显示(4:3)</PresentationFormat>
  <Paragraphs>145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华文细黑</vt:lpstr>
      <vt:lpstr>Arial</vt:lpstr>
      <vt:lpstr>Arial Black</vt:lpstr>
      <vt:lpstr>Calibri</vt:lpstr>
      <vt:lpstr>Calibri Light</vt:lpstr>
      <vt:lpstr>Times New Roman</vt:lpstr>
      <vt:lpstr>天体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第一PPT模板网-WWW.1PPT.COM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subject>第一PPT模板网-WWW.1PPT.COM</dc:subject>
  <dc:creator>第一PPT模板网-WWW.1PPT.COM</dc:creator>
  <cp:keywords>第一PPT模板网-WWW.1PPT.COM</cp:keywords>
  <dc:description>第一PPT模板网-WWW.1PPT.COM</dc:description>
  <cp:lastModifiedBy>张 起源</cp:lastModifiedBy>
  <cp:revision>417</cp:revision>
  <dcterms:created xsi:type="dcterms:W3CDTF">2008-04-09T13:00:14Z</dcterms:created>
  <dcterms:modified xsi:type="dcterms:W3CDTF">2019-09-14T15:25:44Z</dcterms:modified>
  <cp:category>第一PPT模板网-WWW.1PPT.COM</cp:category>
  <cp:contentStatus>第一PPT模板网-WWW.1PPT.COM</cp:contentStatus>
  <cp:version>第一PPT模板网-WWW.1PPT.COM</cp:version>
</cp:coreProperties>
</file>