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3"/>
  </p:notesMasterIdLst>
  <p:sldIdLst>
    <p:sldId id="256" r:id="rId2"/>
    <p:sldId id="279" r:id="rId3"/>
    <p:sldId id="316" r:id="rId4"/>
    <p:sldId id="317" r:id="rId5"/>
    <p:sldId id="257" r:id="rId6"/>
    <p:sldId id="305" r:id="rId7"/>
    <p:sldId id="308" r:id="rId8"/>
    <p:sldId id="306" r:id="rId9"/>
    <p:sldId id="318" r:id="rId10"/>
    <p:sldId id="314" r:id="rId11"/>
    <p:sldId id="299" r:id="rId12"/>
    <p:sldId id="325" r:id="rId13"/>
    <p:sldId id="319" r:id="rId14"/>
    <p:sldId id="326" r:id="rId15"/>
    <p:sldId id="300" r:id="rId16"/>
    <p:sldId id="327" r:id="rId17"/>
    <p:sldId id="329" r:id="rId18"/>
    <p:sldId id="309" r:id="rId19"/>
    <p:sldId id="328" r:id="rId20"/>
    <p:sldId id="330" r:id="rId21"/>
    <p:sldId id="310" r:id="rId22"/>
    <p:sldId id="320" r:id="rId23"/>
    <p:sldId id="331" r:id="rId24"/>
    <p:sldId id="301" r:id="rId25"/>
    <p:sldId id="273" r:id="rId26"/>
    <p:sldId id="313" r:id="rId27"/>
    <p:sldId id="332" r:id="rId28"/>
    <p:sldId id="333" r:id="rId29"/>
    <p:sldId id="315" r:id="rId30"/>
    <p:sldId id="274" r:id="rId31"/>
    <p:sldId id="282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66FFCC"/>
    <a:srgbClr val="FF0000"/>
    <a:srgbClr val="FFFF66"/>
    <a:srgbClr val="FF9966"/>
    <a:srgbClr val="9900FF"/>
    <a:srgbClr val="D60093"/>
    <a:srgbClr val="CC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4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2C9A1-B180-42F9-87F7-1C81D8DBAF59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D40B8-800E-4AE9-8E93-3E34063EA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70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6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D40B8-800E-4AE9-8E93-3E34063EA0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7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A12674-6553-49B1-AAB0-9F956506B6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982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300E7-BC09-4663-B5C3-08FF9079EB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21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17ED3-E21E-4AA7-B38B-476A700C3B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530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12-E0A9-4D63-910D-25DDD37F14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22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6E9E6-3DD2-4A8B-9CD9-370599065A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85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70B79-9756-4979-AF91-DAF7F97E8F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13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A438E-8D14-490B-982D-5152572CF1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20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61761-D887-4A6F-A86B-B59AEF6E9E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26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A694D-6352-4277-9D38-8B23F85665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860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2AC18-6B34-44E5-BDA8-EE2F266BC2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87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583A5-3594-438D-A168-6B864F180F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69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6EC2352-D159-422B-A572-835D304385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Unit%202-activity%203.mp3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0" y="1447800"/>
            <a:ext cx="9144000" cy="2123658"/>
          </a:xfrm>
          <a:prstGeom prst="rect">
            <a:avLst/>
          </a:prstGeom>
          <a:solidFill>
            <a:srgbClr val="FFFF99">
              <a:alpha val="4902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000FF"/>
                </a:solidFill>
              </a:rPr>
              <a:t>Unit 2 </a:t>
            </a:r>
          </a:p>
          <a:p>
            <a:pPr algn="ctr"/>
            <a:r>
              <a:rPr lang="en-US" altLang="zh-CN" sz="4400" b="1" dirty="0">
                <a:solidFill>
                  <a:srgbClr val="0000FF"/>
                </a:solidFill>
              </a:rPr>
              <a:t>I was trying to pick it up when it bit me again.</a:t>
            </a:r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1371600" y="615820"/>
            <a:ext cx="61722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Module 8 Accidents</a:t>
            </a:r>
            <a:endParaRPr lang="zh-CN" altLang="en-US" sz="3600" b="1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95677" y="5791200"/>
            <a:ext cx="6152646" cy="56630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342900" lvl="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2800" b="1" kern="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kern="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模板网</a:t>
            </a:r>
            <a:r>
              <a:rPr lang="en-US" altLang="zh-CN" sz="2800" b="1" kern="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-WWW.1PPT.COM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2270125" y="1797050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3600" b="1">
              <a:latin typeface="Times New Roman" pitchFamily="18" charset="0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1534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3600" b="1" dirty="0">
                <a:latin typeface="Times New Roman" pitchFamily="18" charset="0"/>
              </a:rPr>
              <a:t>1. Where did the snake bite him? </a:t>
            </a:r>
          </a:p>
          <a:p>
            <a:r>
              <a:rPr lang="en-US" altLang="zh-CN" sz="3600" b="1" dirty="0">
                <a:latin typeface="Times New Roman" pitchFamily="18" charset="0"/>
              </a:rPr>
              <a:t> </a:t>
            </a:r>
          </a:p>
          <a:p>
            <a:r>
              <a:rPr lang="en-US" altLang="zh-CN" sz="3600" b="1" dirty="0">
                <a:latin typeface="Times New Roman" pitchFamily="18" charset="0"/>
              </a:rPr>
              <a:t>2. When did Jackson pick up his mobile  </a:t>
            </a:r>
          </a:p>
          <a:p>
            <a:r>
              <a:rPr lang="en-US" altLang="zh-CN" sz="3600" b="1" dirty="0">
                <a:latin typeface="Times New Roman" pitchFamily="18" charset="0"/>
              </a:rPr>
              <a:t>    phone?</a:t>
            </a:r>
          </a:p>
          <a:p>
            <a:endParaRPr lang="en-US" altLang="zh-CN" sz="3600" b="1" dirty="0">
              <a:latin typeface="Times New Roman" pitchFamily="18" charset="0"/>
            </a:endParaRPr>
          </a:p>
          <a:p>
            <a:endParaRPr lang="en-US" altLang="zh-CN" sz="3600" b="1" dirty="0">
              <a:latin typeface="Times New Roman" pitchFamily="18" charset="0"/>
            </a:endParaRPr>
          </a:p>
          <a:p>
            <a:r>
              <a:rPr lang="en-US" altLang="zh-CN" sz="3600" b="1" dirty="0">
                <a:latin typeface="Times New Roman" pitchFamily="18" charset="0"/>
              </a:rPr>
              <a:t>3. Why couldn’t the doctor help him at </a:t>
            </a:r>
          </a:p>
          <a:p>
            <a:r>
              <a:rPr lang="en-US" altLang="zh-CN" sz="3600" b="1" dirty="0">
                <a:latin typeface="Times New Roman" pitchFamily="18" charset="0"/>
              </a:rPr>
              <a:t>    first?</a:t>
            </a:r>
          </a:p>
        </p:txBody>
      </p:sp>
      <p:sp>
        <p:nvSpPr>
          <p:cNvPr id="80904" name="WordArt 8"/>
          <p:cNvSpPr>
            <a:spLocks noChangeArrowheads="1" noChangeShapeType="1" noTextEdit="1"/>
          </p:cNvSpPr>
          <p:nvPr/>
        </p:nvSpPr>
        <p:spPr bwMode="auto">
          <a:xfrm>
            <a:off x="381000" y="304800"/>
            <a:ext cx="82296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top">
              <a:avLst>
                <a:gd name="adj" fmla="val 22222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9900FF"/>
                </a:solidFill>
                <a:latin typeface="Times New Roman"/>
                <a:cs typeface="Times New Roman"/>
              </a:rPr>
              <a:t>Read the passage and answer the questions.</a:t>
            </a:r>
            <a:endParaRPr lang="zh-CN" altLang="en-US" sz="36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rgbClr val="9900FF"/>
              </a:solidFill>
              <a:latin typeface="Times New Roman"/>
              <a:cs typeface="Times New Roman"/>
            </a:endParaRP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914400" y="1524000"/>
            <a:ext cx="4968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The snake bit his hand.</a:t>
            </a: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914400" y="2667000"/>
            <a:ext cx="80772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             While the snake was lying on the </a:t>
            </a:r>
          </a:p>
          <a:p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table, he quickly picked up his mobile phone.</a:t>
            </a: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914400" y="5334000"/>
            <a:ext cx="7848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Because they didn’t know what kind of snake bit him.</a:t>
            </a: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/>
      <p:bldP spid="80904" grpId="0" animBg="1"/>
      <p:bldP spid="80905" grpId="0"/>
      <p:bldP spid="80906" grpId="0"/>
      <p:bldP spid="809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381000" y="2133600"/>
            <a:ext cx="8458200" cy="338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1. The snake bit </a:t>
            </a:r>
            <a:r>
              <a:rPr lang="en-US" altLang="zh-CN" sz="3600" b="1" dirty="0" err="1">
                <a:latin typeface="Times New Roman" pitchFamily="18" charset="0"/>
              </a:rPr>
              <a:t>Mr</a:t>
            </a:r>
            <a:r>
              <a:rPr lang="en-US" altLang="zh-CN" sz="3600" b="1" dirty="0">
                <a:latin typeface="Times New Roman" pitchFamily="18" charset="0"/>
              </a:rPr>
              <a:t> Jackson again when 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    _______.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    a) he was throwing it across the kitchen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    b) he was trying to pick it up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    c) it was climbing out of a box</a:t>
            </a:r>
          </a:p>
        </p:txBody>
      </p:sp>
      <p:sp>
        <p:nvSpPr>
          <p:cNvPr id="61442" name="WordArt 2"/>
          <p:cNvSpPr>
            <a:spLocks noChangeArrowheads="1" noChangeShapeType="1" noTextEdit="1"/>
          </p:cNvSpPr>
          <p:nvPr/>
        </p:nvSpPr>
        <p:spPr bwMode="auto">
          <a:xfrm>
            <a:off x="457200" y="990600"/>
            <a:ext cx="8229600" cy="609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solidFill>
                  <a:srgbClr val="0000FF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Choose the correct answer.</a:t>
            </a:r>
            <a:endParaRPr lang="zh-CN" altLang="en-US" sz="3600" b="1" kern="10" dirty="0">
              <a:solidFill>
                <a:srgbClr val="0000FF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371600" y="2819400"/>
            <a:ext cx="6096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9" grpId="0"/>
      <p:bldP spid="61442" grpId="0" animBg="1"/>
      <p:bldP spid="614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457200" y="1025525"/>
            <a:ext cx="8305800" cy="338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2. When Henry was trying to find the 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    snake, _____.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    a) he could take a photo   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    b) the snake became cool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    c) his hand began to hurt badly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2667000" y="1676400"/>
            <a:ext cx="538163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/>
      <p:bldP spid="972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609600" y="866775"/>
            <a:ext cx="8001000" cy="404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3. Henry hurried to hospital because 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    ________.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    a) his hand was hurting   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    b) he had a photo of the snake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    c) the doctors called him on his 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        mobile phone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1676400" y="1535113"/>
            <a:ext cx="60960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5" grpId="0"/>
      <p:bldP spid="860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81000" y="1060450"/>
            <a:ext cx="8458200" cy="404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>
                <a:latin typeface="Times New Roman" pitchFamily="18" charset="0"/>
              </a:rPr>
              <a:t>4. The doctors gave Henry the right </a:t>
            </a:r>
          </a:p>
          <a:p>
            <a:pPr>
              <a:lnSpc>
                <a:spcPct val="120000"/>
              </a:lnSpc>
            </a:pPr>
            <a:r>
              <a:rPr lang="en-US" altLang="zh-CN" sz="3600" b="1">
                <a:latin typeface="Times New Roman" pitchFamily="18" charset="0"/>
              </a:rPr>
              <a:t>    medicine after _______.</a:t>
            </a:r>
          </a:p>
          <a:p>
            <a:pPr>
              <a:lnSpc>
                <a:spcPct val="120000"/>
              </a:lnSpc>
            </a:pPr>
            <a:r>
              <a:rPr lang="en-US" altLang="zh-CN" sz="3600" b="1">
                <a:latin typeface="Times New Roman" pitchFamily="18" charset="0"/>
              </a:rPr>
              <a:t>    a) they knew what kind of snake bit </a:t>
            </a:r>
          </a:p>
          <a:p>
            <a:pPr>
              <a:lnSpc>
                <a:spcPct val="120000"/>
              </a:lnSpc>
            </a:pPr>
            <a:r>
              <a:rPr lang="en-US" altLang="zh-CN" sz="3600" b="1">
                <a:latin typeface="Times New Roman" pitchFamily="18" charset="0"/>
              </a:rPr>
              <a:t>        him</a:t>
            </a:r>
          </a:p>
          <a:p>
            <a:pPr>
              <a:lnSpc>
                <a:spcPct val="120000"/>
              </a:lnSpc>
            </a:pPr>
            <a:r>
              <a:rPr lang="en-US" altLang="zh-CN" sz="3600" b="1">
                <a:latin typeface="Times New Roman" pitchFamily="18" charset="0"/>
              </a:rPr>
              <a:t>    b) they saw the snake in the photo</a:t>
            </a:r>
          </a:p>
          <a:p>
            <a:pPr>
              <a:lnSpc>
                <a:spcPct val="120000"/>
              </a:lnSpc>
            </a:pPr>
            <a:r>
              <a:rPr lang="en-US" altLang="zh-CN" sz="3600" b="1">
                <a:latin typeface="Times New Roman" pitchFamily="18" charset="0"/>
              </a:rPr>
              <a:t>    c) he left hospital the next day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267200" y="1676400"/>
            <a:ext cx="6096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9830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6513"/>
            <a:ext cx="8153400" cy="609600"/>
          </a:xfrm>
          <a:solidFill>
            <a:srgbClr val="FFFF99">
              <a:alpha val="88000"/>
            </a:srgbClr>
          </a:solidFill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itchFamily="18" charset="0"/>
              </a:rPr>
              <a:t>   climb   hide   hurt   medicine   pain   throw</a:t>
            </a:r>
          </a:p>
        </p:txBody>
      </p:sp>
      <p:sp>
        <p:nvSpPr>
          <p:cNvPr id="62470" name="WordArt 6"/>
          <p:cNvSpPr>
            <a:spLocks noChangeArrowheads="1" noChangeShapeType="1" noTextEdit="1"/>
          </p:cNvSpPr>
          <p:nvPr/>
        </p:nvSpPr>
        <p:spPr bwMode="auto">
          <a:xfrm>
            <a:off x="152400" y="468313"/>
            <a:ext cx="89154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D60093"/>
                </a:solidFill>
                <a:latin typeface="Times New Roman"/>
                <a:cs typeface="Times New Roman"/>
              </a:rPr>
              <a:t>Complete the passage with the correct form of the words in the box.</a:t>
            </a:r>
            <a:endParaRPr lang="zh-CN" altLang="en-US" sz="3600" b="1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D60093"/>
              </a:solidFill>
              <a:latin typeface="Times New Roman"/>
              <a:cs typeface="Times New Roman"/>
            </a:endParaRP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304800" y="2089150"/>
            <a:ext cx="8610600" cy="404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>
                <a:latin typeface="Times New Roman" pitchFamily="18" charset="0"/>
              </a:rPr>
              <a:t>A snake (1) _______ out of a box of bananas and (2) ____ somewhere. When Henry was working, the snake bit him. He (3) _______ the snake on a table and took its photo. When he was trying to find the snake, his hand began to (4) ______ badly. 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2609850" y="2068513"/>
            <a:ext cx="173355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climbed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3733800" y="2743200"/>
            <a:ext cx="81915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hid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1143000" y="4114800"/>
            <a:ext cx="132715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threw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6096000" y="5410200"/>
            <a:ext cx="104775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hurt</a:t>
            </a: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4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uiExpand="1" build="p" animBg="1"/>
      <p:bldP spid="62470" grpId="0" animBg="1"/>
      <p:bldP spid="62471" grpId="0"/>
      <p:bldP spid="62472" grpId="0"/>
      <p:bldP spid="62473" grpId="0"/>
      <p:bldP spid="62475" grpId="0"/>
      <p:bldP spid="6248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8077200" cy="338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>
                <a:latin typeface="Times New Roman" pitchFamily="18" charset="0"/>
              </a:rPr>
              <a:t>At the hospital the (5) ______ got worse. The doctors sent the photo to a zoo. After they found out what kind of snake bit him, they gave him the right (6) _________.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685800" y="4267200"/>
            <a:ext cx="193675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medicine</a:t>
            </a:r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5029200" y="1600200"/>
            <a:ext cx="104775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pain</a:t>
            </a:r>
          </a:p>
        </p:txBody>
      </p:sp>
      <p:sp>
        <p:nvSpPr>
          <p:cNvPr id="9934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33400" y="609600"/>
            <a:ext cx="8153400" cy="609600"/>
          </a:xfrm>
          <a:solidFill>
            <a:srgbClr val="FFFF99">
              <a:alpha val="88000"/>
            </a:srgbClr>
          </a:solidFill>
          <a:ln/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itchFamily="18" charset="0"/>
              </a:rPr>
              <a:t>   </a:t>
            </a:r>
            <a:r>
              <a:rPr lang="en-US" altLang="zh-CN" b="1">
                <a:latin typeface="Times New Roman" pitchFamily="18" charset="0"/>
              </a:rPr>
              <a:t>climb   hide   hurt   medicine   pain   throw</a:t>
            </a: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934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34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93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9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9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99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  <p:bldP spid="99336" grpId="0"/>
      <p:bldP spid="99337" grpId="0"/>
      <p:bldP spid="99340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533400" y="1828800"/>
            <a:ext cx="8077200" cy="404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1. It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climbed out</a:t>
            </a:r>
            <a:r>
              <a:rPr lang="en-US" altLang="zh-CN" sz="3600" b="1" dirty="0">
                <a:latin typeface="Times New Roman" pitchFamily="18" charset="0"/>
              </a:rPr>
              <a:t> and hid somewhere.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    climb out 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表示“爬出来”。</a:t>
            </a:r>
          </a:p>
          <a:p>
            <a:pPr>
              <a:lnSpc>
                <a:spcPct val="120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   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climb out of …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表示“从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爬出来”。</a:t>
            </a:r>
          </a:p>
          <a:p>
            <a:pPr>
              <a:lnSpc>
                <a:spcPct val="120000"/>
              </a:lnSpc>
            </a:pPr>
            <a:r>
              <a:rPr lang="zh-CN" altLang="en-US" sz="3600" b="1" dirty="0">
                <a:latin typeface="Times New Roman" pitchFamily="18" charset="0"/>
              </a:rPr>
              <a:t>    </a:t>
            </a:r>
            <a:r>
              <a:rPr lang="en-US" altLang="zh-CN" sz="3600" b="1" dirty="0">
                <a:latin typeface="Times New Roman" pitchFamily="18" charset="0"/>
              </a:rPr>
              <a:t>e.g. The cat couldn’t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climb out of</a:t>
            </a:r>
            <a:r>
              <a:rPr lang="en-US" altLang="zh-CN" sz="3600" b="1" dirty="0">
                <a:latin typeface="Times New Roman" pitchFamily="18" charset="0"/>
              </a:rPr>
              <a:t> the 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           hole. </a:t>
            </a:r>
          </a:p>
          <a:p>
            <a:pPr lvl="1"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       </a:t>
            </a:r>
            <a:r>
              <a:rPr lang="zh-CN" altLang="en-US" sz="3600" b="1" dirty="0">
                <a:latin typeface="Times New Roman" pitchFamily="18" charset="0"/>
              </a:rPr>
              <a:t>那只猫没法从洞里 爬出来。 </a:t>
            </a:r>
          </a:p>
        </p:txBody>
      </p:sp>
      <p:sp>
        <p:nvSpPr>
          <p:cNvPr id="101379" name="WordArt 3"/>
          <p:cNvSpPr>
            <a:spLocks noChangeArrowheads="1" noChangeShapeType="1" noTextEdit="1"/>
          </p:cNvSpPr>
          <p:nvPr/>
        </p:nvSpPr>
        <p:spPr bwMode="auto">
          <a:xfrm>
            <a:off x="1752600" y="304800"/>
            <a:ext cx="5410200" cy="12001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Arial"/>
                <a:cs typeface="Arial"/>
              </a:rPr>
              <a:t>Language points</a:t>
            </a:r>
            <a:endParaRPr lang="zh-CN" altLang="en-US" sz="3600" b="1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1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1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1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uiExpand="1" build="allAtOnce"/>
      <p:bldP spid="10137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228600" y="685800"/>
            <a:ext cx="861060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1325" indent="-441325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1055688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577975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2100263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62255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30797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5369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9941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4513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2</a:t>
            </a:r>
            <a:r>
              <a:rPr lang="zh-CN" altLang="zh-CN" sz="3600" b="1" dirty="0">
                <a:latin typeface="Times New Roman" pitchFamily="18" charset="0"/>
              </a:rPr>
              <a:t>.</a:t>
            </a:r>
            <a:r>
              <a:rPr lang="en-US" altLang="zh-CN" sz="3600" b="1" dirty="0">
                <a:latin typeface="Times New Roman" pitchFamily="18" charset="0"/>
              </a:rPr>
              <a:t> I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was trying</a:t>
            </a:r>
            <a:r>
              <a:rPr lang="en-US" altLang="zh-CN" sz="3600" b="1" dirty="0">
                <a:latin typeface="Times New Roman" pitchFamily="18" charset="0"/>
              </a:rPr>
              <a:t> to </a:t>
            </a:r>
            <a:r>
              <a:rPr lang="en-US" altLang="zh-CN" sz="3600" b="1" dirty="0">
                <a:solidFill>
                  <a:srgbClr val="D60093"/>
                </a:solidFill>
                <a:latin typeface="Times New Roman" pitchFamily="18" charset="0"/>
              </a:rPr>
              <a:t>pick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3600" b="1" dirty="0">
                <a:latin typeface="Times New Roman" pitchFamily="18" charset="0"/>
              </a:rPr>
              <a:t>it </a:t>
            </a:r>
            <a:r>
              <a:rPr lang="en-US" altLang="zh-CN" sz="3600" b="1" dirty="0">
                <a:solidFill>
                  <a:srgbClr val="D60093"/>
                </a:solidFill>
                <a:latin typeface="Times New Roman" pitchFamily="18" charset="0"/>
              </a:rPr>
              <a:t>up</a:t>
            </a:r>
            <a:r>
              <a:rPr lang="en-US" altLang="zh-CN" sz="3600" b="1" dirty="0">
                <a:latin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when</a:t>
            </a:r>
            <a:r>
              <a:rPr lang="en-US" altLang="zh-CN" sz="3600" b="1" dirty="0">
                <a:latin typeface="Times New Roman" pitchFamily="18" charset="0"/>
              </a:rPr>
              <a:t> it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bit</a:t>
            </a:r>
            <a:r>
              <a:rPr lang="en-US" altLang="zh-CN" sz="3600" b="1" dirty="0">
                <a:latin typeface="Times New Roman" pitchFamily="18" charset="0"/>
              </a:rPr>
              <a:t> me again.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    be doing …when …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表示一个动作正在进行的时候另一个动作突然发生了。</a:t>
            </a:r>
          </a:p>
          <a:p>
            <a:pPr>
              <a:lnSpc>
                <a:spcPct val="120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    </a:t>
            </a:r>
            <a:r>
              <a:rPr lang="zh-CN" altLang="en-US" sz="3600" b="1" dirty="0">
                <a:solidFill>
                  <a:srgbClr val="D60093"/>
                </a:solidFill>
                <a:latin typeface="Times New Roman" pitchFamily="18" charset="0"/>
              </a:rPr>
              <a:t>此句强调“蛇又咬了我一口”这个动作</a:t>
            </a:r>
            <a:r>
              <a:rPr lang="zh-CN" altLang="en-US" sz="3600" b="1" dirty="0">
                <a:latin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3600" b="1" dirty="0">
                <a:latin typeface="Times New Roman" pitchFamily="18" charset="0"/>
              </a:rPr>
              <a:t>    </a:t>
            </a:r>
            <a:r>
              <a:rPr lang="en-US" altLang="zh-CN" sz="3600" b="1" dirty="0">
                <a:latin typeface="Times New Roman" pitchFamily="18" charset="0"/>
              </a:rPr>
              <a:t>e.g. They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were working</a:t>
            </a:r>
            <a:r>
              <a:rPr lang="en-US" altLang="zh-CN" sz="3600" b="1" dirty="0">
                <a:latin typeface="Times New Roman" pitchFamily="18" charset="0"/>
              </a:rPr>
              <a:t> in the fields 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          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when</a:t>
            </a:r>
            <a:r>
              <a:rPr lang="en-US" altLang="zh-CN" sz="3600" b="1" dirty="0">
                <a:latin typeface="Times New Roman" pitchFamily="18" charset="0"/>
              </a:rPr>
              <a:t> it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began</a:t>
            </a:r>
            <a:r>
              <a:rPr lang="en-US" altLang="zh-CN" sz="3600" b="1" dirty="0">
                <a:latin typeface="Times New Roman" pitchFamily="18" charset="0"/>
              </a:rPr>
              <a:t> to rain.  </a:t>
            </a:r>
            <a:r>
              <a:rPr lang="zh-CN" altLang="en-US" sz="3600" b="1" dirty="0">
                <a:latin typeface="Times New Roman" pitchFamily="18" charset="0"/>
              </a:rPr>
              <a:t>他们正在田</a:t>
            </a:r>
          </a:p>
          <a:p>
            <a:pPr>
              <a:lnSpc>
                <a:spcPct val="120000"/>
              </a:lnSpc>
            </a:pPr>
            <a:r>
              <a:rPr lang="zh-CN" altLang="en-US" sz="3600" b="1" dirty="0">
                <a:latin typeface="Times New Roman" pitchFamily="18" charset="0"/>
              </a:rPr>
              <a:t>           里干活儿，突然下起雨了。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8077200" cy="206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87413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4097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931988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454275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91147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36867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82587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28307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pick </a:t>
            </a:r>
            <a:r>
              <a:rPr lang="en-US" altLang="zh-CN" sz="3600" b="1" dirty="0" err="1">
                <a:solidFill>
                  <a:srgbClr val="FF0000"/>
                </a:solidFill>
                <a:latin typeface="Times New Roman" pitchFamily="18" charset="0"/>
              </a:rPr>
              <a:t>sth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. up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表示“捡起某物”，代词要放在中间。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pick sb. up 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表示“接某人”。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533400" y="2667000"/>
            <a:ext cx="8077200" cy="345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>
                <a:latin typeface="Times New Roman" pitchFamily="18" charset="0"/>
              </a:rPr>
              <a:t>e.g. He 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picked up</a:t>
            </a:r>
            <a:r>
              <a:rPr lang="en-US" altLang="zh-CN" sz="3600" b="1">
                <a:latin typeface="Times New Roman" pitchFamily="18" charset="0"/>
              </a:rPr>
              <a:t> his knife and fork.</a:t>
            </a:r>
            <a:br>
              <a:rPr lang="en-US" altLang="zh-CN" sz="3600" b="1">
                <a:latin typeface="Times New Roman" pitchFamily="18" charset="0"/>
              </a:rPr>
            </a:br>
            <a:r>
              <a:rPr lang="en-US" altLang="zh-CN" sz="3600" b="1">
                <a:latin typeface="Times New Roman" pitchFamily="18" charset="0"/>
              </a:rPr>
              <a:t>   </a:t>
            </a:r>
            <a:r>
              <a:rPr lang="zh-CN" altLang="en-US" sz="3600" b="1">
                <a:latin typeface="Times New Roman" pitchFamily="18" charset="0"/>
              </a:rPr>
              <a:t>他捡起了刀叉</a:t>
            </a:r>
            <a:r>
              <a:rPr lang="zh-CN" altLang="en-US" sz="4000" b="1"/>
              <a:t>。</a:t>
            </a:r>
            <a:r>
              <a:rPr lang="zh-CN" alt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sz="3600" b="1">
                <a:latin typeface="Times New Roman" pitchFamily="18" charset="0"/>
              </a:rPr>
              <a:t>      </a:t>
            </a:r>
            <a:r>
              <a:rPr lang="en-US" altLang="zh-CN" sz="3600" b="1">
                <a:latin typeface="Times New Roman" pitchFamily="18" charset="0"/>
              </a:rPr>
              <a:t>The next morning, my mum came to  </a:t>
            </a:r>
          </a:p>
          <a:p>
            <a:pPr>
              <a:lnSpc>
                <a:spcPct val="120000"/>
              </a:lnSpc>
            </a:pPr>
            <a:r>
              <a:rPr lang="en-US" altLang="zh-CN" sz="3600" b="1">
                <a:latin typeface="Times New Roman" pitchFamily="18" charset="0"/>
              </a:rPr>
              <a:t>      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pick me up</a:t>
            </a:r>
            <a:r>
              <a:rPr lang="en-US" altLang="zh-CN" sz="3600" b="1">
                <a:latin typeface="Times New Roman" pitchFamily="18" charset="0"/>
              </a:rPr>
              <a:t>.</a:t>
            </a:r>
            <a:br>
              <a:rPr lang="en-US" altLang="zh-CN" sz="3600" b="1">
                <a:latin typeface="Times New Roman" pitchFamily="18" charset="0"/>
              </a:rPr>
            </a:br>
            <a:r>
              <a:rPr lang="en-US" altLang="zh-CN" sz="3600" b="1">
                <a:latin typeface="Times New Roman" pitchFamily="18" charset="0"/>
              </a:rPr>
              <a:t>   </a:t>
            </a:r>
            <a:r>
              <a:rPr lang="zh-CN" altLang="en-US" sz="3600" b="1">
                <a:latin typeface="Times New Roman" pitchFamily="18" charset="0"/>
              </a:rPr>
              <a:t>第二天早上</a:t>
            </a:r>
            <a:r>
              <a:rPr lang="en-US" altLang="zh-CN" sz="3600" b="1">
                <a:latin typeface="Times New Roman" pitchFamily="18" charset="0"/>
              </a:rPr>
              <a:t>, </a:t>
            </a:r>
            <a:r>
              <a:rPr lang="zh-CN" altLang="en-US" sz="3600" b="1">
                <a:latin typeface="Times New Roman" pitchFamily="18" charset="0"/>
              </a:rPr>
              <a:t>妈妈来接我。 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uiExpand="1" build="allAtOnce"/>
      <p:bldP spid="100356" grpId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838200" y="1066800"/>
            <a:ext cx="431165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What was she doing?</a:t>
            </a:r>
          </a:p>
        </p:txBody>
      </p:sp>
      <p:sp>
        <p:nvSpPr>
          <p:cNvPr id="33814" name="WordArt 22"/>
          <p:cNvSpPr>
            <a:spLocks noChangeArrowheads="1" noChangeShapeType="1" noTextEdit="1"/>
          </p:cNvSpPr>
          <p:nvPr/>
        </p:nvSpPr>
        <p:spPr bwMode="auto">
          <a:xfrm>
            <a:off x="1905000" y="381000"/>
            <a:ext cx="4648200" cy="609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Triangl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00CC"/>
                </a:solidFill>
                <a:latin typeface="Times New Roman"/>
                <a:cs typeface="Times New Roman"/>
              </a:rPr>
              <a:t>Lead-in</a:t>
            </a:r>
            <a:endParaRPr lang="zh-CN" altLang="en-US" sz="36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CC00CC"/>
              </a:solidFill>
              <a:latin typeface="Times New Roman"/>
              <a:cs typeface="Times New Roman"/>
            </a:endParaRP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858838" y="1752600"/>
            <a:ext cx="739775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She was using a mobile phone to call.</a:t>
            </a:r>
          </a:p>
        </p:txBody>
      </p:sp>
      <p:pic>
        <p:nvPicPr>
          <p:cNvPr id="33825" name="Picture 33" descr="2030022491-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54102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228600" y="288925"/>
            <a:ext cx="845820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87413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4097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931988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454275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91147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36867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82587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28307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600" b="1">
                <a:latin typeface="Times New Roman" pitchFamily="18" charset="0"/>
              </a:rPr>
              <a:t>3. I threw it 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across</a:t>
            </a:r>
            <a:r>
              <a:rPr lang="en-US" altLang="zh-CN" sz="3600" b="1">
                <a:latin typeface="Times New Roman" pitchFamily="18" charset="0"/>
              </a:rPr>
              <a:t> the kitchen, and it </a:t>
            </a:r>
          </a:p>
          <a:p>
            <a:pPr>
              <a:lnSpc>
                <a:spcPct val="110000"/>
              </a:lnSpc>
            </a:pPr>
            <a:r>
              <a:rPr lang="en-US" altLang="zh-CN" sz="3600" b="1">
                <a:latin typeface="Times New Roman" pitchFamily="18" charset="0"/>
              </a:rPr>
              <a:t>    landed on a table.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685800" y="1546225"/>
            <a:ext cx="8153400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87413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4097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931988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454275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91147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36867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82587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28307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across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是介词，在本句的意思是“从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……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的一边到另一边”， 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across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还可以表示“对面，穿过”等</a:t>
            </a:r>
            <a:r>
              <a:rPr lang="zh-CN" altLang="en-US" sz="3600" b="1">
                <a:latin typeface="Times New Roman" pitchFamily="18" charset="0"/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en-US" altLang="zh-CN" sz="3600" b="1">
                <a:latin typeface="Times New Roman" pitchFamily="18" charset="0"/>
              </a:rPr>
              <a:t>e.g. The children ran 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across</a:t>
            </a:r>
            <a:r>
              <a:rPr lang="en-US" altLang="zh-CN" sz="3600" b="1">
                <a:latin typeface="Times New Roman" pitchFamily="18" charset="0"/>
              </a:rPr>
              <a:t> the street in </a:t>
            </a:r>
          </a:p>
          <a:p>
            <a:pPr>
              <a:lnSpc>
                <a:spcPct val="110000"/>
              </a:lnSpc>
            </a:pPr>
            <a:r>
              <a:rPr lang="en-US" altLang="zh-CN" sz="3600" b="1">
                <a:latin typeface="Times New Roman" pitchFamily="18" charset="0"/>
              </a:rPr>
              <a:t>       front of our car.  </a:t>
            </a:r>
            <a:r>
              <a:rPr lang="zh-CN" altLang="en-US" sz="3600" b="1">
                <a:latin typeface="Times New Roman" pitchFamily="18" charset="0"/>
              </a:rPr>
              <a:t>这些孩子在我们的</a:t>
            </a:r>
          </a:p>
          <a:p>
            <a:pPr>
              <a:lnSpc>
                <a:spcPct val="110000"/>
              </a:lnSpc>
            </a:pPr>
            <a:r>
              <a:rPr lang="zh-CN" altLang="en-US" sz="3600" b="1">
                <a:latin typeface="Times New Roman" pitchFamily="18" charset="0"/>
              </a:rPr>
              <a:t>       汽车前横冲过马路。</a:t>
            </a:r>
          </a:p>
          <a:p>
            <a:pPr>
              <a:lnSpc>
                <a:spcPct val="110000"/>
              </a:lnSpc>
            </a:pPr>
            <a:r>
              <a:rPr lang="zh-CN" altLang="en-US" sz="3600" b="1">
                <a:latin typeface="Times New Roman" pitchFamily="18" charset="0"/>
              </a:rPr>
              <a:t>       </a:t>
            </a:r>
            <a:r>
              <a:rPr lang="en-US" altLang="zh-CN" sz="3600" b="1">
                <a:latin typeface="Times New Roman" pitchFamily="18" charset="0"/>
              </a:rPr>
              <a:t>My best friend lives 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across</a:t>
            </a:r>
            <a:r>
              <a:rPr lang="en-US" altLang="zh-CN" sz="3600" b="1">
                <a:latin typeface="Times New Roman" pitchFamily="18" charset="0"/>
              </a:rPr>
              <a:t> the road.</a:t>
            </a:r>
          </a:p>
          <a:p>
            <a:pPr>
              <a:lnSpc>
                <a:spcPct val="110000"/>
              </a:lnSpc>
            </a:pPr>
            <a:r>
              <a:rPr lang="en-US" altLang="zh-CN" sz="3600" b="1">
                <a:latin typeface="Times New Roman" pitchFamily="18" charset="0"/>
              </a:rPr>
              <a:t>       </a:t>
            </a:r>
            <a:r>
              <a:rPr lang="zh-CN" altLang="en-US" sz="3600" b="1">
                <a:latin typeface="Times New Roman" pitchFamily="18" charset="0"/>
              </a:rPr>
              <a:t>我最好的朋友住在马路对面。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/>
      <p:bldP spid="102403" grpId="0" uiExpand="1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228600" y="336550"/>
            <a:ext cx="8610600" cy="614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1325" indent="-441325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600" b="1">
                <a:latin typeface="Times New Roman" pitchFamily="18" charset="0"/>
              </a:rPr>
              <a:t>4. 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While</a:t>
            </a:r>
            <a:r>
              <a:rPr lang="en-US" altLang="zh-CN" sz="3600" b="1">
                <a:latin typeface="Times New Roman" pitchFamily="18" charset="0"/>
              </a:rPr>
              <a:t> the snake 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was lying</a:t>
            </a:r>
            <a:r>
              <a:rPr lang="en-US" altLang="zh-CN" sz="3600" b="1">
                <a:latin typeface="Times New Roman" pitchFamily="18" charset="0"/>
              </a:rPr>
              <a:t> on the table, Henry quickly 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picked up</a:t>
            </a:r>
            <a:r>
              <a:rPr lang="en-US" altLang="zh-CN" sz="3600" b="1">
                <a:latin typeface="Times New Roman" pitchFamily="18" charset="0"/>
              </a:rPr>
              <a:t> his mobile phone and 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took a photo</a:t>
            </a:r>
            <a:r>
              <a:rPr lang="en-US" altLang="zh-CN" sz="3600" b="1">
                <a:latin typeface="Times New Roman" pitchFamily="18" charset="0"/>
              </a:rPr>
              <a:t> with it.</a:t>
            </a:r>
          </a:p>
          <a:p>
            <a:pPr>
              <a:lnSpc>
                <a:spcPct val="110000"/>
              </a:lnSpc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    while</a:t>
            </a:r>
            <a:r>
              <a:rPr kumimoji="1" lang="zh-CN" altLang="en-US" sz="3600" b="1">
                <a:latin typeface="Times New Roman" pitchFamily="18" charset="0"/>
              </a:rPr>
              <a:t>引导的时间状语从句用进行时。</a:t>
            </a:r>
          </a:p>
          <a:p>
            <a:pPr>
              <a:lnSpc>
                <a:spcPct val="110000"/>
              </a:lnSpc>
            </a:pPr>
            <a:r>
              <a:rPr kumimoji="1" lang="zh-CN" altLang="en-US" sz="3600" b="1">
                <a:latin typeface="Times New Roman" pitchFamily="18" charset="0"/>
              </a:rPr>
              <a:t>    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</a:rPr>
              <a:t>当主句的时态是现在时</a:t>
            </a:r>
            <a:r>
              <a:rPr kumimoji="1" lang="zh-CN" altLang="en-US" sz="3600" b="1">
                <a:latin typeface="Times New Roman" pitchFamily="18" charset="0"/>
              </a:rPr>
              <a:t>，</a:t>
            </a: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while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</a:rPr>
              <a:t>引导的从句用现在进行时</a:t>
            </a:r>
            <a:r>
              <a:rPr kumimoji="1" lang="en-US" altLang="zh-CN" sz="3600" b="1">
                <a:latin typeface="Times New Roman" pitchFamily="18" charset="0"/>
              </a:rPr>
              <a:t>; </a:t>
            </a:r>
            <a:r>
              <a:rPr kumimoji="1" lang="zh-CN" altLang="en-US" sz="3600" b="1">
                <a:latin typeface="Times New Roman" pitchFamily="18" charset="0"/>
              </a:rPr>
              <a:t>当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</a:rPr>
              <a:t>主句的时态是过去时，</a:t>
            </a: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while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</a:rPr>
              <a:t>引导的从句用过去进行时</a:t>
            </a:r>
            <a:r>
              <a:rPr kumimoji="1" lang="zh-CN" altLang="en-US" sz="3600" b="1">
                <a:latin typeface="Times New Roman" pitchFamily="18" charset="0"/>
              </a:rPr>
              <a:t>。</a:t>
            </a:r>
          </a:p>
          <a:p>
            <a:pPr>
              <a:lnSpc>
                <a:spcPct val="110000"/>
              </a:lnSpc>
            </a:pPr>
            <a:r>
              <a:rPr kumimoji="1" lang="zh-CN" altLang="en-US" sz="3600" b="1">
                <a:latin typeface="Times New Roman" pitchFamily="18" charset="0"/>
              </a:rPr>
              <a:t>    </a:t>
            </a:r>
            <a:r>
              <a:rPr kumimoji="1" lang="en-US" altLang="zh-CN" sz="3600" b="1">
                <a:latin typeface="Times New Roman" pitchFamily="18" charset="0"/>
              </a:rPr>
              <a:t>e.g. 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While</a:t>
            </a:r>
            <a:r>
              <a:rPr kumimoji="1" lang="en-US" altLang="zh-CN" sz="3600" b="1">
                <a:latin typeface="Times New Roman" pitchFamily="18" charset="0"/>
              </a:rPr>
              <a:t> the boy 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was reading</a:t>
            </a:r>
            <a:r>
              <a:rPr kumimoji="1" lang="en-US" altLang="zh-CN" sz="3600" b="1">
                <a:latin typeface="Times New Roman" pitchFamily="18" charset="0"/>
              </a:rPr>
              <a:t> the book  </a:t>
            </a:r>
          </a:p>
          <a:p>
            <a:pPr>
              <a:lnSpc>
                <a:spcPct val="110000"/>
              </a:lnSpc>
            </a:pPr>
            <a:r>
              <a:rPr kumimoji="1" lang="en-US" altLang="zh-CN" sz="3600" b="1">
                <a:latin typeface="Times New Roman" pitchFamily="18" charset="0"/>
              </a:rPr>
              <a:t>           he 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found</a:t>
            </a:r>
            <a:r>
              <a:rPr kumimoji="1" lang="en-US" altLang="zh-CN" sz="3600" b="1">
                <a:latin typeface="Times New Roman" pitchFamily="18" charset="0"/>
              </a:rPr>
              <a:t> a secret. </a:t>
            </a:r>
            <a:r>
              <a:rPr kumimoji="1" lang="zh-CN" altLang="en-US" sz="3600" b="1">
                <a:latin typeface="Times New Roman" pitchFamily="18" charset="0"/>
              </a:rPr>
              <a:t>男孩读书的时</a:t>
            </a:r>
          </a:p>
          <a:p>
            <a:pPr>
              <a:lnSpc>
                <a:spcPct val="110000"/>
              </a:lnSpc>
            </a:pPr>
            <a:r>
              <a:rPr kumimoji="1" lang="zh-CN" altLang="en-US" sz="3600" b="1">
                <a:latin typeface="Times New Roman" pitchFamily="18" charset="0"/>
              </a:rPr>
              <a:t>           侯，他发现了一个秘密。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uiExpand="1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381000" y="336550"/>
            <a:ext cx="8458200" cy="553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1325" indent="-441325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963613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485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2008188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530475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98767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44487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90207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35927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600" b="1">
                <a:latin typeface="Times New Roman" pitchFamily="18" charset="0"/>
              </a:rPr>
              <a:t>5. 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As</a:t>
            </a:r>
            <a:r>
              <a:rPr lang="en-US" altLang="zh-CN" sz="3600" b="1">
                <a:latin typeface="Times New Roman" pitchFamily="18" charset="0"/>
              </a:rPr>
              <a:t> the doctors were checking him, the pain 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get worse</a:t>
            </a:r>
            <a:r>
              <a:rPr lang="en-US" altLang="zh-CN" sz="3600" b="1">
                <a:latin typeface="Times New Roman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zh-CN" sz="3600" b="1">
                <a:latin typeface="Times New Roman" pitchFamily="18" charset="0"/>
              </a:rPr>
              <a:t>    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句中的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as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表示当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…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的时候，用来引导时间状语从句。</a:t>
            </a:r>
          </a:p>
          <a:p>
            <a:pPr>
              <a:lnSpc>
                <a:spcPct val="110000"/>
              </a:lnSpc>
            </a:pPr>
            <a:r>
              <a:rPr lang="zh-CN" altLang="en-US" sz="3600" b="1">
                <a:latin typeface="Times New Roman" pitchFamily="18" charset="0"/>
              </a:rPr>
              <a:t>    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get worse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表示“变得更糟”。</a:t>
            </a:r>
          </a:p>
          <a:p>
            <a:pPr>
              <a:lnSpc>
                <a:spcPct val="110000"/>
              </a:lnSpc>
            </a:pPr>
            <a:r>
              <a:rPr lang="zh-CN" altLang="en-US" sz="3600" b="1">
                <a:latin typeface="Times New Roman" pitchFamily="18" charset="0"/>
              </a:rPr>
              <a:t>    </a:t>
            </a:r>
            <a:r>
              <a:rPr lang="en-US" altLang="zh-CN" sz="3600" b="1">
                <a:solidFill>
                  <a:srgbClr val="D60093"/>
                </a:solidFill>
                <a:latin typeface="Times New Roman" pitchFamily="18" charset="0"/>
              </a:rPr>
              <a:t>worse</a:t>
            </a:r>
            <a:r>
              <a:rPr lang="zh-CN" altLang="en-US" sz="3600" b="1">
                <a:solidFill>
                  <a:srgbClr val="D60093"/>
                </a:solidFill>
                <a:latin typeface="Times New Roman" pitchFamily="18" charset="0"/>
              </a:rPr>
              <a:t>是</a:t>
            </a:r>
            <a:r>
              <a:rPr lang="en-US" altLang="zh-CN" sz="3600" b="1">
                <a:solidFill>
                  <a:srgbClr val="D60093"/>
                </a:solidFill>
                <a:latin typeface="Times New Roman" pitchFamily="18" charset="0"/>
              </a:rPr>
              <a:t>bad</a:t>
            </a:r>
            <a:r>
              <a:rPr lang="zh-CN" altLang="en-US" sz="3600" b="1">
                <a:solidFill>
                  <a:srgbClr val="D60093"/>
                </a:solidFill>
                <a:latin typeface="Times New Roman" pitchFamily="18" charset="0"/>
              </a:rPr>
              <a:t>的比较级，</a:t>
            </a:r>
            <a:r>
              <a:rPr lang="en-US" altLang="zh-CN" sz="3600" b="1">
                <a:solidFill>
                  <a:srgbClr val="D60093"/>
                </a:solidFill>
                <a:latin typeface="Times New Roman" pitchFamily="18" charset="0"/>
              </a:rPr>
              <a:t>worst</a:t>
            </a:r>
            <a:r>
              <a:rPr lang="zh-CN" altLang="en-US" sz="3600" b="1">
                <a:solidFill>
                  <a:srgbClr val="D60093"/>
                </a:solidFill>
                <a:latin typeface="Times New Roman" pitchFamily="18" charset="0"/>
              </a:rPr>
              <a:t>是最高级。</a:t>
            </a:r>
          </a:p>
          <a:p>
            <a:pPr>
              <a:lnSpc>
                <a:spcPct val="110000"/>
              </a:lnSpc>
            </a:pPr>
            <a:r>
              <a:rPr lang="zh-CN" altLang="en-US" sz="3600" b="1">
                <a:solidFill>
                  <a:srgbClr val="D60093"/>
                </a:solidFill>
                <a:latin typeface="Times New Roman" pitchFamily="18" charset="0"/>
              </a:rPr>
              <a:t>    </a:t>
            </a:r>
            <a:r>
              <a:rPr lang="en-US" altLang="zh-CN" sz="3600" b="1">
                <a:latin typeface="Times New Roman" pitchFamily="18" charset="0"/>
              </a:rPr>
              <a:t>e.g. As time goes by, my memory seems </a:t>
            </a:r>
          </a:p>
          <a:p>
            <a:pPr>
              <a:lnSpc>
                <a:spcPct val="110000"/>
              </a:lnSpc>
            </a:pPr>
            <a:r>
              <a:rPr lang="en-US" altLang="zh-CN" sz="3600" b="1">
                <a:latin typeface="Times New Roman" pitchFamily="18" charset="0"/>
              </a:rPr>
              <a:t>           to 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get worse</a:t>
            </a:r>
            <a:r>
              <a:rPr lang="en-US" altLang="zh-CN" sz="3600" b="1">
                <a:latin typeface="Times New Roman" pitchFamily="18" charset="0"/>
              </a:rPr>
              <a:t>. </a:t>
            </a:r>
            <a:r>
              <a:rPr lang="zh-CN" altLang="en-US" sz="3600" b="1">
                <a:latin typeface="Times New Roman" pitchFamily="18" charset="0"/>
              </a:rPr>
              <a:t>随着时间的流逝，我</a:t>
            </a:r>
          </a:p>
          <a:p>
            <a:pPr>
              <a:lnSpc>
                <a:spcPct val="110000"/>
              </a:lnSpc>
            </a:pPr>
            <a:r>
              <a:rPr lang="zh-CN" altLang="en-US" sz="3600" b="1">
                <a:latin typeface="Times New Roman" pitchFamily="18" charset="0"/>
              </a:rPr>
              <a:t>          的记忆力似乎越来越差。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7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uiExpan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533400" y="1600200"/>
            <a:ext cx="8229600" cy="190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9750" indent="-539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zh-CN" sz="3600" b="1">
                <a:latin typeface="Times New Roman" pitchFamily="18" charset="0"/>
              </a:rPr>
              <a:t>6. As he was lying there 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in great pain</a:t>
            </a:r>
            <a:r>
              <a:rPr kumimoji="1" lang="en-US" altLang="zh-CN" sz="3600" b="1">
                <a:latin typeface="Times New Roman" pitchFamily="18" charset="0"/>
              </a:rPr>
              <a:t>, …</a:t>
            </a:r>
          </a:p>
          <a:p>
            <a:pPr>
              <a:lnSpc>
                <a:spcPct val="110000"/>
              </a:lnSpc>
            </a:pPr>
            <a:r>
              <a:rPr kumimoji="1" lang="en-US" altLang="zh-CN" sz="3600" b="1">
                <a:latin typeface="Times New Roman" pitchFamily="18" charset="0"/>
              </a:rPr>
              <a:t>    </a:t>
            </a: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in pain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</a:rPr>
              <a:t>表示“疼痛”</a:t>
            </a:r>
          </a:p>
          <a:p>
            <a:pPr>
              <a:lnSpc>
                <a:spcPct val="110000"/>
              </a:lnSpc>
            </a:pP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</a:rPr>
              <a:t>    </a:t>
            </a: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in great pain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</a:rPr>
              <a:t>表示“极其疼痛”</a:t>
            </a:r>
            <a:endParaRPr lang="zh-CN" altLang="en-US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990600" y="1697038"/>
            <a:ext cx="8001000" cy="470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147888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147888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147888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147888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147888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47888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47888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47888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47888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When you write, make sure you use the correct tense. Underline the time and the verb, and check if they agree. 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rgbClr val="0000FF"/>
                </a:solidFill>
              </a:rPr>
              <a:t>For example: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I </a:t>
            </a:r>
            <a:r>
              <a:rPr kumimoji="1" lang="en-US" altLang="zh-CN" sz="3600" b="1" u="sng" dirty="0">
                <a:latin typeface="Times New Roman" pitchFamily="18" charset="0"/>
              </a:rPr>
              <a:t>was having</a:t>
            </a:r>
            <a:r>
              <a:rPr kumimoji="1" lang="en-US" altLang="zh-CN" sz="3600" b="1" dirty="0">
                <a:latin typeface="Times New Roman" pitchFamily="18" charset="0"/>
              </a:rPr>
              <a:t> breakfast </a:t>
            </a:r>
            <a:r>
              <a:rPr kumimoji="1" lang="en-US" altLang="zh-CN" sz="3600" b="1" u="sng" dirty="0">
                <a:latin typeface="Times New Roman" pitchFamily="18" charset="0"/>
              </a:rPr>
              <a:t>at seven o’clock yesterday morning</a:t>
            </a:r>
            <a:r>
              <a:rPr kumimoji="1" lang="en-US" altLang="zh-CN" sz="3600" b="1" dirty="0">
                <a:latin typeface="Times New Roman" pitchFamily="18" charset="0"/>
              </a:rPr>
              <a:t>. </a:t>
            </a: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I </a:t>
            </a:r>
            <a:r>
              <a:rPr kumimoji="1" lang="en-US" altLang="zh-CN" sz="3600" b="1" u="sng" dirty="0">
                <a:latin typeface="Times New Roman" pitchFamily="18" charset="0"/>
              </a:rPr>
              <a:t>took a photo</a:t>
            </a:r>
            <a:r>
              <a:rPr kumimoji="1" lang="en-US" altLang="zh-CN" sz="3600" b="1" dirty="0">
                <a:latin typeface="Times New Roman" pitchFamily="18" charset="0"/>
              </a:rPr>
              <a:t> in the park </a:t>
            </a:r>
            <a:r>
              <a:rPr kumimoji="1" lang="en-US" altLang="zh-CN" sz="3600" b="1" u="sng" dirty="0">
                <a:latin typeface="Times New Roman" pitchFamily="18" charset="0"/>
              </a:rPr>
              <a:t>yesterday</a:t>
            </a:r>
            <a:r>
              <a:rPr kumimoji="1" lang="en-US" altLang="zh-CN" sz="3600" b="1" dirty="0">
                <a:latin typeface="Times New Roman" pitchFamily="18" charset="0"/>
              </a:rPr>
              <a:t>. </a:t>
            </a:r>
          </a:p>
        </p:txBody>
      </p:sp>
      <p:sp>
        <p:nvSpPr>
          <p:cNvPr id="64529" name="WordArt 17"/>
          <p:cNvSpPr>
            <a:spLocks noChangeArrowheads="1" noChangeShapeType="1" noTextEdit="1"/>
          </p:cNvSpPr>
          <p:nvPr/>
        </p:nvSpPr>
        <p:spPr bwMode="auto">
          <a:xfrm>
            <a:off x="1524000" y="1066800"/>
            <a:ext cx="5486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"/>
                <a:cs typeface="Arial"/>
              </a:rPr>
              <a:t>Learning to learn</a:t>
            </a:r>
            <a:endParaRPr lang="zh-CN" altLang="en-US" sz="3600" b="1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8153400" cy="3505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itchFamily="18" charset="0"/>
              </a:rPr>
              <a:t>While, when, as</a:t>
            </a:r>
            <a:r>
              <a:rPr lang="zh-CN" altLang="en-US" sz="3600" b="1" dirty="0">
                <a:latin typeface="Times New Roman" pitchFamily="18" charset="0"/>
              </a:rPr>
              <a:t>引导的时间状语从句。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Times New Roman" pitchFamily="18" charset="0"/>
              </a:rPr>
              <a:t>重点短语</a:t>
            </a:r>
            <a:r>
              <a:rPr lang="en-US" altLang="zh-CN" sz="3600" b="1" dirty="0">
                <a:latin typeface="Times New Roman" pitchFamily="18" charset="0"/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itchFamily="18" charset="0"/>
              </a:rPr>
              <a:t>bite one’s hand                  pick up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itchFamily="18" charset="0"/>
              </a:rPr>
              <a:t>get worse                            in great pain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itchFamily="18" charset="0"/>
              </a:rPr>
              <a:t>give sb. the right medicine  </a:t>
            </a:r>
            <a:endParaRPr lang="en-US" altLang="zh-CN" sz="3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7653" name="WordArt 5"/>
          <p:cNvSpPr>
            <a:spLocks noChangeArrowheads="1" noChangeShapeType="1" noTextEdit="1"/>
          </p:cNvSpPr>
          <p:nvPr/>
        </p:nvSpPr>
        <p:spPr bwMode="auto">
          <a:xfrm>
            <a:off x="2286000" y="609600"/>
            <a:ext cx="4267200" cy="1219200"/>
          </a:xfrm>
          <a:prstGeom prst="rect">
            <a:avLst/>
          </a:prstGeom>
        </p:spPr>
        <p:txBody>
          <a:bodyPr wrap="none" fromWordArt="1">
            <a:prstTxWarp prst="textInflate">
              <a:avLst>
                <a:gd name="adj" fmla="val 13634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D60093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本课小结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2270125" y="1674813"/>
            <a:ext cx="18415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endParaRPr lang="zh-CN" altLang="zh-CN" sz="36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81000" y="2051050"/>
            <a:ext cx="8458200" cy="404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1325" indent="-441325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963613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485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2008188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530475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98767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44487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90207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35927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1. The girl ____ a kite when I was riding a bike in the ground.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    A. flying       B. was flying      C. is flying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2. The car came out suddenly ____ I was walking.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    A. so               B. while              C. but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2711450" y="2068513"/>
            <a:ext cx="48895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6477000" y="4049713"/>
            <a:ext cx="45720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</a:p>
        </p:txBody>
      </p:sp>
      <p:sp>
        <p:nvSpPr>
          <p:cNvPr id="79880" name="WordArt 8"/>
          <p:cNvSpPr>
            <a:spLocks noChangeArrowheads="1" noChangeShapeType="1" noTextEdit="1"/>
          </p:cNvSpPr>
          <p:nvPr/>
        </p:nvSpPr>
        <p:spPr bwMode="auto">
          <a:xfrm>
            <a:off x="2286000" y="228600"/>
            <a:ext cx="4419600" cy="1524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9525">
                  <a:solidFill>
                    <a:srgbClr val="800080"/>
                  </a:solidFill>
                  <a:round/>
                  <a:headEnd/>
                  <a:tailEnd/>
                </a:ln>
                <a:solidFill>
                  <a:srgbClr val="800080"/>
                </a:solidFill>
                <a:latin typeface="宋体"/>
                <a:ea typeface="宋体"/>
              </a:rPr>
              <a:t>练一练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/>
      <p:bldP spid="79877" grpId="0"/>
      <p:bldP spid="79878" grpId="0"/>
      <p:bldP spid="7988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2270125" y="1812925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36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111250"/>
            <a:ext cx="8153400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1325" indent="-441325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1055688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577975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2100263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62255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30797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5369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9941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4513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600" b="1" dirty="0">
                <a:latin typeface="Times New Roman" pitchFamily="18" charset="0"/>
              </a:rPr>
              <a:t>3. The children ran _____ the street to catch the early bus.</a:t>
            </a:r>
          </a:p>
          <a:p>
            <a:pPr>
              <a:lnSpc>
                <a:spcPct val="110000"/>
              </a:lnSpc>
            </a:pPr>
            <a:r>
              <a:rPr lang="en-US" altLang="zh-CN" sz="3600" b="1" dirty="0">
                <a:latin typeface="Times New Roman" pitchFamily="18" charset="0"/>
              </a:rPr>
              <a:t>    A. across         B. cross         C. through</a:t>
            </a:r>
          </a:p>
          <a:p>
            <a:pPr>
              <a:lnSpc>
                <a:spcPct val="110000"/>
              </a:lnSpc>
            </a:pPr>
            <a:r>
              <a:rPr lang="en-US" altLang="zh-CN" sz="3600" b="1" dirty="0">
                <a:latin typeface="Times New Roman" pitchFamily="18" charset="0"/>
              </a:rPr>
              <a:t>4. The policeman was hurt in _____, so he was sent to hospital at once.</a:t>
            </a:r>
          </a:p>
          <a:p>
            <a:pPr>
              <a:lnSpc>
                <a:spcPct val="110000"/>
              </a:lnSpc>
            </a:pPr>
            <a:r>
              <a:rPr lang="en-US" altLang="zh-CN" sz="3600" b="1" dirty="0">
                <a:latin typeface="Times New Roman" pitchFamily="18" charset="0"/>
              </a:rPr>
              <a:t>   A. pain          B. medicine        C. plate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6705600" y="3016250"/>
            <a:ext cx="550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4800600" y="1187450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/>
      <p:bldP spid="104452" grpId="0"/>
      <p:bldP spid="1044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WordArt 2"/>
          <p:cNvSpPr>
            <a:spLocks noChangeArrowheads="1" noChangeShapeType="1" noTextEdit="1"/>
          </p:cNvSpPr>
          <p:nvPr/>
        </p:nvSpPr>
        <p:spPr bwMode="auto">
          <a:xfrm>
            <a:off x="2209800" y="304800"/>
            <a:ext cx="4419600" cy="1447800"/>
          </a:xfrm>
          <a:prstGeom prst="rect">
            <a:avLst/>
          </a:prstGeom>
        </p:spPr>
        <p:txBody>
          <a:bodyPr wrap="none" fromWordArt="1">
            <a:prstTxWarp prst="textTriangle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宋体"/>
                <a:ea typeface="宋体"/>
              </a:rPr>
              <a:t>中考链接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533400" y="1828800"/>
            <a:ext cx="8153400" cy="404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5125" indent="-365125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87413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4097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931988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454275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91147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36867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82587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28307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1. —What were you doing this time 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        yesterday? </a:t>
            </a:r>
            <a:r>
              <a:rPr lang="zh-CN" altLang="en-US" sz="3600" b="1" dirty="0">
                <a:latin typeface="Times New Roman" pitchFamily="18" charset="0"/>
              </a:rPr>
              <a:t>　</a:t>
            </a:r>
          </a:p>
          <a:p>
            <a:pPr>
              <a:lnSpc>
                <a:spcPct val="120000"/>
              </a:lnSpc>
            </a:pPr>
            <a:r>
              <a:rPr lang="zh-CN" altLang="en-US" sz="3600" b="1" dirty="0">
                <a:latin typeface="Times New Roman" pitchFamily="18" charset="0"/>
              </a:rPr>
              <a:t>    </a:t>
            </a:r>
            <a:r>
              <a:rPr lang="en-US" altLang="zh-CN" sz="3600" b="1" dirty="0">
                <a:latin typeface="Times New Roman" pitchFamily="18" charset="0"/>
              </a:rPr>
              <a:t>—I ____ on the grass and drawing a 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       picture. 【2011</a:t>
            </a:r>
            <a:r>
              <a:rPr lang="zh-CN" altLang="en-US" sz="3600" b="1" dirty="0">
                <a:latin typeface="Times New Roman" pitchFamily="18" charset="0"/>
              </a:rPr>
              <a:t>北京</a:t>
            </a:r>
            <a:r>
              <a:rPr lang="en-US" altLang="zh-CN" sz="3600" b="1" dirty="0">
                <a:latin typeface="Times New Roman" pitchFamily="18" charset="0"/>
              </a:rPr>
              <a:t>】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    A. sit                    B. sat      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    C. am sitting       D. was sitting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2057400" y="3276600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600" b="1">
                <a:solidFill>
                  <a:srgbClr val="FF3300"/>
                </a:solidFill>
                <a:latin typeface="Times New Roman" pitchFamily="18" charset="0"/>
              </a:rPr>
              <a:t>D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nimBg="1"/>
      <p:bldP spid="105475" grpId="0"/>
      <p:bldP spid="10547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81000" y="260350"/>
            <a:ext cx="8610600" cy="614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600" b="1">
                <a:latin typeface="Times New Roman" pitchFamily="18" charset="0"/>
              </a:rPr>
              <a:t>2. While I _____ TV, the bell rang. 【2011</a:t>
            </a:r>
            <a:r>
              <a:rPr lang="zh-CN" altLang="en-US" sz="3600" b="1">
                <a:latin typeface="Times New Roman" pitchFamily="18" charset="0"/>
              </a:rPr>
              <a:t>广西北海</a:t>
            </a:r>
            <a:r>
              <a:rPr lang="en-US" altLang="zh-CN" sz="3600" b="1">
                <a:latin typeface="Times New Roman" pitchFamily="18" charset="0"/>
              </a:rPr>
              <a:t>】</a:t>
            </a:r>
          </a:p>
          <a:p>
            <a:pPr>
              <a:lnSpc>
                <a:spcPct val="110000"/>
              </a:lnSpc>
            </a:pPr>
            <a:r>
              <a:rPr lang="en-US" altLang="zh-CN" sz="3600" b="1">
                <a:latin typeface="Times New Roman" pitchFamily="18" charset="0"/>
              </a:rPr>
              <a:t>    A. watch                B. watched   </a:t>
            </a:r>
          </a:p>
          <a:p>
            <a:pPr>
              <a:lnSpc>
                <a:spcPct val="110000"/>
              </a:lnSpc>
            </a:pPr>
            <a:r>
              <a:rPr lang="en-US" altLang="zh-CN" sz="3600" b="1">
                <a:latin typeface="Times New Roman" pitchFamily="18" charset="0"/>
              </a:rPr>
              <a:t>    C. am watching     D. was watching</a:t>
            </a:r>
          </a:p>
          <a:p>
            <a:pPr>
              <a:lnSpc>
                <a:spcPct val="110000"/>
              </a:lnSpc>
            </a:pPr>
            <a:r>
              <a:rPr lang="en-US" altLang="zh-CN" sz="3600" b="1">
                <a:latin typeface="Times New Roman" pitchFamily="18" charset="0"/>
              </a:rPr>
              <a:t>3. —Why didn’t you answer my </a:t>
            </a:r>
          </a:p>
          <a:p>
            <a:pPr>
              <a:lnSpc>
                <a:spcPct val="110000"/>
              </a:lnSpc>
            </a:pPr>
            <a:r>
              <a:rPr lang="en-US" altLang="zh-CN" sz="3600" b="1">
                <a:latin typeface="Times New Roman" pitchFamily="18" charset="0"/>
              </a:rPr>
              <a:t>         telephone yesterday? </a:t>
            </a:r>
          </a:p>
          <a:p>
            <a:pPr>
              <a:lnSpc>
                <a:spcPct val="110000"/>
              </a:lnSpc>
            </a:pPr>
            <a:r>
              <a:rPr lang="en-US" altLang="zh-CN" sz="3600" b="1">
                <a:latin typeface="Times New Roman" pitchFamily="18" charset="0"/>
              </a:rPr>
              <a:t>   —Sorry. I ____ a bath. 【2011</a:t>
            </a:r>
            <a:r>
              <a:rPr lang="zh-CN" altLang="en-US" sz="3600" b="1">
                <a:latin typeface="Times New Roman" pitchFamily="18" charset="0"/>
              </a:rPr>
              <a:t>山东</a:t>
            </a:r>
          </a:p>
          <a:p>
            <a:pPr>
              <a:lnSpc>
                <a:spcPct val="110000"/>
              </a:lnSpc>
            </a:pPr>
            <a:r>
              <a:rPr lang="zh-CN" altLang="en-US" sz="3600" b="1">
                <a:latin typeface="Times New Roman" pitchFamily="18" charset="0"/>
              </a:rPr>
              <a:t>       淄博</a:t>
            </a:r>
            <a:r>
              <a:rPr lang="en-US" altLang="zh-CN" sz="3600" b="1">
                <a:latin typeface="Times New Roman" pitchFamily="18" charset="0"/>
              </a:rPr>
              <a:t>】</a:t>
            </a:r>
          </a:p>
          <a:p>
            <a:pPr>
              <a:lnSpc>
                <a:spcPct val="110000"/>
              </a:lnSpc>
            </a:pPr>
            <a:r>
              <a:rPr lang="en-US" altLang="zh-CN" sz="3600" b="1">
                <a:latin typeface="Times New Roman" pitchFamily="18" charset="0"/>
              </a:rPr>
              <a:t>   A. took               B. take      </a:t>
            </a:r>
          </a:p>
          <a:p>
            <a:pPr>
              <a:lnSpc>
                <a:spcPct val="110000"/>
              </a:lnSpc>
            </a:pPr>
            <a:r>
              <a:rPr lang="en-US" altLang="zh-CN" sz="3600" b="1">
                <a:latin typeface="Times New Roman" pitchFamily="18" charset="0"/>
              </a:rPr>
              <a:t>   C. am taking     D. was taking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2743200" y="34925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>
                <a:solidFill>
                  <a:srgbClr val="FF33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3048000" y="4006850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600" b="1">
                <a:solidFill>
                  <a:srgbClr val="FF3300"/>
                </a:solidFill>
                <a:latin typeface="Times New Roman" pitchFamily="18" charset="0"/>
              </a:rPr>
              <a:t>D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/>
      <p:bldP spid="81925" grpId="0"/>
      <p:bldP spid="819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533400" y="468313"/>
            <a:ext cx="431165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What was she doing?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381000" y="1143000"/>
            <a:ext cx="81343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She was using a mobile phone to listen to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music.</a:t>
            </a:r>
          </a:p>
        </p:txBody>
      </p:sp>
      <p:pic>
        <p:nvPicPr>
          <p:cNvPr id="82950" name="Picture 6" descr="757102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2590800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05800" cy="144780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</a:rPr>
              <a:t>Write a passage to tell about your experience when you were in danger.</a:t>
            </a:r>
          </a:p>
        </p:txBody>
      </p:sp>
      <p:sp>
        <p:nvSpPr>
          <p:cNvPr id="28684" name="WordArt 12"/>
          <p:cNvSpPr>
            <a:spLocks noChangeArrowheads="1" noChangeShapeType="1" noTextEdit="1"/>
          </p:cNvSpPr>
          <p:nvPr/>
        </p:nvSpPr>
        <p:spPr bwMode="auto">
          <a:xfrm>
            <a:off x="2590800" y="381000"/>
            <a:ext cx="3886200" cy="1066800"/>
          </a:xfrm>
          <a:prstGeom prst="rect">
            <a:avLst/>
          </a:prstGeom>
        </p:spPr>
        <p:txBody>
          <a:bodyPr wrap="none" fromWordArt="1">
            <a:prstTxWarp prst="textTriangleInverted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2700">
                  <a:solidFill>
                    <a:srgbClr val="FF00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"/>
                <a:cs typeface="Arial"/>
              </a:rPr>
              <a:t>Homework</a:t>
            </a:r>
            <a:endParaRPr lang="zh-CN" altLang="en-US" sz="3600" b="1" kern="10" dirty="0">
              <a:ln w="12700">
                <a:solidFill>
                  <a:srgbClr val="FF00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28696" name="Picture 24" descr="1930000130480013117512671025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2819400"/>
            <a:ext cx="4038600" cy="34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68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7" name="Text Box 39"/>
          <p:cNvSpPr txBox="1">
            <a:spLocks noChangeArrowheads="1"/>
          </p:cNvSpPr>
          <p:nvPr/>
        </p:nvSpPr>
        <p:spPr bwMode="auto">
          <a:xfrm>
            <a:off x="1295400" y="2362200"/>
            <a:ext cx="51816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 dirty="0">
                <a:latin typeface="Times New Roman" pitchFamily="18" charset="0"/>
              </a:rPr>
              <a:t>One day…</a:t>
            </a:r>
          </a:p>
          <a:p>
            <a:r>
              <a:rPr kumimoji="1" lang="en-US" altLang="zh-CN" sz="3600" b="1" dirty="0">
                <a:latin typeface="Times New Roman" pitchFamily="18" charset="0"/>
              </a:rPr>
              <a:t>A few days earlier…</a:t>
            </a:r>
          </a:p>
          <a:p>
            <a:r>
              <a:rPr kumimoji="1" lang="en-US" altLang="zh-CN" sz="3600" b="1" dirty="0">
                <a:latin typeface="Times New Roman" pitchFamily="18" charset="0"/>
              </a:rPr>
              <a:t>…when …</a:t>
            </a:r>
          </a:p>
          <a:p>
            <a:r>
              <a:rPr kumimoji="1" lang="en-US" altLang="zh-CN" sz="3600" b="1" dirty="0">
                <a:latin typeface="Times New Roman" pitchFamily="18" charset="0"/>
              </a:rPr>
              <a:t>While …</a:t>
            </a:r>
          </a:p>
          <a:p>
            <a:r>
              <a:rPr kumimoji="1" lang="en-US" altLang="zh-CN" sz="3600" b="1" dirty="0">
                <a:latin typeface="Times New Roman" pitchFamily="18" charset="0"/>
              </a:rPr>
              <a:t>When…was…</a:t>
            </a:r>
          </a:p>
          <a:p>
            <a:r>
              <a:rPr kumimoji="1" lang="en-US" altLang="zh-CN" sz="3600" b="1" dirty="0">
                <a:latin typeface="Times New Roman" pitchFamily="18" charset="0"/>
              </a:rPr>
              <a:t>As …</a:t>
            </a:r>
          </a:p>
          <a:p>
            <a:r>
              <a:rPr kumimoji="1" lang="en-US" altLang="zh-CN" sz="3600" b="1" dirty="0">
                <a:latin typeface="Times New Roman" pitchFamily="18" charset="0"/>
              </a:rPr>
              <a:t>As soon as… </a:t>
            </a:r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457200" y="1295400"/>
            <a:ext cx="67056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127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rgbClr val="0000FF"/>
                </a:solidFill>
              </a:rPr>
              <a:t>Useful expressions for you: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7" grpId="0"/>
      <p:bldP spid="379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228600" y="838200"/>
            <a:ext cx="413385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What was he doing?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249238" y="1676400"/>
            <a:ext cx="880745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He was using a mobile phone to take photos.</a:t>
            </a:r>
          </a:p>
        </p:txBody>
      </p:sp>
      <p:pic>
        <p:nvPicPr>
          <p:cNvPr id="83978" name="Picture 10" descr="u=738267343,2782289553&amp;fm=11&amp;g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200" y="2514600"/>
            <a:ext cx="4876800" cy="362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6858000" y="3108325"/>
            <a:ext cx="1003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latin typeface="Times New Roman" pitchFamily="18" charset="0"/>
              </a:rPr>
              <a:t>bite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381000" y="5927725"/>
            <a:ext cx="1398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latin typeface="Times New Roman" pitchFamily="18" charset="0"/>
              </a:rPr>
              <a:t>climb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3581400" y="5927725"/>
            <a:ext cx="1116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latin typeface="Times New Roman" pitchFamily="18" charset="0"/>
              </a:rPr>
              <a:t>hide</a:t>
            </a:r>
          </a:p>
        </p:txBody>
      </p:sp>
      <p:sp>
        <p:nvSpPr>
          <p:cNvPr id="6171" name="WordArt 27"/>
          <p:cNvSpPr>
            <a:spLocks noChangeArrowheads="1" noChangeShapeType="1" noTextEdit="1"/>
          </p:cNvSpPr>
          <p:nvPr/>
        </p:nvSpPr>
        <p:spPr bwMode="auto">
          <a:xfrm>
            <a:off x="685800" y="228600"/>
            <a:ext cx="7772400" cy="609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InflateBottom">
              <a:avLst>
                <a:gd name="adj" fmla="val 68083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宋体"/>
                <a:ea typeface="宋体"/>
              </a:rPr>
              <a:t>比一比，看谁能快速说出下面的单词。</a:t>
            </a:r>
          </a:p>
        </p:txBody>
      </p:sp>
      <p:sp>
        <p:nvSpPr>
          <p:cNvPr id="6178" name="Rectangle 34"/>
          <p:cNvSpPr>
            <a:spLocks noChangeArrowheads="1"/>
          </p:cNvSpPr>
          <p:nvPr/>
        </p:nvSpPr>
        <p:spPr bwMode="auto">
          <a:xfrm>
            <a:off x="7086600" y="6003925"/>
            <a:ext cx="1482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latin typeface="Times New Roman" pitchFamily="18" charset="0"/>
              </a:rPr>
              <a:t>throw</a:t>
            </a:r>
          </a:p>
        </p:txBody>
      </p:sp>
      <p:pic>
        <p:nvPicPr>
          <p:cNvPr id="6246" name="Picture 102" descr="u=2309328622,1890812143&amp;fm=21&amp;g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870325"/>
            <a:ext cx="25908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8" name="Picture 104" descr="9e95e1eb90530d6a6f9dfbe435b2ce1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1800" y="3886200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50" name="Picture 106" descr="u=595680153,2531523257&amp;fm=23&amp;gp=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3794125"/>
            <a:ext cx="29718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51" name="Text Box 107"/>
          <p:cNvSpPr txBox="1">
            <a:spLocks noChangeArrowheads="1"/>
          </p:cNvSpPr>
          <p:nvPr/>
        </p:nvSpPr>
        <p:spPr bwMode="auto">
          <a:xfrm>
            <a:off x="661988" y="3168650"/>
            <a:ext cx="11445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latin typeface="Times New Roman" pitchFamily="18" charset="0"/>
              </a:rPr>
              <a:t>pain</a:t>
            </a:r>
          </a:p>
        </p:txBody>
      </p:sp>
      <p:sp>
        <p:nvSpPr>
          <p:cNvPr id="6252" name="Rectangle 108"/>
          <p:cNvSpPr>
            <a:spLocks noChangeArrowheads="1"/>
          </p:cNvSpPr>
          <p:nvPr/>
        </p:nvSpPr>
        <p:spPr bwMode="auto">
          <a:xfrm>
            <a:off x="3276600" y="3244850"/>
            <a:ext cx="2132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latin typeface="Times New Roman" pitchFamily="18" charset="0"/>
              </a:rPr>
              <a:t>medicine</a:t>
            </a:r>
          </a:p>
        </p:txBody>
      </p:sp>
      <p:pic>
        <p:nvPicPr>
          <p:cNvPr id="6253" name="Picture 109" descr="u=3226248004,3975600744&amp;fm=23&amp;gp=0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2286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54" name="Picture 110" descr="u=1611418662,3481877016&amp;fm=23&amp;gp=0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990600"/>
            <a:ext cx="20574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55" name="Picture 111" descr="X0V9Q4~(X6_G%EW0WAN(OO0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1066800"/>
            <a:ext cx="28956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7" grpId="0"/>
      <p:bldP spid="6158" grpId="0"/>
      <p:bldP spid="6160" grpId="0"/>
      <p:bldP spid="6171" grpId="0" animBg="1"/>
      <p:bldP spid="6178" grpId="0"/>
      <p:bldP spid="6251" grpId="0"/>
      <p:bldP spid="62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88637" y="1963748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2076450" y="3702050"/>
            <a:ext cx="1352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latin typeface="Times New Roman" pitchFamily="18" charset="0"/>
              </a:rPr>
              <a:t>fridge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334000" y="3657600"/>
            <a:ext cx="1144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latin typeface="Times New Roman" pitchFamily="18" charset="0"/>
              </a:rPr>
              <a:t>hurt</a:t>
            </a:r>
          </a:p>
        </p:txBody>
      </p:sp>
      <p:pic>
        <p:nvPicPr>
          <p:cNvPr id="70680" name="Picture 24" descr="u=2649882526,3246198094&amp;fm=23&amp;gp=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26670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86" name="Picture 30" descr="u=350595013,1119994095&amp;fm=23&amp;gp=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5800" y="1152525"/>
            <a:ext cx="2667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706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WordArt 2"/>
          <p:cNvSpPr>
            <a:spLocks noChangeArrowheads="1" noChangeShapeType="1" noTextEdit="1"/>
          </p:cNvSpPr>
          <p:nvPr/>
        </p:nvSpPr>
        <p:spPr bwMode="auto">
          <a:xfrm>
            <a:off x="304800" y="667139"/>
            <a:ext cx="8458200" cy="1447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Arial"/>
                <a:cs typeface="Arial"/>
              </a:rPr>
              <a:t>Work in pairs.</a:t>
            </a:r>
          </a:p>
          <a:p>
            <a:pPr algn="ctr"/>
            <a:r>
              <a:rPr lang="en-US" altLang="zh-CN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Arial"/>
                <a:cs typeface="Arial"/>
              </a:rPr>
              <a:t>Talk about what you can do with a mobile phone.</a:t>
            </a:r>
            <a:endParaRPr lang="zh-CN" altLang="en-US" sz="3600" b="1" kern="10" dirty="0">
              <a:solidFill>
                <a:srgbClr val="0000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181100" y="2133600"/>
            <a:ext cx="716280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600" b="1" dirty="0">
                <a:latin typeface="Times New Roman" pitchFamily="18" charset="0"/>
              </a:rPr>
              <a:t>I can use a mobile phone to call people/play music/take photos…</a:t>
            </a:r>
          </a:p>
        </p:txBody>
      </p:sp>
      <p:pic>
        <p:nvPicPr>
          <p:cNvPr id="74763" name="Picture 11" descr="2030022491-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495800"/>
            <a:ext cx="32004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64" name="Picture 12" descr="7571026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505200"/>
            <a:ext cx="2971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65" name="Picture 13" descr="u=738267343,2782289553&amp;fm=11&amp;gp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4592638"/>
            <a:ext cx="2895600" cy="226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28" name="WordArt 24"/>
          <p:cNvSpPr>
            <a:spLocks noChangeArrowheads="1" noChangeShapeType="1" noTextEdit="1"/>
          </p:cNvSpPr>
          <p:nvPr/>
        </p:nvSpPr>
        <p:spPr bwMode="auto">
          <a:xfrm>
            <a:off x="762000" y="1066800"/>
            <a:ext cx="7543800" cy="1752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altLang="zh-CN" sz="3600" b="1" kern="10" spc="-36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latin typeface="Arial"/>
                <a:cs typeface="Arial"/>
              </a:rPr>
              <a:t>Look at the picture and </a:t>
            </a:r>
          </a:p>
          <a:p>
            <a:pPr algn="ctr"/>
            <a:r>
              <a:rPr lang="en-US" altLang="zh-CN" sz="3600" b="1" kern="10" spc="-36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latin typeface="Arial"/>
                <a:cs typeface="Arial"/>
              </a:rPr>
              <a:t>say what's happening.</a:t>
            </a:r>
            <a:endParaRPr lang="zh-CN" altLang="en-US" sz="3600" b="1" kern="10" spc="-360" dirty="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latin typeface="Arial"/>
              <a:cs typeface="Arial"/>
            </a:endParaRPr>
          </a:p>
        </p:txBody>
      </p:sp>
      <p:pic>
        <p:nvPicPr>
          <p:cNvPr id="72729" name="Picture 25" descr="waiyan004"/>
          <p:cNvPicPr>
            <a:picLocks noChangeAspect="1" noChangeArrowheads="1"/>
          </p:cNvPicPr>
          <p:nvPr/>
        </p:nvPicPr>
        <p:blipFill>
          <a:blip r:embed="rId2" cstate="email">
            <a:lum bright="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8796" y="3657600"/>
            <a:ext cx="8596313" cy="29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WordArt 2"/>
          <p:cNvSpPr>
            <a:spLocks noChangeArrowheads="1" noChangeShapeType="1" noTextEdit="1"/>
          </p:cNvSpPr>
          <p:nvPr/>
        </p:nvSpPr>
        <p:spPr bwMode="auto">
          <a:xfrm>
            <a:off x="381000" y="1284288"/>
            <a:ext cx="7543800" cy="609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solidFill>
                  <a:srgbClr val="D60093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Listen and answer the questions.</a:t>
            </a:r>
            <a:endParaRPr lang="zh-CN" altLang="en-US" sz="3600" b="1" kern="10" dirty="0">
              <a:solidFill>
                <a:srgbClr val="D60093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533400" y="2122488"/>
            <a:ext cx="8077200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600" b="1" dirty="0">
                <a:latin typeface="Times New Roman" pitchFamily="18" charset="0"/>
              </a:rPr>
              <a:t>1. Where did the accident happened?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139825" y="2808288"/>
            <a:ext cx="4422775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In a restaurant.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523875" y="3494088"/>
            <a:ext cx="7400925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600" b="1" dirty="0">
                <a:latin typeface="Times New Roman" pitchFamily="18" charset="0"/>
              </a:rPr>
              <a:t>2. When did he leave hospital?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066800" y="4179888"/>
            <a:ext cx="3817938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The next day.</a:t>
            </a:r>
          </a:p>
        </p:txBody>
      </p:sp>
      <p:pic>
        <p:nvPicPr>
          <p:cNvPr id="85003" name="Picture 11" descr="图片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1208088"/>
            <a:ext cx="860425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nimBg="1"/>
      <p:bldP spid="84995" grpId="0"/>
      <p:bldP spid="84996" grpId="0"/>
      <p:bldP spid="84997" grpId="0"/>
      <p:bldP spid="84998" grpId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rrx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rx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rx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x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x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x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x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x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rx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rx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rx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rx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rx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rx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rrxk</Template>
  <TotalTime>4021</TotalTime>
  <Words>1857</Words>
  <Application>Microsoft Office PowerPoint</Application>
  <PresentationFormat>全屏显示(4:3)</PresentationFormat>
  <Paragraphs>201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宋体</vt:lpstr>
      <vt:lpstr>微软雅黑</vt:lpstr>
      <vt:lpstr>Arial</vt:lpstr>
      <vt:lpstr>Calibri</vt:lpstr>
      <vt:lpstr>Times New Roman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第一PPT模板网-WWW.1PPT.COM</Manager>
  <Company>第一PPT模板网-WWW.1PPT.COM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subject>第一PPT模板网-WWW.1PPT.COM</dc:subject>
  <dc:creator>第一PPT模板网-WWW.1PPT.COM</dc:creator>
  <cp:keywords>第一PPT模板网-WWW.1PPT.COM</cp:keywords>
  <dc:description>第一PPT模板网-WWW.1PPT.COM</dc:description>
  <cp:lastModifiedBy>姜 晓帆</cp:lastModifiedBy>
  <cp:revision>207</cp:revision>
  <cp:lastPrinted>1601-01-01T00:00:00Z</cp:lastPrinted>
  <dcterms:created xsi:type="dcterms:W3CDTF">2012-06-30T07:09:19Z</dcterms:created>
  <dcterms:modified xsi:type="dcterms:W3CDTF">2019-09-13T14:08:22Z</dcterms:modified>
  <cp:category>第一PPT模板网-WWW.1PPT.COM</cp:category>
  <cp:contentStatus>第一PPT模板网-WWW.1PPT.COM</cp:contentStatus>
  <cp:version>第一PPT模板网-WWW.1PPT.COM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