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4063" r:id="rId2"/>
  </p:sldMasterIdLst>
  <p:notesMasterIdLst>
    <p:notesMasterId r:id="rId20"/>
  </p:notesMasterIdLst>
  <p:sldIdLst>
    <p:sldId id="329" r:id="rId3"/>
    <p:sldId id="330" r:id="rId4"/>
    <p:sldId id="331" r:id="rId5"/>
    <p:sldId id="432" r:id="rId6"/>
    <p:sldId id="433" r:id="rId7"/>
    <p:sldId id="434" r:id="rId8"/>
    <p:sldId id="419" r:id="rId9"/>
    <p:sldId id="388" r:id="rId10"/>
    <p:sldId id="406" r:id="rId11"/>
    <p:sldId id="390" r:id="rId12"/>
    <p:sldId id="420" r:id="rId13"/>
    <p:sldId id="421" r:id="rId14"/>
    <p:sldId id="410" r:id="rId15"/>
    <p:sldId id="395" r:id="rId16"/>
    <p:sldId id="435" r:id="rId17"/>
    <p:sldId id="436" r:id="rId18"/>
    <p:sldId id="405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33CC"/>
    <a:srgbClr val="000000"/>
    <a:srgbClr val="003300"/>
    <a:srgbClr val="800000"/>
    <a:srgbClr val="000066"/>
    <a:srgbClr val="66006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 autoAdjust="0"/>
  </p:normalViewPr>
  <p:slideViewPr>
    <p:cSldViewPr>
      <p:cViewPr varScale="1">
        <p:scale>
          <a:sx n="111" d="100"/>
          <a:sy n="111" d="100"/>
        </p:scale>
        <p:origin x="108" y="174"/>
      </p:cViewPr>
      <p:guideLst>
        <p:guide orient="horz" pos="2160"/>
        <p:guide pos="28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Arial" pitchFamily="34" charset="0"/>
              <a:buNone/>
              <a:defRPr sz="1200" noProof="1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Arial" pitchFamily="34" charset="0"/>
              <a:buNone/>
              <a:defRPr sz="1200" noProof="1">
                <a:latin typeface="Arial" pitchFamily="34" charset="0"/>
                <a:cs typeface="+mn-ea"/>
              </a:defRPr>
            </a:lvl1pPr>
          </a:lstStyle>
          <a:p>
            <a:pPr>
              <a:defRPr/>
            </a:pPr>
            <a:fld id="{7C83EB38-CB1F-4F3B-94B3-24C2D45BDD1B}" type="datetimeFigureOut">
              <a:rPr lang="zh-CN" altLang="en-US"/>
              <a:pPr>
                <a:defRPr/>
              </a:pPr>
              <a:t>2019/9/14 Saturday</a:t>
            </a:fld>
            <a:endParaRPr lang="zh-CN" altLang="en-US"/>
          </a:p>
        </p:txBody>
      </p:sp>
      <p:sp>
        <p:nvSpPr>
          <p:cNvPr id="2355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buFont typeface="Arial" pitchFamily="34" charset="0"/>
              <a:buNone/>
              <a:defRPr sz="1200" noProof="1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038804B-BF45-4736-9A6C-E854295ECE1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4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6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38804B-BF45-4736-9A6C-E854295ECE18}" type="slidenum">
              <a:rPr lang="zh-CN" alt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9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4CAD0-1036-4BBF-8D24-7A916DB474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0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E2B73-2897-42A8-B6E4-85FC1DD68E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59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7ECF5-2DFC-4B50-9860-A163F1AA5E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510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pPr>
              <a:defRPr/>
            </a:pPr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pPr>
              <a:defRPr/>
            </a:pP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pPr>
              <a:defRPr/>
            </a:pPr>
            <a:fld id="{4704CAD0-1036-4BBF-8D24-7A916DB4742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602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605FC6-3A7F-49F1-9860-E45D21F9508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529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B377D-12D2-4FD2-A573-7D3F100DDCC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914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EC788-8712-4011-BDD8-CDECFED501C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195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C7577-2F7D-412F-B86F-7DA2FA91F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299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B9A73-7A4F-4A9C-A47A-11F5F1B5BF7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231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BBE294-D851-4A47-A635-1B23B4E8FB9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629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BDA6B9-FE0D-4BEC-9822-11FC12553A0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35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05FC6-3A7F-49F1-9860-E45D21F950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785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F88E43-D9C9-4F5A-B1C1-381B8A04CA8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208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CDB347-89DF-4184-A659-461FC763F39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055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CDB347-89DF-4184-A659-461FC763F39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3994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CDB347-89DF-4184-A659-461FC763F39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368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CDB347-89DF-4184-A659-461FC763F39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2670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CDB347-89DF-4184-A659-461FC763F39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2464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CDB347-89DF-4184-A659-461FC763F39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9401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BE2B73-2897-42A8-B6E4-85FC1DD68E0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923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CDB347-89DF-4184-A659-461FC763F39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90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B377D-12D2-4FD2-A573-7D3F100DDC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59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Rectangle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EC788-8712-4011-BDD8-CDECFED501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08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Rectangle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9" name="Rectangle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C7577-2F7D-412F-B86F-7DA2FA91F9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04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B9A73-7A4F-4A9C-A47A-11F5F1B5BF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16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BE294-D851-4A47-A635-1B23B4E8FB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64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Rectangle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BDA6B9-FE0D-4BEC-9822-11FC12553A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69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Rectangle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88E43-D9C9-4F5A-B1C1-381B8A04CA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9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Arial" pitchFamily="34" charset="0"/>
              <a:buNone/>
              <a:defRPr sz="1400" noProof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27" name="Rectangle 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Arial" pitchFamily="34" charset="0"/>
              <a:buNone/>
              <a:defRPr sz="1400" noProof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28" name="Rectangle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5CCDB347-89DF-4184-A659-461FC763F3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1" r:id="rId2"/>
    <p:sldLayoutId id="2147484060" r:id="rId3"/>
    <p:sldLayoutId id="2147484059" r:id="rId4"/>
    <p:sldLayoutId id="2147484058" r:id="rId5"/>
    <p:sldLayoutId id="2147484057" r:id="rId6"/>
    <p:sldLayoutId id="2147484056" r:id="rId7"/>
    <p:sldLayoutId id="2147484055" r:id="rId8"/>
    <p:sldLayoutId id="2147484054" r:id="rId9"/>
    <p:sldLayoutId id="2147484053" r:id="rId10"/>
    <p:sldLayoutId id="21474840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5CCDB347-89DF-4184-A659-461FC763F39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71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  <p:sldLayoutId id="2147484075" r:id="rId12"/>
    <p:sldLayoutId id="2147484076" r:id="rId13"/>
    <p:sldLayoutId id="2147484077" r:id="rId14"/>
    <p:sldLayoutId id="2147484078" r:id="rId15"/>
    <p:sldLayoutId id="2147484079" r:id="rId16"/>
    <p:sldLayoutId id="214748408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8.xml"/><Relationship Id="rId1" Type="http://schemas.openxmlformats.org/officeDocument/2006/relationships/audio" Target="file:///C:\Users\cc\Desktop\&#20843;&#19978;M9&#26032;\M9U1\new_jh3_m9u1a3.mp3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323850" y="1293341"/>
            <a:ext cx="8569325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>
                <a:latin typeface="Times New Roman" pitchFamily="18" charset="0"/>
                <a:cs typeface="Times New Roman" pitchFamily="18" charset="0"/>
              </a:rPr>
              <a:t>Module9 Population</a:t>
            </a:r>
          </a:p>
          <a:p>
            <a:pPr algn="ctr" eaLnBrk="1" hangingPunct="1"/>
            <a:endParaRPr lang="zh-CN" altLang="zh-CN" sz="5400" dirty="0"/>
          </a:p>
          <a:p>
            <a:pPr algn="ctr" eaLnBrk="1" hangingPunct="1"/>
            <a:r>
              <a:rPr lang="en-US" altLang="zh-C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Unit1 The population of China is about 1.37 billion.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551613" y="0"/>
            <a:ext cx="2592387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合作探究</a:t>
            </a:r>
          </a:p>
        </p:txBody>
      </p:sp>
      <p:sp>
        <p:nvSpPr>
          <p:cNvPr id="15366" name="文本框 15365"/>
          <p:cNvSpPr txBox="1">
            <a:spLocks noChangeArrowheads="1"/>
          </p:cNvSpPr>
          <p:nvPr/>
        </p:nvSpPr>
        <p:spPr bwMode="auto">
          <a:xfrm>
            <a:off x="4572000" y="1844675"/>
            <a:ext cx="324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are preparing for</a:t>
            </a:r>
          </a:p>
        </p:txBody>
      </p:sp>
      <p:sp>
        <p:nvSpPr>
          <p:cNvPr id="15367" name="矩形 15366"/>
          <p:cNvSpPr>
            <a:spLocks noChangeArrowheads="1"/>
          </p:cNvSpPr>
          <p:nvPr/>
        </p:nvSpPr>
        <p:spPr bwMode="auto">
          <a:xfrm>
            <a:off x="2339975" y="3357563"/>
            <a:ext cx="3421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preparing to win</a:t>
            </a:r>
          </a:p>
        </p:txBody>
      </p:sp>
      <p:sp>
        <p:nvSpPr>
          <p:cNvPr id="14341" name="Rectangle 9"/>
          <p:cNvSpPr>
            <a:spLocks noChangeArrowheads="1"/>
          </p:cNvSpPr>
          <p:nvPr/>
        </p:nvSpPr>
        <p:spPr bwMode="auto">
          <a:xfrm>
            <a:off x="0" y="787400"/>
            <a:ext cx="9144000" cy="607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1.I</a:t>
            </a:r>
            <a:r>
              <a:rPr lang="en-US" altLang="zh-CN" sz="2800" b="1" dirty="0">
                <a:solidFill>
                  <a:srgbClr val="C00000"/>
                </a:solidFill>
                <a:cs typeface="Times New Roman" pitchFamily="18" charset="0"/>
              </a:rPr>
              <a:t>’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 preparing some notes for a report called… prepare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还可作及物动词，意为“准备；预备”，后接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sth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 do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sth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表示目的。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eaLnBrk="0" hangingPunct="0"/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我们正在为春节做准备。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 _____ _______ ________</a:t>
            </a:r>
          </a:p>
          <a:p>
            <a:pPr eaLnBrk="0" hangingPunct="0"/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Spring Festival at the moment.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eaLnBrk="0" hangingPunct="0"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他们正努力准备赢得这场比赛。</a:t>
            </a:r>
            <a:endParaRPr lang="en-US" altLang="zh-CN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They are ___________ ___ __ ______ the match.</a:t>
            </a:r>
          </a:p>
          <a:p>
            <a:pPr eaLnBrk="0" hangingPunct="0"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作后置定语。</a:t>
            </a:r>
            <a:endParaRPr lang="en-US" altLang="zh-CN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2.That cause a lot of problems, such as too much traffic and noise.</a:t>
            </a:r>
            <a:endParaRPr lang="zh-CN" altLang="zh-CN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too much</a:t>
            </a:r>
            <a:r>
              <a:rPr lang="zh-CN" altLang="zh-C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后加不可数名词，中心词是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much</a:t>
            </a:r>
            <a:r>
              <a:rPr lang="zh-CN" altLang="zh-C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，意为“太多”；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too many </a:t>
            </a:r>
            <a:r>
              <a:rPr lang="zh-CN" altLang="zh-C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后加可数名词复数，中心词是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zh-CN" altLang="zh-C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，意为“太多”；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much too </a:t>
            </a:r>
            <a:r>
              <a:rPr lang="zh-CN" altLang="zh-C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后加形容词或副词，中心词是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too</a:t>
            </a:r>
            <a:r>
              <a:rPr lang="zh-CN" altLang="zh-C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，意为“太……”。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utoUpdateAnimBg="0"/>
      <p:bldP spid="1536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16385"/>
          <p:cNvSpPr>
            <a:spLocks noGrp="1" noChangeArrowheads="1"/>
          </p:cNvSpPr>
          <p:nvPr>
            <p:ph idx="1"/>
          </p:nvPr>
        </p:nvSpPr>
        <p:spPr bwMode="auto">
          <a:xfrm>
            <a:off x="1588" y="765175"/>
            <a:ext cx="9142412" cy="6092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have ________ ______ work to do.</a:t>
            </a:r>
            <a:endParaRPr lang="zh-CN" altLang="zh-C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There are _______ ______students in our class.</a:t>
            </a:r>
            <a:endParaRPr lang="zh-CN" altLang="zh-C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box is _______ ___ heavy, so I can’t carry it.</a:t>
            </a:r>
          </a:p>
          <a:p>
            <a:r>
              <a:rPr lang="en-US" altLang="zh-C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noise</a:t>
            </a:r>
            <a:r>
              <a:rPr lang="zh-CN" altLang="zh-C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，噪音，指人听到的嘈杂声；</a:t>
            </a:r>
            <a:r>
              <a:rPr lang="en-US" altLang="zh-C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voice</a:t>
            </a:r>
            <a:r>
              <a:rPr lang="zh-CN" altLang="zh-C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，声音，嗓音，通常之人的嗓音、说话声或歌唱声；</a:t>
            </a:r>
            <a:r>
              <a:rPr lang="en-US" altLang="zh-C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sound</a:t>
            </a:r>
            <a:r>
              <a:rPr lang="zh-CN" altLang="zh-C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，声音，泛指听到的任何声音。</a:t>
            </a:r>
            <a:endParaRPr lang="en-US" altLang="zh-C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3.I can’t believe it. </a:t>
            </a:r>
            <a:r>
              <a:rPr lang="zh-CN" altLang="zh-C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我简直无法相信。</a:t>
            </a:r>
          </a:p>
          <a:p>
            <a:r>
              <a:rPr lang="en-US" altLang="zh-C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believe sb. </a:t>
            </a:r>
            <a:r>
              <a:rPr lang="zh-CN" altLang="zh-C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意为相信某人所说的话，</a:t>
            </a:r>
            <a:r>
              <a:rPr lang="en-US" altLang="zh-C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believe in sb. </a:t>
            </a:r>
            <a:r>
              <a:rPr lang="zh-CN" altLang="zh-C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信任某人，相信某人的品质、能力或人格。</a:t>
            </a:r>
          </a:p>
          <a:p>
            <a:r>
              <a:rPr lang="en-US" altLang="zh-C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 _______ him, but I don’t ____________ him. </a:t>
            </a:r>
          </a:p>
          <a:p>
            <a:r>
              <a:rPr lang="zh-CN" altLang="zh-C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我相信他的话，但是我不信任他</a:t>
            </a:r>
            <a:r>
              <a:rPr lang="zh-CN" altLang="zh-CN" b="1">
                <a:solidFill>
                  <a:srgbClr val="002060"/>
                </a:solidFill>
              </a:rPr>
              <a:t>。</a:t>
            </a:r>
            <a:endParaRPr lang="en-US" altLang="zh-C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文本框 16386"/>
          <p:cNvSpPr txBox="1">
            <a:spLocks noChangeArrowheads="1"/>
          </p:cNvSpPr>
          <p:nvPr/>
        </p:nvSpPr>
        <p:spPr bwMode="auto">
          <a:xfrm>
            <a:off x="2339975" y="1989138"/>
            <a:ext cx="2519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much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too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2771775" y="1341438"/>
            <a:ext cx="2087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too</a:t>
            </a:r>
            <a:r>
              <a:rPr lang="en-US" altLang="zh-CN" sz="2400">
                <a:solidFill>
                  <a:srgbClr val="FF0000"/>
                </a:solidFill>
              </a:rPr>
              <a:t>  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many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2484438" y="765175"/>
            <a:ext cx="2033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too  much</a:t>
            </a:r>
          </a:p>
        </p:txBody>
      </p:sp>
      <p:sp>
        <p:nvSpPr>
          <p:cNvPr id="6" name="文本框 16386"/>
          <p:cNvSpPr txBox="1">
            <a:spLocks noChangeArrowheads="1"/>
          </p:cNvSpPr>
          <p:nvPr/>
        </p:nvSpPr>
        <p:spPr bwMode="auto">
          <a:xfrm>
            <a:off x="611188" y="5732463"/>
            <a:ext cx="25209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believe</a:t>
            </a:r>
          </a:p>
        </p:txBody>
      </p:sp>
      <p:sp>
        <p:nvSpPr>
          <p:cNvPr id="7" name="文本框 16386"/>
          <p:cNvSpPr txBox="1">
            <a:spLocks noChangeArrowheads="1"/>
          </p:cNvSpPr>
          <p:nvPr/>
        </p:nvSpPr>
        <p:spPr bwMode="auto">
          <a:xfrm>
            <a:off x="5219700" y="5661025"/>
            <a:ext cx="25209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believe 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2" grpId="0"/>
      <p:bldP spid="3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占位符 17409"/>
          <p:cNvSpPr>
            <a:spLocks noGrp="1" noChangeArrowheads="1"/>
          </p:cNvSpPr>
          <p:nvPr>
            <p:ph idx="1"/>
          </p:nvPr>
        </p:nvSpPr>
        <p:spPr bwMode="auto">
          <a:xfrm>
            <a:off x="-88900" y="981075"/>
            <a:ext cx="9232900" cy="587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indent="0">
              <a:lnSpc>
                <a:spcPts val="3000"/>
              </a:lnSpc>
            </a:pPr>
            <a:r>
              <a:rPr lang="en-US" altLang="zh-CN" sz="2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4.That’s almost one fifth of the world’s population. </a:t>
            </a:r>
            <a:r>
              <a:rPr lang="zh-CN" altLang="zh-CN" sz="2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那几乎是世界人口的五分之一。</a:t>
            </a:r>
          </a:p>
          <a:p>
            <a:pPr indent="0">
              <a:lnSpc>
                <a:spcPts val="3000"/>
              </a:lnSpc>
            </a:pPr>
            <a:r>
              <a:rPr lang="en-US" altLang="zh-CN" sz="2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one fifth </a:t>
            </a:r>
            <a:r>
              <a:rPr lang="zh-CN" altLang="zh-CN" sz="2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意为五分之一，表达分数时，用基数词表示分子， 序数词表示分母。当分子大于</a:t>
            </a:r>
            <a:r>
              <a:rPr lang="en-US" altLang="zh-CN" sz="2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时，分母的序数词用复数。分数作主语是，谓语动词在数量上与分数后的名词保持一致。</a:t>
            </a:r>
          </a:p>
          <a:p>
            <a:pPr indent="0">
              <a:lnSpc>
                <a:spcPts val="3000"/>
              </a:lnSpc>
            </a:pPr>
            <a:r>
              <a:rPr lang="en-US" altLang="zh-CN" sz="2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_____ _______ of the students ______ to school on foot.</a:t>
            </a:r>
          </a:p>
          <a:p>
            <a:pPr indent="0">
              <a:lnSpc>
                <a:spcPts val="3000"/>
              </a:lnSpc>
            </a:pPr>
            <a:r>
              <a:rPr lang="zh-CN" altLang="zh-CN" sz="2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四分之一的学生步行去上学。</a:t>
            </a:r>
          </a:p>
          <a:p>
            <a:pPr indent="0">
              <a:lnSpc>
                <a:spcPts val="3000"/>
              </a:lnSpc>
            </a:pPr>
            <a:r>
              <a:rPr lang="en-US" altLang="zh-CN" sz="2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______ _______ of the land ____(be) covered with snow.</a:t>
            </a:r>
            <a:endParaRPr lang="zh-CN" altLang="zh-CN" sz="2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0">
              <a:lnSpc>
                <a:spcPts val="3000"/>
              </a:lnSpc>
            </a:pPr>
            <a:r>
              <a:rPr lang="en-US" altLang="zh-CN" sz="2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5.Hang on a minute! </a:t>
            </a:r>
            <a:r>
              <a:rPr lang="zh-CN" altLang="zh-CN" sz="2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稍等！</a:t>
            </a:r>
            <a:r>
              <a:rPr lang="en-US" altLang="zh-CN" sz="2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hang on </a:t>
            </a:r>
            <a:r>
              <a:rPr lang="zh-CN" altLang="zh-CN" sz="2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常用语口语中，意为“稍等”。</a:t>
            </a:r>
          </a:p>
          <a:p>
            <a:pPr indent="0">
              <a:lnSpc>
                <a:spcPts val="3000"/>
              </a:lnSpc>
            </a:pPr>
            <a:r>
              <a:rPr lang="en-US" altLang="zh-CN" sz="2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______ ____! I_____ _______ _____ in a minute. </a:t>
            </a:r>
          </a:p>
          <a:p>
            <a:pPr indent="0">
              <a:lnSpc>
                <a:spcPts val="3000"/>
              </a:lnSpc>
            </a:pPr>
            <a:r>
              <a:rPr lang="zh-CN" altLang="zh-CN" sz="2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稍等！我马上就回来。</a:t>
            </a:r>
            <a:endParaRPr lang="zh-CN" altLang="en-US" sz="2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1" name="文本框 17410"/>
          <p:cNvSpPr txBox="1">
            <a:spLocks noChangeArrowheads="1"/>
          </p:cNvSpPr>
          <p:nvPr/>
        </p:nvSpPr>
        <p:spPr bwMode="auto">
          <a:xfrm>
            <a:off x="611188" y="5445125"/>
            <a:ext cx="6121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Hang  on          will be/come back </a:t>
            </a:r>
          </a:p>
        </p:txBody>
      </p:sp>
      <p:sp>
        <p:nvSpPr>
          <p:cNvPr id="17412" name="文本框 17411"/>
          <p:cNvSpPr txBox="1">
            <a:spLocks noChangeArrowheads="1"/>
          </p:cNvSpPr>
          <p:nvPr/>
        </p:nvSpPr>
        <p:spPr bwMode="auto">
          <a:xfrm>
            <a:off x="468313" y="4221163"/>
            <a:ext cx="4967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Three fifths                             is</a:t>
            </a:r>
          </a:p>
        </p:txBody>
      </p:sp>
      <p:sp>
        <p:nvSpPr>
          <p:cNvPr id="17413" name="文本框 17412"/>
          <p:cNvSpPr txBox="1">
            <a:spLocks noChangeArrowheads="1"/>
          </p:cNvSpPr>
          <p:nvPr/>
        </p:nvSpPr>
        <p:spPr bwMode="auto">
          <a:xfrm>
            <a:off x="611188" y="3284538"/>
            <a:ext cx="55451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 fourth                                   go 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17412" grpId="0"/>
      <p:bldP spid="174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395288" y="1628775"/>
            <a:ext cx="7920037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4800" b="1">
                <a:solidFill>
                  <a:srgbClr val="FF0000"/>
                </a:solidFill>
                <a:latin typeface="Times New Roman" pitchFamily="18" charset="0"/>
              </a:rPr>
              <a:t>Practice in class</a:t>
            </a:r>
          </a:p>
          <a:p>
            <a:pPr>
              <a:spcBef>
                <a:spcPct val="50000"/>
              </a:spcBef>
            </a:pPr>
            <a:r>
              <a:rPr lang="en-US" altLang="zh-CN" sz="4800" b="1">
                <a:solidFill>
                  <a:srgbClr val="0000CC"/>
                </a:solidFill>
                <a:latin typeface="Times New Roman" pitchFamily="18" charset="0"/>
              </a:rPr>
              <a:t>After learning ,let’s do some exercises.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80168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  当堂训练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2781300"/>
            <a:ext cx="9144000" cy="273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zh-CN" altLang="en-US" sz="3600" b="1" dirty="0">
                <a:solidFill>
                  <a:srgbClr val="FF0000"/>
                </a:solidFill>
              </a:rPr>
              <a:t>要求</a:t>
            </a:r>
            <a:r>
              <a:rPr lang="zh-CN" altLang="en-US" sz="3600" b="1" dirty="0">
                <a:solidFill>
                  <a:srgbClr val="0000FF"/>
                </a:solidFill>
              </a:rPr>
              <a:t>：</a:t>
            </a:r>
            <a:r>
              <a:rPr lang="en-US" altLang="zh-CN" sz="3600" b="1" dirty="0">
                <a:solidFill>
                  <a:srgbClr val="0000FF"/>
                </a:solidFill>
              </a:rPr>
              <a:t>1.</a:t>
            </a:r>
            <a:r>
              <a:rPr lang="zh-CN" altLang="en-US" sz="3600" b="1" dirty="0">
                <a:solidFill>
                  <a:srgbClr val="0000FF"/>
                </a:solidFill>
              </a:rPr>
              <a:t>静心、动脑，深入思考。认真审题。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0000FF"/>
                </a:solidFill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</a:rPr>
              <a:t>2.</a:t>
            </a:r>
            <a:r>
              <a:rPr lang="zh-CN" altLang="en-US" sz="3600" b="1" dirty="0">
                <a:solidFill>
                  <a:srgbClr val="0000FF"/>
                </a:solidFill>
              </a:rPr>
              <a:t>做完举手</a:t>
            </a:r>
            <a:endParaRPr lang="en-US" sz="3600" b="1" dirty="0">
              <a:solidFill>
                <a:srgbClr val="0000FF"/>
              </a:solidFill>
            </a:endParaRP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18436" name="WordArt 4"/>
          <p:cNvSpPr>
            <a:spLocks noChangeArrowheads="1" noChangeShapeType="1" noTextEdit="1"/>
          </p:cNvSpPr>
          <p:nvPr/>
        </p:nvSpPr>
        <p:spPr bwMode="auto">
          <a:xfrm>
            <a:off x="3059113" y="895350"/>
            <a:ext cx="5410200" cy="12906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巩固检测，显我身手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90588"/>
            <a:ext cx="9144000" cy="5692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2913">
              <a:buFont typeface="Arial" charset="0"/>
              <a:buAutoNum type="arabicPeriod"/>
              <a:defRPr/>
            </a:pPr>
            <a:r>
              <a:rPr lang="en-US" altLang="zh-CN" sz="2800" b="1" dirty="0">
                <a:solidFill>
                  <a:srgbClr val="002060"/>
                </a:solidFill>
                <a:latin typeface="Times New Roman" pitchFamily="18" charset="0"/>
              </a:rPr>
              <a:t>-What are you preparing _____ your party?</a:t>
            </a:r>
          </a:p>
          <a:p>
            <a:pPr marL="442913">
              <a:buFont typeface="Arial" charset="0"/>
              <a:buNone/>
              <a:defRPr/>
            </a:pPr>
            <a:r>
              <a:rPr lang="en-US" altLang="zh-CN" sz="2800" b="1" dirty="0">
                <a:solidFill>
                  <a:srgbClr val="002060"/>
                </a:solidFill>
                <a:latin typeface="Times New Roman" pitchFamily="18" charset="0"/>
              </a:rPr>
              <a:t>    -I’m thinking about who I’ll invite.</a:t>
            </a:r>
          </a:p>
          <a:p>
            <a:pPr marL="442913">
              <a:buFont typeface="Arial" charset="0"/>
              <a:buNone/>
              <a:defRPr/>
            </a:pPr>
            <a:r>
              <a:rPr lang="en-US" altLang="zh-CN" sz="2800" b="1" dirty="0">
                <a:solidFill>
                  <a:srgbClr val="002060"/>
                </a:solidFill>
                <a:latin typeface="Times New Roman" pitchFamily="18" charset="0"/>
              </a:rPr>
              <a:t>     A. at              B. for                C. with</a:t>
            </a:r>
          </a:p>
          <a:p>
            <a:pPr marL="442913">
              <a:buFont typeface="Arial" charset="0"/>
              <a:buNone/>
              <a:defRPr/>
            </a:pPr>
            <a:r>
              <a:rPr lang="en-US" altLang="zh-CN" sz="2800" b="1" dirty="0">
                <a:solidFill>
                  <a:srgbClr val="002060"/>
                </a:solidFill>
                <a:latin typeface="Times New Roman" pitchFamily="18" charset="0"/>
              </a:rPr>
              <a:t>2. There are _____ people in the little room.</a:t>
            </a:r>
          </a:p>
          <a:p>
            <a:pPr marL="442913">
              <a:buFont typeface="Arial" charset="0"/>
              <a:buNone/>
              <a:defRPr/>
            </a:pPr>
            <a:r>
              <a:rPr lang="en-US" altLang="zh-CN" sz="2800" b="1" dirty="0">
                <a:solidFill>
                  <a:srgbClr val="002060"/>
                </a:solidFill>
                <a:latin typeface="Times New Roman" pitchFamily="18" charset="0"/>
              </a:rPr>
              <a:t>    A.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itchFamily="18" charset="0"/>
              </a:rPr>
              <a:t>too </a:t>
            </a:r>
            <a:r>
              <a:rPr lang="en-US" altLang="zh-CN" sz="2800" b="1" dirty="0">
                <a:solidFill>
                  <a:srgbClr val="002060"/>
                </a:solidFill>
                <a:latin typeface="Times New Roman" pitchFamily="18" charset="0"/>
              </a:rPr>
              <a:t>much    B.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itchFamily="18" charset="0"/>
              </a:rPr>
              <a:t>too </a:t>
            </a:r>
            <a:r>
              <a:rPr lang="en-US" altLang="zh-CN" sz="2800" b="1" dirty="0">
                <a:solidFill>
                  <a:srgbClr val="002060"/>
                </a:solidFill>
                <a:latin typeface="Times New Roman" pitchFamily="18" charset="0"/>
              </a:rPr>
              <a:t>many    C. very much</a:t>
            </a:r>
          </a:p>
          <a:p>
            <a:pPr marL="442913">
              <a:buFont typeface="Arial" charset="0"/>
              <a:buNone/>
              <a:defRPr/>
            </a:pPr>
            <a:r>
              <a:rPr lang="en-US" altLang="zh-CN" sz="2800" b="1" dirty="0">
                <a:solidFill>
                  <a:srgbClr val="002060"/>
                </a:solidFill>
                <a:latin typeface="Times New Roman" pitchFamily="18" charset="0"/>
              </a:rPr>
              <a:t>3. _ of the world’s population is in China.</a:t>
            </a:r>
          </a:p>
          <a:p>
            <a:pPr marL="442913">
              <a:buFont typeface="Arial" charset="0"/>
              <a:buNone/>
              <a:defRPr/>
            </a:pPr>
            <a:r>
              <a:rPr lang="en-US" altLang="zh-CN" sz="2800" b="1" dirty="0">
                <a:solidFill>
                  <a:srgbClr val="002060"/>
                </a:solidFill>
                <a:latin typeface="Times New Roman" pitchFamily="18" charset="0"/>
              </a:rPr>
              <a:t>    A. One five     B. One fifths     C. One</a:t>
            </a:r>
            <a:r>
              <a:rPr lang="zh-CN" altLang="en-US" sz="2800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2060"/>
                </a:solidFill>
                <a:latin typeface="Times New Roman" pitchFamily="18" charset="0"/>
              </a:rPr>
              <a:t> fifth</a:t>
            </a:r>
          </a:p>
          <a:p>
            <a:pPr marL="442913">
              <a:buFont typeface="Arial" charset="0"/>
              <a:buNone/>
              <a:defRPr/>
            </a:pPr>
            <a:r>
              <a:rPr lang="en-US" altLang="zh-CN" sz="2800" b="1" dirty="0">
                <a:solidFill>
                  <a:srgbClr val="002060"/>
                </a:solidFill>
                <a:latin typeface="Times New Roman" pitchFamily="18" charset="0"/>
              </a:rPr>
              <a:t> 4.  The population of Beijing___ about 20 million</a:t>
            </a:r>
          </a:p>
          <a:p>
            <a:pPr marL="442913">
              <a:buFont typeface="Arial" charset="0"/>
              <a:buNone/>
              <a:defRPr/>
            </a:pPr>
            <a:r>
              <a:rPr lang="en-US" altLang="zh-CN" sz="2800" b="1" dirty="0">
                <a:solidFill>
                  <a:srgbClr val="002060"/>
                </a:solidFill>
                <a:latin typeface="Times New Roman" pitchFamily="18" charset="0"/>
              </a:rPr>
              <a:t>         A. is       B. are        C. be</a:t>
            </a:r>
          </a:p>
          <a:p>
            <a:pPr marL="542925">
              <a:buFont typeface="Arial" charset="0"/>
              <a:buNone/>
              <a:defRPr/>
            </a:pPr>
            <a:r>
              <a:rPr lang="en-US" altLang="zh-CN" sz="2800" b="1" dirty="0">
                <a:solidFill>
                  <a:srgbClr val="002060"/>
                </a:solidFill>
                <a:latin typeface="Times New Roman" pitchFamily="18" charset="0"/>
              </a:rPr>
              <a:t>5. How do you read 131,</a:t>
            </a:r>
            <a:r>
              <a:rPr lang="zh-CN" altLang="en-US" sz="2800" b="1" dirty="0">
                <a:solidFill>
                  <a:srgbClr val="002060"/>
                </a:solidFill>
                <a:latin typeface="Times New Roman" pitchFamily="18" charset="0"/>
              </a:rPr>
              <a:t>0</a:t>
            </a:r>
            <a:r>
              <a:rPr lang="en-US" altLang="zh-CN" sz="2800" b="1" dirty="0">
                <a:solidFill>
                  <a:srgbClr val="002060"/>
                </a:solidFill>
                <a:latin typeface="Times New Roman" pitchFamily="18" charset="0"/>
              </a:rPr>
              <a:t>00,000?  ____.</a:t>
            </a:r>
          </a:p>
          <a:p>
            <a:pPr marL="542925">
              <a:buFont typeface="Arial" charset="0"/>
              <a:buNone/>
              <a:defRPr/>
            </a:pPr>
            <a:r>
              <a:rPr lang="en-US" altLang="zh-CN" sz="2800" b="1" dirty="0">
                <a:solidFill>
                  <a:srgbClr val="002060"/>
                </a:solidFill>
                <a:latin typeface="Times New Roman" pitchFamily="18" charset="0"/>
              </a:rPr>
              <a:t>A. One hundred and thirty</a:t>
            </a:r>
            <a:r>
              <a:rPr lang="zh-CN" altLang="en-US" sz="2800" b="1" dirty="0">
                <a:solidFill>
                  <a:srgbClr val="002060"/>
                </a:solidFill>
                <a:latin typeface="Times New Roman" pitchFamily="18" charset="0"/>
              </a:rPr>
              <a:t>-</a:t>
            </a:r>
            <a:r>
              <a:rPr lang="en-US" altLang="zh-CN" sz="2800" b="1" dirty="0">
                <a:solidFill>
                  <a:srgbClr val="002060"/>
                </a:solidFill>
                <a:latin typeface="Times New Roman" pitchFamily="18" charset="0"/>
              </a:rPr>
              <a:t>one million</a:t>
            </a:r>
          </a:p>
          <a:p>
            <a:pPr marL="542925">
              <a:buFont typeface="Arial" charset="0"/>
              <a:buNone/>
              <a:defRPr/>
            </a:pPr>
            <a:r>
              <a:rPr lang="en-US" altLang="zh-CN" sz="2800" b="1" dirty="0">
                <a:solidFill>
                  <a:srgbClr val="002060"/>
                </a:solidFill>
                <a:latin typeface="Times New Roman" pitchFamily="18" charset="0"/>
              </a:rPr>
              <a:t>B. One hundred  thirty one million </a:t>
            </a:r>
          </a:p>
          <a:p>
            <a:pPr marL="542925">
              <a:buFont typeface="Arial" charset="0"/>
              <a:buNone/>
              <a:defRPr/>
            </a:pPr>
            <a:r>
              <a:rPr lang="en-US" altLang="zh-CN" sz="2800" b="1" dirty="0">
                <a:solidFill>
                  <a:srgbClr val="002060"/>
                </a:solidFill>
                <a:latin typeface="Times New Roman" pitchFamily="18" charset="0"/>
              </a:rPr>
              <a:t>C. One hundred and thirty one million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859338" y="765175"/>
            <a:ext cx="4587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2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843213" y="2133600"/>
            <a:ext cx="4587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2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55650" y="2924175"/>
            <a:ext cx="4810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32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32363" y="3789363"/>
            <a:ext cx="481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32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011863" y="4508500"/>
            <a:ext cx="4810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32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0" y="1052513"/>
            <a:ext cx="8893175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4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Fill in the blanks. </a:t>
            </a:r>
          </a:p>
          <a:p>
            <a:pPr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too many, too much</a:t>
            </a:r>
            <a:r>
              <a:rPr lang="zh-CN" alt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much too</a:t>
            </a:r>
            <a:r>
              <a:rPr lang="en-US" altLang="zh-CN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  <a:latin typeface="Times New Roman" pitchFamily="18" charset="0"/>
              </a:rPr>
              <a:t>1. You have ________ shoes.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  <a:latin typeface="Times New Roman" pitchFamily="18" charset="0"/>
              </a:rPr>
              <a:t>2. Sometimes I eat _________ noodles.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  <a:latin typeface="Times New Roman" pitchFamily="18" charset="0"/>
              </a:rPr>
              <a:t>3. The work is __________ hard for us.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  <a:latin typeface="Times New Roman" pitchFamily="18" charset="0"/>
              </a:rPr>
              <a:t>4. She drank _________ water.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  <a:latin typeface="Times New Roman" pitchFamily="18" charset="0"/>
              </a:rPr>
              <a:t>5. Among ourselves, that young man's hair is _________ long.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195513" y="2349500"/>
            <a:ext cx="1797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too many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3492500" y="2997200"/>
            <a:ext cx="1797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too many</a:t>
            </a:r>
          </a:p>
        </p:txBody>
      </p:sp>
      <p:sp>
        <p:nvSpPr>
          <p:cNvPr id="20485" name="TextBox 10"/>
          <p:cNvSpPr txBox="1">
            <a:spLocks noChangeArrowheads="1"/>
          </p:cNvSpPr>
          <p:nvPr/>
        </p:nvSpPr>
        <p:spPr bwMode="auto">
          <a:xfrm>
            <a:off x="3200400" y="56388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771775" y="3860800"/>
            <a:ext cx="18129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much too</a:t>
            </a:r>
            <a:endParaRPr lang="zh-CN" altLang="en-US" sz="3200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411413" y="4508500"/>
            <a:ext cx="25209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too much</a:t>
            </a:r>
            <a:endParaRPr lang="zh-CN" altLang="en-US" sz="3200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79388" y="5805488"/>
            <a:ext cx="18700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much too</a:t>
            </a:r>
            <a:endParaRPr lang="zh-CN" altLang="en-US" sz="3200" b="1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/>
      <p:bldP spid="29704" grpId="0"/>
      <p:bldP spid="12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5"/>
          <p:cNvSpPr txBox="1">
            <a:spLocks noChangeArrowheads="1"/>
          </p:cNvSpPr>
          <p:nvPr/>
        </p:nvSpPr>
        <p:spPr bwMode="auto">
          <a:xfrm>
            <a:off x="1403350" y="1268413"/>
            <a:ext cx="64087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6000" dirty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Make a summary</a:t>
            </a:r>
          </a:p>
        </p:txBody>
      </p:sp>
      <p:sp>
        <p:nvSpPr>
          <p:cNvPr id="21507" name="Text Box 6"/>
          <p:cNvSpPr txBox="1">
            <a:spLocks noChangeArrowheads="1"/>
          </p:cNvSpPr>
          <p:nvPr/>
        </p:nvSpPr>
        <p:spPr bwMode="auto">
          <a:xfrm>
            <a:off x="611188" y="2708275"/>
            <a:ext cx="813752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0000CC"/>
                </a:solidFill>
                <a:latin typeface="Times New Roman" pitchFamily="18" charset="0"/>
              </a:rPr>
              <a:t>What have you learnt in this class?</a:t>
            </a:r>
          </a:p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0000CC"/>
                </a:solidFill>
                <a:latin typeface="Times New Roman" pitchFamily="18" charset="0"/>
              </a:rPr>
              <a:t>Write out your difficulties. 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539750" y="1557338"/>
            <a:ext cx="7881938" cy="350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2"/>
                </a:solidFill>
              </a:rPr>
              <a:t>1.</a:t>
            </a:r>
            <a:r>
              <a:rPr lang="zh-CN" altLang="en-US" sz="3200" b="1" dirty="0">
                <a:solidFill>
                  <a:schemeClr val="tx2"/>
                </a:solidFill>
              </a:rPr>
              <a:t>通过自读、仿读、练习等方式我能掌握本节课的重点单词、短语和固定搭配。</a:t>
            </a:r>
          </a:p>
          <a:p>
            <a:pPr eaLnBrk="1" hangingPunct="1"/>
            <a:r>
              <a:rPr lang="en-US" altLang="zh-CN" sz="3200" b="1" dirty="0">
                <a:solidFill>
                  <a:schemeClr val="tx2"/>
                </a:solidFill>
              </a:rPr>
              <a:t>2.</a:t>
            </a:r>
            <a:r>
              <a:rPr lang="zh-CN" altLang="en-US" sz="3200" b="1" dirty="0">
                <a:solidFill>
                  <a:schemeClr val="tx2"/>
                </a:solidFill>
              </a:rPr>
              <a:t>通过听关于人口增长报告的对话，能够用大数字和冠词来表达关于人口与环境的话题，能够正确使用冠词。</a:t>
            </a:r>
          </a:p>
          <a:p>
            <a:pPr eaLnBrk="1" hangingPunct="1"/>
            <a:r>
              <a:rPr lang="en-US" altLang="zh-CN" sz="3200" b="1" dirty="0">
                <a:solidFill>
                  <a:schemeClr val="tx2"/>
                </a:solidFill>
              </a:rPr>
              <a:t>3.</a:t>
            </a:r>
            <a:r>
              <a:rPr lang="zh-CN" altLang="en-US" sz="3200" b="1" dirty="0">
                <a:solidFill>
                  <a:schemeClr val="tx2"/>
                </a:solidFill>
              </a:rPr>
              <a:t>通过了解各国所面临的问题及由此产生的后果，唤起自己的忧患意识。</a:t>
            </a:r>
            <a:endParaRPr lang="zh-CN" altLang="zh-CN" sz="3200" b="1" dirty="0">
              <a:solidFill>
                <a:schemeClr val="tx2"/>
              </a:solidFill>
            </a:endParaRP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3276600" y="908050"/>
            <a:ext cx="287972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4400" b="1" dirty="0">
                <a:solidFill>
                  <a:srgbClr val="FF0000"/>
                </a:solidFill>
                <a:ea typeface="华文行楷" pitchFamily="2" charset="-122"/>
              </a:rPr>
              <a:t>学习目标</a:t>
            </a: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-57150" y="1484313"/>
            <a:ext cx="908050" cy="321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200" b="1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积 极 思 考 </a:t>
            </a:r>
            <a:r>
              <a:rPr lang="zh-CN" altLang="en-US" sz="4800" b="1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！</a:t>
            </a: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8166100" y="1500188"/>
            <a:ext cx="915988" cy="288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200" b="1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认 真 听 讲 </a:t>
            </a:r>
            <a:r>
              <a:rPr lang="zh-CN" altLang="en-US" sz="4800" b="1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！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1000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1000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000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-13387" y="980728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sym typeface="黑体" pitchFamily="49" charset="-122"/>
              </a:rPr>
              <a:t>自学指导</a:t>
            </a:r>
          </a:p>
        </p:txBody>
      </p:sp>
      <p:sp>
        <p:nvSpPr>
          <p:cNvPr id="7171" name="矩形 8194"/>
          <p:cNvSpPr>
            <a:spLocks noChangeArrowheads="1"/>
          </p:cNvSpPr>
          <p:nvPr/>
        </p:nvSpPr>
        <p:spPr bwMode="auto">
          <a:xfrm>
            <a:off x="0" y="1844675"/>
            <a:ext cx="914400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4000" b="1" dirty="0">
                <a:solidFill>
                  <a:srgbClr val="000000"/>
                </a:solidFill>
              </a:rPr>
              <a:t>1.</a:t>
            </a:r>
            <a:r>
              <a:rPr lang="zh-CN" altLang="en-US" sz="4000" b="1" dirty="0">
                <a:solidFill>
                  <a:srgbClr val="000000"/>
                </a:solidFill>
              </a:rPr>
              <a:t>看图片并结合方框中的词讨论图片，完成活动</a:t>
            </a:r>
            <a:r>
              <a:rPr lang="en-US" altLang="zh-CN" sz="4000" b="1" dirty="0">
                <a:solidFill>
                  <a:srgbClr val="000000"/>
                </a:solidFill>
              </a:rPr>
              <a:t>1</a:t>
            </a:r>
            <a:r>
              <a:rPr lang="zh-CN" altLang="en-US" sz="4000" b="1" dirty="0">
                <a:solidFill>
                  <a:srgbClr val="000000"/>
                </a:solidFill>
              </a:rPr>
              <a:t>。</a:t>
            </a:r>
          </a:p>
          <a:p>
            <a:r>
              <a:rPr lang="en-US" altLang="zh-CN" sz="4000" b="1" dirty="0">
                <a:solidFill>
                  <a:srgbClr val="000000"/>
                </a:solidFill>
              </a:rPr>
              <a:t>2.</a:t>
            </a:r>
            <a:r>
              <a:rPr lang="zh-CN" altLang="en-US" sz="4000" b="1" dirty="0">
                <a:solidFill>
                  <a:srgbClr val="000000"/>
                </a:solidFill>
              </a:rPr>
              <a:t>听并选择正确的答案，完成活动</a:t>
            </a:r>
            <a:r>
              <a:rPr lang="en-US" altLang="zh-CN" sz="4000" b="1" dirty="0">
                <a:solidFill>
                  <a:srgbClr val="000000"/>
                </a:solidFill>
              </a:rPr>
              <a:t>2</a:t>
            </a:r>
            <a:r>
              <a:rPr lang="zh-CN" altLang="en-US" sz="4000" b="1" dirty="0">
                <a:solidFill>
                  <a:srgbClr val="000000"/>
                </a:solidFill>
              </a:rPr>
              <a:t>。</a:t>
            </a:r>
          </a:p>
          <a:p>
            <a:r>
              <a:rPr lang="en-US" altLang="zh-CN" sz="4000" b="1" dirty="0">
                <a:solidFill>
                  <a:srgbClr val="000000"/>
                </a:solidFill>
              </a:rPr>
              <a:t>3.</a:t>
            </a:r>
            <a:r>
              <a:rPr lang="zh-CN" altLang="en-US" sz="4000" b="1" dirty="0">
                <a:solidFill>
                  <a:srgbClr val="000000"/>
                </a:solidFill>
              </a:rPr>
              <a:t>读对话完成活动</a:t>
            </a:r>
            <a:r>
              <a:rPr lang="en-US" altLang="zh-CN" sz="4000" b="1" dirty="0">
                <a:solidFill>
                  <a:srgbClr val="000000"/>
                </a:solidFill>
              </a:rPr>
              <a:t>3</a:t>
            </a:r>
            <a:r>
              <a:rPr lang="zh-CN" altLang="en-US" sz="4000" b="1" dirty="0">
                <a:solidFill>
                  <a:srgbClr val="000000"/>
                </a:solidFill>
              </a:rPr>
              <a:t>。</a:t>
            </a:r>
          </a:p>
          <a:p>
            <a:r>
              <a:rPr lang="en-US" altLang="zh-CN" sz="4000" b="1" dirty="0">
                <a:solidFill>
                  <a:srgbClr val="000000"/>
                </a:solidFill>
              </a:rPr>
              <a:t>4.</a:t>
            </a:r>
            <a:r>
              <a:rPr lang="zh-CN" altLang="en-US" sz="4000" b="1" dirty="0">
                <a:solidFill>
                  <a:srgbClr val="000000"/>
                </a:solidFill>
              </a:rPr>
              <a:t>选择正确的答案，完成活动</a:t>
            </a:r>
            <a:r>
              <a:rPr lang="en-US" altLang="zh-CN" sz="4000" b="1" dirty="0">
                <a:solidFill>
                  <a:srgbClr val="000000"/>
                </a:solidFill>
              </a:rPr>
              <a:t>4</a:t>
            </a:r>
            <a:r>
              <a:rPr lang="zh-CN" altLang="en-US" sz="4000" b="1" dirty="0">
                <a:solidFill>
                  <a:srgbClr val="000000"/>
                </a:solidFill>
              </a:rPr>
              <a:t>。</a:t>
            </a:r>
          </a:p>
          <a:p>
            <a:r>
              <a:rPr lang="en-US" altLang="zh-CN" sz="4000" b="1" dirty="0">
                <a:solidFill>
                  <a:srgbClr val="000000"/>
                </a:solidFill>
              </a:rPr>
              <a:t>5.</a:t>
            </a:r>
            <a:r>
              <a:rPr lang="zh-CN" altLang="en-US" sz="4000" b="1" dirty="0">
                <a:solidFill>
                  <a:srgbClr val="000000"/>
                </a:solidFill>
              </a:rPr>
              <a:t>再读对话找出重要短语并识记。</a:t>
            </a:r>
            <a:endParaRPr lang="zh-CN" altLang="zh-CN" sz="40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381000" y="2041525"/>
            <a:ext cx="8610600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itchFamily="34" charset="0"/>
              <a:buAutoNum type="arabicPeriod"/>
            </a:pPr>
            <a:r>
              <a:rPr lang="en-US" altLang="zh-CN" sz="3400" b="1" dirty="0">
                <a:solidFill>
                  <a:srgbClr val="C00000"/>
                </a:solidFill>
                <a:latin typeface="Times New Roman" pitchFamily="18" charset="0"/>
              </a:rPr>
              <a:t> What’s the population of Beijing?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400" b="1" dirty="0">
                <a:solidFill>
                  <a:srgbClr val="C00000"/>
                </a:solidFill>
                <a:latin typeface="Times New Roman" pitchFamily="18" charset="0"/>
              </a:rPr>
              <a:t>   a) About 11 million.     c) About 20 million.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400" b="1" dirty="0">
                <a:solidFill>
                  <a:srgbClr val="C00000"/>
                </a:solidFill>
                <a:latin typeface="Times New Roman" pitchFamily="18" charset="0"/>
              </a:rPr>
              <a:t>    b) About 13 million.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400" b="1" dirty="0">
                <a:solidFill>
                  <a:srgbClr val="C00000"/>
                </a:solidFill>
                <a:latin typeface="Times New Roman" pitchFamily="18" charset="0"/>
              </a:rPr>
              <a:t>2. What’s the population of Chongqing?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400" b="1" dirty="0">
                <a:solidFill>
                  <a:srgbClr val="C00000"/>
                </a:solidFill>
                <a:latin typeface="Times New Roman" pitchFamily="18" charset="0"/>
              </a:rPr>
              <a:t>   a) About 28 million.     c) About 36 million.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400" b="1" dirty="0">
                <a:solidFill>
                  <a:srgbClr val="C00000"/>
                </a:solidFill>
                <a:latin typeface="Times New Roman" pitchFamily="18" charset="0"/>
              </a:rPr>
              <a:t>    b) More than 33 million.</a:t>
            </a:r>
          </a:p>
        </p:txBody>
      </p:sp>
      <p:sp>
        <p:nvSpPr>
          <p:cNvPr id="8195" name="WordArt 25"/>
          <p:cNvSpPr>
            <a:spLocks noChangeArrowheads="1" noChangeShapeType="1" noTextEdit="1"/>
          </p:cNvSpPr>
          <p:nvPr/>
        </p:nvSpPr>
        <p:spPr bwMode="auto">
          <a:xfrm>
            <a:off x="609600" y="1124744"/>
            <a:ext cx="7620000" cy="6842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dirty="0">
                <a:solidFill>
                  <a:srgbClr val="0000FF"/>
                </a:solidFill>
                <a:effectLst>
                  <a:outerShdw dist="53882" dir="2700000" algn="ctr" rotWithShape="0">
                    <a:srgbClr val="C0C0C0">
                      <a:alpha val="78000"/>
                    </a:srgbClr>
                  </a:outerShdw>
                </a:effectLst>
                <a:latin typeface="Arial"/>
                <a:cs typeface="Arial"/>
              </a:rPr>
              <a:t>Listen and choose the correct answer.</a:t>
            </a:r>
            <a:endParaRPr lang="zh-CN" altLang="en-US" sz="3600" b="1" kern="10" dirty="0">
              <a:solidFill>
                <a:srgbClr val="0000FF"/>
              </a:solidFill>
              <a:effectLst>
                <a:outerShdw dist="53882" dir="2700000" algn="ctr" rotWithShape="0">
                  <a:srgbClr val="C0C0C0">
                    <a:alpha val="78000"/>
                  </a:srgb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9220" name="Picture 40" descr="009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6800" y="2905125"/>
            <a:ext cx="73183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1" descr="009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5638800"/>
            <a:ext cx="73183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1" name="Group 5"/>
          <p:cNvGraphicFramePr>
            <a:graphicFrameLocks noGrp="1"/>
          </p:cNvGraphicFramePr>
          <p:nvPr/>
        </p:nvGraphicFramePr>
        <p:xfrm>
          <a:off x="179388" y="1484313"/>
          <a:ext cx="8820150" cy="4032251"/>
        </p:xfrm>
        <a:graphic>
          <a:graphicData uri="http://schemas.openxmlformats.org/drawingml/2006/table">
            <a:tbl>
              <a:tblPr/>
              <a:tblGrid>
                <a:gridCol w="5249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0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671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People in the world</a:t>
                      </a:r>
                    </a:p>
                  </a:txBody>
                  <a:tcPr marL="91441" marR="91441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>
                        <a:alpha val="5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1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Babies born every minute</a:t>
                      </a:r>
                    </a:p>
                  </a:txBody>
                  <a:tcPr marL="91441" marR="91441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1" marR="91441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1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Babies born every year</a:t>
                      </a:r>
                    </a:p>
                  </a:txBody>
                  <a:tcPr marL="91441" marR="91441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1" marR="91441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1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Population of China</a:t>
                      </a:r>
                    </a:p>
                  </a:txBody>
                  <a:tcPr marL="91441" marR="91441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1" marR="91441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1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Population of the world</a:t>
                      </a:r>
                    </a:p>
                  </a:txBody>
                  <a:tcPr marL="91441" marR="91441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1" marR="91441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37" name="Rectangle 24"/>
          <p:cNvSpPr>
            <a:spLocks noChangeArrowheads="1"/>
          </p:cNvSpPr>
          <p:nvPr/>
        </p:nvSpPr>
        <p:spPr bwMode="auto">
          <a:xfrm>
            <a:off x="395288" y="908050"/>
            <a:ext cx="82804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3200" b="1" dirty="0">
                <a:solidFill>
                  <a:srgbClr val="CC0000"/>
                </a:solidFill>
                <a:latin typeface="Times New Roman" pitchFamily="18" charset="0"/>
              </a:rPr>
              <a:t>Read the conversation and complete the table.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5795963" y="2400300"/>
            <a:ext cx="1663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</a:rPr>
              <a:t>over 250</a:t>
            </a:r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5724525" y="3192463"/>
            <a:ext cx="24177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</a:rPr>
              <a:t>131.4 million</a:t>
            </a:r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5724525" y="3984625"/>
            <a:ext cx="2101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</a:rPr>
              <a:t>1.37 billion</a:t>
            </a:r>
          </a:p>
        </p:txBody>
      </p:sp>
      <p:sp>
        <p:nvSpPr>
          <p:cNvPr id="9244" name="Rectangle 28"/>
          <p:cNvSpPr>
            <a:spLocks noChangeArrowheads="1"/>
          </p:cNvSpPr>
          <p:nvPr/>
        </p:nvSpPr>
        <p:spPr bwMode="auto">
          <a:xfrm>
            <a:off x="5724525" y="4797425"/>
            <a:ext cx="1593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</a:rPr>
              <a:t>7 billion</a:t>
            </a:r>
          </a:p>
        </p:txBody>
      </p:sp>
      <p:pic>
        <p:nvPicPr>
          <p:cNvPr id="9246" name="new_jh3_m9u1a3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1412875"/>
            <a:ext cx="7207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92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 nodeType="clickPar">
                      <p:stCondLst>
                        <p:cond delay="0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76097" fill="hold"/>
                                        <p:tgtEl>
                                          <p:spTgt spid="92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46"/>
                  </p:tgtEl>
                </p:cond>
              </p:nextCondLst>
            </p:seq>
            <p:audio>
              <p:cMediaNode>
                <p:cTn id="3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246"/>
                </p:tgtEl>
              </p:cMediaNode>
            </p:audio>
          </p:childTnLst>
        </p:cTn>
      </p:par>
    </p:tnLst>
    <p:bldLst>
      <p:bldP spid="9241" grpId="0"/>
      <p:bldP spid="9242" grpId="0"/>
      <p:bldP spid="9243" grpId="0"/>
      <p:bldP spid="92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75" name="WordArt 79"/>
          <p:cNvSpPr>
            <a:spLocks noChangeArrowheads="1" noChangeShapeType="1" noTextEdit="1"/>
          </p:cNvSpPr>
          <p:nvPr/>
        </p:nvSpPr>
        <p:spPr bwMode="auto">
          <a:xfrm>
            <a:off x="1043608" y="332656"/>
            <a:ext cx="59436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buFont typeface="Arial" charset="0"/>
              <a:buNone/>
              <a:defRPr/>
            </a:pPr>
            <a:r>
              <a:rPr lang="en-US" altLang="zh-CN" sz="3600" b="1" kern="10" dirty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C00000"/>
                </a:solidFill>
                <a:latin typeface="Arial"/>
                <a:cs typeface="Arial"/>
              </a:rPr>
              <a:t>Choose the correct answer</a:t>
            </a:r>
            <a:r>
              <a:rPr lang="en-US" altLang="zh-CN" sz="3600" b="1" kern="10" dirty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lang="zh-CN" altLang="en-US" sz="3600" b="1" kern="10" dirty="0">
              <a:ln w="9525">
                <a:solidFill>
                  <a:srgbClr val="0000FF"/>
                </a:solidFill>
                <a:round/>
                <a:headEnd/>
                <a:tailEnd/>
              </a:ln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0243" name="Text Box 133"/>
          <p:cNvSpPr txBox="1">
            <a:spLocks noChangeArrowheads="1"/>
          </p:cNvSpPr>
          <p:nvPr/>
        </p:nvSpPr>
        <p:spPr bwMode="auto">
          <a:xfrm>
            <a:off x="0" y="981075"/>
            <a:ext cx="9144000" cy="557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2913" indent="-4429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002060"/>
                </a:solidFill>
                <a:latin typeface="Times New Roman" pitchFamily="18" charset="0"/>
              </a:rPr>
              <a:t>1. </a:t>
            </a:r>
            <a:r>
              <a:rPr lang="en-US" altLang="zh-CN" sz="3200" b="1" i="1" dirty="0">
                <a:solidFill>
                  <a:srgbClr val="002060"/>
                </a:solidFill>
                <a:latin typeface="Times New Roman" pitchFamily="18" charset="0"/>
              </a:rPr>
              <a:t>Birth </a:t>
            </a:r>
            <a:r>
              <a:rPr lang="en-US" altLang="zh-CN" sz="3200" b="1" dirty="0">
                <a:solidFill>
                  <a:srgbClr val="002060"/>
                </a:solidFill>
                <a:latin typeface="Times New Roman" pitchFamily="18" charset="0"/>
              </a:rPr>
              <a:t>happens at the start / at the end of life.</a:t>
            </a:r>
          </a:p>
          <a:p>
            <a:pPr eaLnBrk="1" hangingPunct="1"/>
            <a:r>
              <a:rPr lang="en-US" altLang="zh-CN" sz="3200" b="1" dirty="0">
                <a:solidFill>
                  <a:srgbClr val="002060"/>
                </a:solidFill>
                <a:latin typeface="Times New Roman" pitchFamily="18" charset="0"/>
              </a:rPr>
              <a:t>2. </a:t>
            </a:r>
            <a:r>
              <a:rPr lang="en-US" altLang="zh-CN" sz="3200" b="1" i="1" dirty="0">
                <a:solidFill>
                  <a:srgbClr val="002060"/>
                </a:solidFill>
                <a:latin typeface="Times New Roman" pitchFamily="18" charset="0"/>
              </a:rPr>
              <a:t>Huge</a:t>
            </a:r>
            <a:r>
              <a:rPr lang="en-US" altLang="zh-CN" sz="3200" b="1" dirty="0">
                <a:solidFill>
                  <a:srgbClr val="002060"/>
                </a:solidFill>
                <a:latin typeface="Times New Roman" pitchFamily="18" charset="0"/>
              </a:rPr>
              <a:t> means large / small.</a:t>
            </a:r>
          </a:p>
          <a:p>
            <a:pPr eaLnBrk="1" hangingPunct="1"/>
            <a:r>
              <a:rPr lang="en-US" altLang="zh-CN" sz="3200" b="1" dirty="0">
                <a:solidFill>
                  <a:srgbClr val="002060"/>
                </a:solidFill>
                <a:latin typeface="Times New Roman" pitchFamily="18" charset="0"/>
              </a:rPr>
              <a:t>3.An </a:t>
            </a:r>
            <a:r>
              <a:rPr lang="en-US" altLang="zh-CN" sz="3200" b="1" i="1" dirty="0">
                <a:solidFill>
                  <a:srgbClr val="002060"/>
                </a:solidFill>
                <a:latin typeface="Times New Roman" pitchFamily="18" charset="0"/>
              </a:rPr>
              <a:t>increase</a:t>
            </a:r>
            <a:r>
              <a:rPr lang="en-US" altLang="zh-CN" sz="3200" b="1" dirty="0">
                <a:solidFill>
                  <a:srgbClr val="002060"/>
                </a:solidFill>
                <a:latin typeface="Times New Roman" pitchFamily="18" charset="0"/>
              </a:rPr>
              <a:t> in population means more / fewer people.</a:t>
            </a:r>
          </a:p>
          <a:p>
            <a:pPr eaLnBrk="1" hangingPunct="1"/>
            <a:r>
              <a:rPr lang="en-US" altLang="zh-CN" sz="3200" b="1" dirty="0">
                <a:solidFill>
                  <a:srgbClr val="002060"/>
                </a:solidFill>
                <a:latin typeface="Times New Roman" pitchFamily="18" charset="0"/>
              </a:rPr>
              <a:t>4. </a:t>
            </a:r>
            <a:r>
              <a:rPr lang="en-US" altLang="zh-CN" sz="3200" b="1" i="1" dirty="0">
                <a:solidFill>
                  <a:srgbClr val="002060"/>
                </a:solidFill>
                <a:latin typeface="Times New Roman" pitchFamily="18" charset="0"/>
              </a:rPr>
              <a:t>Hang on a minute</a:t>
            </a:r>
            <a:r>
              <a:rPr lang="en-US" altLang="zh-CN" sz="3200" b="1" dirty="0">
                <a:solidFill>
                  <a:srgbClr val="002060"/>
                </a:solidFill>
                <a:latin typeface="Times New Roman" pitchFamily="18" charset="0"/>
              </a:rPr>
              <a:t> means waiting for </a:t>
            </a:r>
          </a:p>
          <a:p>
            <a:pPr eaLnBrk="1" hangingPunct="1"/>
            <a:r>
              <a:rPr lang="en-US" altLang="zh-CN" sz="3200" b="1" dirty="0">
                <a:solidFill>
                  <a:srgbClr val="002060"/>
                </a:solidFill>
                <a:latin typeface="Times New Roman" pitchFamily="18" charset="0"/>
              </a:rPr>
              <a:t>    a short time / a long time.</a:t>
            </a:r>
          </a:p>
          <a:p>
            <a:pPr eaLnBrk="1" hangingPunct="1"/>
            <a:r>
              <a:rPr lang="en-US" altLang="zh-CN" sz="3200" b="1" dirty="0">
                <a:solidFill>
                  <a:srgbClr val="002060"/>
                </a:solidFill>
                <a:latin typeface="Times New Roman" pitchFamily="18" charset="0"/>
              </a:rPr>
              <a:t>5. Making notes means writing a long passage / a few words.</a:t>
            </a:r>
          </a:p>
          <a:p>
            <a:pPr eaLnBrk="1" hangingPunct="1"/>
            <a:r>
              <a:rPr lang="en-US" altLang="zh-CN" sz="3200" b="1" dirty="0">
                <a:solidFill>
                  <a:srgbClr val="002060"/>
                </a:solidFill>
                <a:latin typeface="Times New Roman" pitchFamily="18" charset="0"/>
              </a:rPr>
              <a:t>6. A problem is something easy / difficult.</a:t>
            </a:r>
          </a:p>
          <a:p>
            <a:pPr eaLnBrk="1" hangingPunct="1"/>
            <a:r>
              <a:rPr lang="en-US" altLang="zh-CN" sz="3200" b="1" dirty="0">
                <a:solidFill>
                  <a:srgbClr val="002060"/>
                </a:solidFill>
                <a:latin typeface="Times New Roman" pitchFamily="18" charset="0"/>
              </a:rPr>
              <a:t>7. A report is a long piece of writing / a few words.</a:t>
            </a:r>
          </a:p>
          <a:p>
            <a:pPr eaLnBrk="1" hangingPunct="1"/>
            <a:r>
              <a:rPr lang="en-US" altLang="zh-CN" sz="3200" b="1" dirty="0">
                <a:solidFill>
                  <a:srgbClr val="002060"/>
                </a:solidFill>
                <a:latin typeface="Times New Roman" pitchFamily="18" charset="0"/>
              </a:rPr>
              <a:t>8. A billion is a hundred / a thousand million.</a:t>
            </a:r>
          </a:p>
        </p:txBody>
      </p:sp>
      <p:sp>
        <p:nvSpPr>
          <p:cNvPr id="29838" name="Line 142"/>
          <p:cNvSpPr>
            <a:spLocks noChangeShapeType="1"/>
          </p:cNvSpPr>
          <p:nvPr/>
        </p:nvSpPr>
        <p:spPr bwMode="auto">
          <a:xfrm>
            <a:off x="2987675" y="1484313"/>
            <a:ext cx="19446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39" name="Line 143"/>
          <p:cNvSpPr>
            <a:spLocks noChangeShapeType="1"/>
          </p:cNvSpPr>
          <p:nvPr/>
        </p:nvSpPr>
        <p:spPr bwMode="auto">
          <a:xfrm>
            <a:off x="2627313" y="2060575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40" name="Line 144"/>
          <p:cNvSpPr>
            <a:spLocks noChangeShapeType="1"/>
          </p:cNvSpPr>
          <p:nvPr/>
        </p:nvSpPr>
        <p:spPr bwMode="auto">
          <a:xfrm>
            <a:off x="5940425" y="2492375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41" name="Line 145"/>
          <p:cNvSpPr>
            <a:spLocks noChangeShapeType="1"/>
          </p:cNvSpPr>
          <p:nvPr/>
        </p:nvSpPr>
        <p:spPr bwMode="auto">
          <a:xfrm>
            <a:off x="395288" y="3860800"/>
            <a:ext cx="2362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145"/>
          <p:cNvSpPr>
            <a:spLocks noChangeShapeType="1"/>
          </p:cNvSpPr>
          <p:nvPr/>
        </p:nvSpPr>
        <p:spPr bwMode="auto">
          <a:xfrm>
            <a:off x="395288" y="4941888"/>
            <a:ext cx="2362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45"/>
          <p:cNvSpPr>
            <a:spLocks noChangeShapeType="1"/>
          </p:cNvSpPr>
          <p:nvPr/>
        </p:nvSpPr>
        <p:spPr bwMode="auto">
          <a:xfrm>
            <a:off x="5508625" y="5445125"/>
            <a:ext cx="172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45"/>
          <p:cNvSpPr>
            <a:spLocks noChangeShapeType="1"/>
          </p:cNvSpPr>
          <p:nvPr/>
        </p:nvSpPr>
        <p:spPr bwMode="auto">
          <a:xfrm>
            <a:off x="2484438" y="5876925"/>
            <a:ext cx="3743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45"/>
          <p:cNvSpPr>
            <a:spLocks noChangeShapeType="1"/>
          </p:cNvSpPr>
          <p:nvPr/>
        </p:nvSpPr>
        <p:spPr bwMode="auto">
          <a:xfrm>
            <a:off x="4500563" y="6381750"/>
            <a:ext cx="32400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9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9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9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98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98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98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98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98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98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98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98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9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9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9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98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98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98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98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98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98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98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98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9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9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9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98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98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98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98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98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98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98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98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9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9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9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98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98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98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98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98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98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98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98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38" grpId="0" animBg="1"/>
      <p:bldP spid="29839" grpId="0" animBg="1"/>
      <p:bldP spid="29840" grpId="0" animBg="1"/>
      <p:bldP spid="29841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2289"/>
          <p:cNvSpPr>
            <a:spLocks noGrp="1"/>
          </p:cNvSpPr>
          <p:nvPr>
            <p:ph idx="1"/>
          </p:nvPr>
        </p:nvSpPr>
        <p:spPr bwMode="auto">
          <a:xfrm>
            <a:off x="468313" y="1052513"/>
            <a:ext cx="8156575" cy="5040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zh-CN"/>
              <a:t>为…准备</a:t>
            </a:r>
            <a:r>
              <a:rPr lang="zh-CN" altLang="en-US" noProof="1"/>
              <a:t>_____________ </a:t>
            </a:r>
            <a:endParaRPr lang="zh-CN" altLang="zh-CN" noProof="1"/>
          </a:p>
          <a:p>
            <a:pPr>
              <a:lnSpc>
                <a:spcPct val="90000"/>
              </a:lnSpc>
            </a:pPr>
            <a:r>
              <a:rPr lang="zh-CN" altLang="zh-CN"/>
              <a:t>谈论</a:t>
            </a:r>
            <a:r>
              <a:rPr lang="en-US" altLang="zh-CN"/>
              <a:t>_______________</a:t>
            </a:r>
          </a:p>
          <a:p>
            <a:pPr>
              <a:lnSpc>
                <a:spcPct val="90000"/>
              </a:lnSpc>
            </a:pPr>
            <a:r>
              <a:rPr lang="zh-CN" altLang="zh-CN"/>
              <a:t>例如</a:t>
            </a:r>
            <a:r>
              <a:rPr lang="en-US" altLang="zh-CN"/>
              <a:t>___________________</a:t>
            </a:r>
          </a:p>
          <a:p>
            <a:pPr>
              <a:lnSpc>
                <a:spcPct val="90000"/>
              </a:lnSpc>
            </a:pPr>
            <a:r>
              <a:rPr lang="zh-CN" altLang="zh-CN"/>
              <a:t>太多的</a:t>
            </a:r>
            <a:r>
              <a:rPr lang="en-US" altLang="zh-CN"/>
              <a:t>__________________</a:t>
            </a:r>
          </a:p>
          <a:p>
            <a:pPr>
              <a:lnSpc>
                <a:spcPct val="90000"/>
              </a:lnSpc>
            </a:pPr>
            <a:r>
              <a:rPr lang="zh-CN" altLang="zh-CN"/>
              <a:t>在世界上</a:t>
            </a:r>
            <a:r>
              <a:rPr lang="en-US" altLang="zh-CN"/>
              <a:t>___________________</a:t>
            </a:r>
          </a:p>
          <a:p>
            <a:pPr>
              <a:lnSpc>
                <a:spcPct val="90000"/>
              </a:lnSpc>
            </a:pPr>
            <a:r>
              <a:rPr lang="zh-CN" altLang="zh-CN"/>
              <a:t>…的人口</a:t>
            </a:r>
            <a:r>
              <a:rPr lang="en-US" altLang="zh-CN"/>
              <a:t>_________________</a:t>
            </a:r>
          </a:p>
          <a:p>
            <a:pPr>
              <a:lnSpc>
                <a:spcPct val="90000"/>
              </a:lnSpc>
            </a:pPr>
            <a:r>
              <a:rPr lang="zh-CN" altLang="zh-CN"/>
              <a:t>等一会</a:t>
            </a:r>
            <a:r>
              <a:rPr lang="en-US" altLang="zh-CN"/>
              <a:t>____________________</a:t>
            </a:r>
          </a:p>
          <a:p>
            <a:pPr>
              <a:lnSpc>
                <a:spcPct val="90000"/>
              </a:lnSpc>
            </a:pPr>
            <a:r>
              <a:rPr lang="zh-CN" altLang="zh-CN"/>
              <a:t>五分之一</a:t>
            </a:r>
            <a:r>
              <a:rPr lang="en-US" altLang="zh-CN"/>
              <a:t>____________________</a:t>
            </a:r>
          </a:p>
          <a:p>
            <a:pPr>
              <a:lnSpc>
                <a:spcPct val="90000"/>
              </a:lnSpc>
            </a:pPr>
            <a:r>
              <a:rPr lang="zh-CN" altLang="zh-CN"/>
              <a:t>写下</a:t>
            </a:r>
            <a:r>
              <a:rPr lang="en-US" altLang="zh-CN"/>
              <a:t>__________________</a:t>
            </a:r>
            <a:endParaRPr lang="en-US" altLang="en-US" noProof="1"/>
          </a:p>
        </p:txBody>
      </p:sp>
      <p:sp>
        <p:nvSpPr>
          <p:cNvPr id="12291" name="文本框 12290"/>
          <p:cNvSpPr txBox="1">
            <a:spLocks noChangeArrowheads="1"/>
          </p:cNvSpPr>
          <p:nvPr/>
        </p:nvSpPr>
        <p:spPr bwMode="auto">
          <a:xfrm>
            <a:off x="2843213" y="908050"/>
            <a:ext cx="25193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prepare for</a:t>
            </a:r>
          </a:p>
        </p:txBody>
      </p:sp>
      <p:sp>
        <p:nvSpPr>
          <p:cNvPr id="12292" name="文本框 12291"/>
          <p:cNvSpPr txBox="1">
            <a:spLocks noChangeArrowheads="1"/>
          </p:cNvSpPr>
          <p:nvPr/>
        </p:nvSpPr>
        <p:spPr bwMode="auto">
          <a:xfrm>
            <a:off x="2700338" y="1484313"/>
            <a:ext cx="25193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talk</a:t>
            </a:r>
            <a:r>
              <a:rPr lang="en-US" altLang="zh-CN" sz="2400" b="1">
                <a:solidFill>
                  <a:srgbClr val="FF0000"/>
                </a:solidFill>
              </a:rPr>
              <a:t> 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about</a:t>
            </a:r>
          </a:p>
        </p:txBody>
      </p:sp>
      <p:sp>
        <p:nvSpPr>
          <p:cNvPr id="12293" name="文本框 12292"/>
          <p:cNvSpPr txBox="1">
            <a:spLocks noChangeArrowheads="1"/>
          </p:cNvSpPr>
          <p:nvPr/>
        </p:nvSpPr>
        <p:spPr bwMode="auto">
          <a:xfrm>
            <a:off x="2339975" y="2060575"/>
            <a:ext cx="3565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b="1">
                <a:solidFill>
                  <a:srgbClr val="FF0000"/>
                </a:solidFill>
              </a:rPr>
              <a:t> 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12294" name="文本框 12293"/>
          <p:cNvSpPr txBox="1">
            <a:spLocks noChangeArrowheads="1"/>
          </p:cNvSpPr>
          <p:nvPr/>
        </p:nvSpPr>
        <p:spPr bwMode="auto">
          <a:xfrm>
            <a:off x="2268538" y="2565400"/>
            <a:ext cx="3244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too</a:t>
            </a:r>
            <a:r>
              <a:rPr lang="en-US" altLang="zh-CN" sz="2400" b="1">
                <a:solidFill>
                  <a:srgbClr val="FF0000"/>
                </a:solidFill>
              </a:rPr>
              <a:t> 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much</a:t>
            </a:r>
          </a:p>
        </p:txBody>
      </p:sp>
      <p:sp>
        <p:nvSpPr>
          <p:cNvPr id="12295" name="文本框 12294"/>
          <p:cNvSpPr txBox="1">
            <a:spLocks noChangeArrowheads="1"/>
          </p:cNvSpPr>
          <p:nvPr/>
        </p:nvSpPr>
        <p:spPr bwMode="auto">
          <a:xfrm>
            <a:off x="2916238" y="3141663"/>
            <a:ext cx="26654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b="1">
                <a:solidFill>
                  <a:srgbClr val="FF0000"/>
                </a:solidFill>
              </a:rPr>
              <a:t> 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b="1">
                <a:solidFill>
                  <a:srgbClr val="FF0000"/>
                </a:solidFill>
              </a:rPr>
              <a:t> 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world</a:t>
            </a:r>
          </a:p>
        </p:txBody>
      </p:sp>
      <p:sp>
        <p:nvSpPr>
          <p:cNvPr id="12296" name="文本框 12295"/>
          <p:cNvSpPr txBox="1">
            <a:spLocks noChangeArrowheads="1"/>
          </p:cNvSpPr>
          <p:nvPr/>
        </p:nvSpPr>
        <p:spPr bwMode="auto">
          <a:xfrm>
            <a:off x="2700338" y="3644900"/>
            <a:ext cx="3600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b="1">
                <a:solidFill>
                  <a:srgbClr val="FF0000"/>
                </a:solidFill>
              </a:rPr>
              <a:t> 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population</a:t>
            </a:r>
            <a:r>
              <a:rPr lang="en-US" altLang="zh-CN" sz="2400" b="1">
                <a:solidFill>
                  <a:srgbClr val="FF0000"/>
                </a:solidFill>
              </a:rPr>
              <a:t> 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b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2297" name="文本框 12296"/>
          <p:cNvSpPr txBox="1">
            <a:spLocks noChangeArrowheads="1"/>
          </p:cNvSpPr>
          <p:nvPr/>
        </p:nvSpPr>
        <p:spPr bwMode="auto">
          <a:xfrm>
            <a:off x="2700338" y="4221163"/>
            <a:ext cx="31686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hang</a:t>
            </a:r>
            <a:r>
              <a:rPr lang="en-US" altLang="zh-CN" sz="2400" b="1">
                <a:solidFill>
                  <a:srgbClr val="FF0000"/>
                </a:solidFill>
              </a:rPr>
              <a:t> 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 a</a:t>
            </a:r>
            <a:r>
              <a:rPr lang="en-US" altLang="zh-CN" sz="2400" b="1">
                <a:solidFill>
                  <a:srgbClr val="FF0000"/>
                </a:solidFill>
              </a:rPr>
              <a:t> 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minute</a:t>
            </a:r>
          </a:p>
        </p:txBody>
      </p:sp>
      <p:sp>
        <p:nvSpPr>
          <p:cNvPr id="12298" name="文本框 12297"/>
          <p:cNvSpPr txBox="1">
            <a:spLocks noChangeArrowheads="1"/>
          </p:cNvSpPr>
          <p:nvPr/>
        </p:nvSpPr>
        <p:spPr bwMode="auto">
          <a:xfrm>
            <a:off x="2124075" y="5229225"/>
            <a:ext cx="2808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sz="2400" b="1">
                <a:solidFill>
                  <a:srgbClr val="FF0000"/>
                </a:solidFill>
              </a:rPr>
              <a:t> 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down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2700338" y="4724400"/>
            <a:ext cx="28082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400" b="1">
                <a:solidFill>
                  <a:srgbClr val="FF0000"/>
                </a:solidFill>
              </a:rPr>
              <a:t> 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fifth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684213" y="333375"/>
            <a:ext cx="7632700" cy="5191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Find out the important phrases and remember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2" grpId="0"/>
      <p:bldP spid="12293" grpId="0"/>
      <p:bldP spid="12294" grpId="0"/>
      <p:bldP spid="12295" grpId="0"/>
      <p:bldP spid="12296" grpId="0"/>
      <p:bldP spid="12297" grpId="0"/>
      <p:bldP spid="12298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765175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我的疑惑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2060575"/>
            <a:ext cx="8999538" cy="320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CN" altLang="en-US" sz="3600" b="1">
                <a:solidFill>
                  <a:srgbClr val="0033CC"/>
                </a:solidFill>
              </a:rPr>
              <a:t>请你将自学和测试过程中的疑惑提出来。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CN" altLang="en-US" sz="3600" b="1">
                <a:solidFill>
                  <a:srgbClr val="0033CC"/>
                </a:solidFill>
              </a:rPr>
              <a:t>小组长带领讨论解决，</a:t>
            </a:r>
            <a:r>
              <a:rPr lang="zh-CN" altLang="en-US" sz="3600" b="1">
                <a:solidFill>
                  <a:srgbClr val="0033CC"/>
                </a:solidFill>
                <a:sym typeface="Arial" pitchFamily="34" charset="0"/>
              </a:rPr>
              <a:t>小组长控制好全过程并做好疑难问题记录。</a:t>
            </a:r>
            <a:r>
              <a:rPr lang="zh-CN" altLang="en-US" sz="3600" b="1">
                <a:solidFill>
                  <a:srgbClr val="0033CC"/>
                </a:solidFill>
              </a:rPr>
              <a:t>不懂的班内解决（提出者加1分；解决者加2分）</a:t>
            </a:r>
            <a:endParaRPr lang="zh-CN" altLang="en-US" sz="3600" b="1">
              <a:solidFill>
                <a:srgbClr val="0033CC"/>
              </a:solidFill>
              <a:sym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3225" y="1954213"/>
            <a:ext cx="8740775" cy="266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dirty="0"/>
              <a:t> </a:t>
            </a:r>
            <a:r>
              <a:rPr lang="en-US" altLang="zh-CN" sz="4000" b="1" i="1" dirty="0">
                <a:solidFill>
                  <a:srgbClr val="0000CC"/>
                </a:solidFill>
              </a:rPr>
              <a:t>Work in groups to discuss the language points</a:t>
            </a:r>
            <a:r>
              <a:rPr lang="zh-CN" altLang="en-US" sz="2800" b="1" dirty="0">
                <a:solidFill>
                  <a:srgbClr val="0000CC"/>
                </a:solidFill>
                <a:latin typeface="方正准圆简体" pitchFamily="2" charset="-122"/>
                <a:ea typeface="方正准圆简体" pitchFamily="2" charset="-122"/>
              </a:rPr>
              <a:t>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方正准圆简体" pitchFamily="2" charset="-122"/>
                <a:ea typeface="方正准圆简体" pitchFamily="2" charset="-122"/>
              </a:rPr>
              <a:t>  </a:t>
            </a:r>
            <a:r>
              <a:rPr lang="zh-CN" altLang="en-US" b="1" dirty="0">
                <a:solidFill>
                  <a:srgbClr val="FF00FF"/>
                </a:solidFill>
                <a:latin typeface="方正小标宋简体" pitchFamily="2" charset="-122"/>
                <a:ea typeface="方正小标宋简体" pitchFamily="2" charset="-122"/>
              </a:rPr>
              <a:t>结合本单元例句，小组讨论本课知识点</a:t>
            </a:r>
            <a:r>
              <a:rPr lang="en-US" altLang="zh-CN" b="1" dirty="0">
                <a:solidFill>
                  <a:srgbClr val="FF00FF"/>
                </a:solidFill>
                <a:latin typeface="方正小标宋简体" pitchFamily="2" charset="-122"/>
                <a:ea typeface="方正小标宋简体" pitchFamily="2" charset="-122"/>
              </a:rPr>
              <a:t>,</a:t>
            </a:r>
            <a:r>
              <a:rPr lang="zh-CN" altLang="en-US" b="1" dirty="0">
                <a:solidFill>
                  <a:srgbClr val="FF00FF"/>
                </a:solidFill>
                <a:latin typeface="方正小标宋简体" pitchFamily="2" charset="-122"/>
                <a:ea typeface="方正小标宋简体" pitchFamily="2" charset="-122"/>
              </a:rPr>
              <a:t>不理解的作出标记，提交班内解决。</a:t>
            </a:r>
          </a:p>
        </p:txBody>
      </p:sp>
      <p:sp>
        <p:nvSpPr>
          <p:cNvPr id="13315" name="矩形 2"/>
          <p:cNvSpPr>
            <a:spLocks noChangeArrowheads="1"/>
          </p:cNvSpPr>
          <p:nvPr/>
        </p:nvSpPr>
        <p:spPr bwMode="auto">
          <a:xfrm>
            <a:off x="2051050" y="981075"/>
            <a:ext cx="51117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Work together</a:t>
            </a:r>
            <a:endParaRPr lang="zh-CN" altLang="en-US" sz="6000" i="1" dirty="0">
              <a:solidFill>
                <a:srgbClr val="007A77"/>
              </a:solidFill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54025" y="4691063"/>
            <a:ext cx="8582025" cy="1266825"/>
          </a:xfrm>
          <a:prstGeom prst="rect">
            <a:avLst/>
          </a:prstGeom>
          <a:noFill/>
          <a:ln w="50800">
            <a:solidFill>
              <a:srgbClr val="990033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r>
              <a:rPr lang="zh-CN" altLang="en-US" sz="2800" b="1" dirty="0">
                <a:solidFill>
                  <a:srgbClr val="0000FF"/>
                </a:solidFill>
              </a:rPr>
              <a:t>要求：</a:t>
            </a:r>
            <a:r>
              <a:rPr lang="en-US" altLang="zh-CN" sz="2800" b="1" dirty="0">
                <a:solidFill>
                  <a:srgbClr val="0000FF"/>
                </a:solidFill>
              </a:rPr>
              <a:t>1.</a:t>
            </a:r>
            <a:r>
              <a:rPr lang="zh-CN" altLang="en-US" sz="2800" b="1" dirty="0">
                <a:solidFill>
                  <a:srgbClr val="0000FF"/>
                </a:solidFill>
              </a:rPr>
              <a:t>独立完成课内探究案，自己不会做的标记出来 ！</a:t>
            </a:r>
          </a:p>
          <a:p>
            <a:pPr eaLnBrk="0" hangingPunct="0"/>
            <a:r>
              <a:rPr lang="en-US" altLang="zh-CN" sz="2800" b="1" dirty="0">
                <a:solidFill>
                  <a:srgbClr val="0000FF"/>
                </a:solidFill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</a:rPr>
              <a:t>在完成导学案的过程中要对课本重点知识进行梳理</a:t>
            </a:r>
          </a:p>
        </p:txBody>
      </p:sp>
    </p:spTree>
  </p:cSld>
  <p:clrMapOvr>
    <a:masterClrMapping/>
  </p:clrMapOvr>
  <p:transition spd="slow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第一PPT模板网-WWW.1PPT.COM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Pages>0</Pages>
  <Words>1510</Words>
  <Characters>0</Characters>
  <Application>Microsoft Office PowerPoint</Application>
  <DocSecurity>0</DocSecurity>
  <PresentationFormat>全屏显示(4:3)</PresentationFormat>
  <Lines>0</Lines>
  <Paragraphs>156</Paragraphs>
  <Slides>17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方正小标宋简体</vt:lpstr>
      <vt:lpstr>方正准圆简体</vt:lpstr>
      <vt:lpstr>华文行楷</vt:lpstr>
      <vt:lpstr>宋体</vt:lpstr>
      <vt:lpstr>Arial</vt:lpstr>
      <vt:lpstr>Calibri</vt:lpstr>
      <vt:lpstr>Calibri Light</vt:lpstr>
      <vt:lpstr>Times New Roman</vt:lpstr>
      <vt:lpstr>Wingdings</vt:lpstr>
      <vt:lpstr>第一PPT模板网-WWW.1PPT.COM</vt:lpstr>
      <vt:lpstr>天体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我的疑惑</vt:lpstr>
      <vt:lpstr>PowerPoint 演示文稿</vt:lpstr>
      <vt:lpstr>合作探究</vt:lpstr>
      <vt:lpstr>PowerPoint 演示文稿</vt:lpstr>
      <vt:lpstr>PowerPoint 演示文稿</vt:lpstr>
      <vt:lpstr>PowerPoint 演示文稿</vt:lpstr>
      <vt:lpstr>  当堂训练</vt:lpstr>
      <vt:lpstr>PowerPoint 演示文稿</vt:lpstr>
      <vt:lpstr>PowerPoint 演示文稿</vt:lpstr>
      <vt:lpstr>PowerPoint 演示文稿</vt:lpstr>
    </vt:vector>
  </TitlesOfParts>
  <Manager>第一PPT模板网-WWW.1PPT.COM</Manager>
  <Company>第一PPT模板网-WWW.1PPT.COM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subject>第一PPT模板网-WWW.1PPT.COM</dc:subject>
  <dc:creator>第一PPT模板网-WWW.1PPT.COM</dc:creator>
  <cp:keywords>第一PPT模板网-WWW.1PPT.COM</cp:keywords>
  <dc:description>第一PPT模板网-WWW.1PPT.COM</dc:description>
  <cp:lastModifiedBy>张 起源</cp:lastModifiedBy>
  <cp:revision>4</cp:revision>
  <dcterms:created xsi:type="dcterms:W3CDTF">2007-10-18T12:49:24Z</dcterms:created>
  <dcterms:modified xsi:type="dcterms:W3CDTF">2019-09-14T15:27:14Z</dcterms:modified>
  <cp:category>第一PPT模板网-WWW.1PPT.COM</cp:category>
  <cp:contentStatus>第一PPT模板网-WWW.1PPT.COM</cp:contentStatus>
  <cp:version>第一PPT模板网-WWW.1PPT.COM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