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9" r:id="rId2"/>
    <p:sldId id="260" r:id="rId3"/>
    <p:sldId id="256" r:id="rId4"/>
    <p:sldId id="297" r:id="rId5"/>
    <p:sldId id="273" r:id="rId6"/>
    <p:sldId id="300" r:id="rId7"/>
    <p:sldId id="305" r:id="rId8"/>
    <p:sldId id="330" r:id="rId9"/>
    <p:sldId id="286" r:id="rId10"/>
    <p:sldId id="288" r:id="rId11"/>
    <p:sldId id="331" r:id="rId12"/>
    <p:sldId id="275" r:id="rId13"/>
    <p:sldId id="334" r:id="rId14"/>
    <p:sldId id="332" r:id="rId15"/>
    <p:sldId id="278" r:id="rId16"/>
    <p:sldId id="340" r:id="rId17"/>
    <p:sldId id="312" r:id="rId18"/>
    <p:sldId id="313" r:id="rId19"/>
    <p:sldId id="314" r:id="rId20"/>
    <p:sldId id="315" r:id="rId21"/>
    <p:sldId id="333" r:id="rId22"/>
    <p:sldId id="322" r:id="rId23"/>
    <p:sldId id="291" r:id="rId24"/>
    <p:sldId id="311" r:id="rId25"/>
    <p:sldId id="316" r:id="rId26"/>
    <p:sldId id="32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339933"/>
    <a:srgbClr val="FF0000"/>
    <a:srgbClr val="009900"/>
    <a:srgbClr val="D60093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7651" autoAdjust="0"/>
  </p:normalViewPr>
  <p:slideViewPr>
    <p:cSldViewPr>
      <p:cViewPr varScale="1">
        <p:scale>
          <a:sx n="114" d="100"/>
          <a:sy n="114" d="100"/>
        </p:scale>
        <p:origin x="7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E919-449A-47CC-B233-E3D3DF09D9A4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BD03F-1DB7-4E3A-B60C-7F2FDC01B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D03F-1DB7-4E3A-B60C-7F2FDC01BC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1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0EBAB55-665D-4765-99B9-3AEB5A1629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180751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36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6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04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9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3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9CD9-0102-4406-9E94-C9C6325E5B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73101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C4A9-0353-481D-AF18-8A614101A0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700124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5761-A2D0-4199-B5AE-BD0A53908C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188893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AD8F-351B-4A80-B81A-067A3604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08350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128B-7EEA-4D1C-B9DC-62EE95AED6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22388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BFB2-DEA2-4C81-ACC8-93F33CD310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58222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8011-2072-42F9-8CAA-DE959D1F18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938938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F444-8466-4989-A00C-D4B1F82965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86872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4B6-694D-4E3D-9A44-BC8C6E6EA1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121649"/>
      </p:ext>
    </p:extLst>
  </p:cSld>
  <p:clrMapOvr>
    <a:masterClrMapping/>
  </p:clrMapOvr>
  <p:transition spd="slow">
    <p:split/>
    <p:sndAc>
      <p:stSnd>
        <p:snd r:embed="rId1" name="typ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840AC4-99FA-4B31-93AD-AA286576177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468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split/>
    <p:sndAc>
      <p:stSnd>
        <p:snd r:embed="rId19" name="type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I:\&#20843;&#24180;&#32423;&#35838;&#20214;\Unit%202-activity%202.mp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www.9ori.com/store/media/images/2a47b130ed.jpg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373" y="838200"/>
            <a:ext cx="9144000" cy="354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Module 9 Population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Unit 2 Arnwick was a city with 200,000 people</a:t>
            </a:r>
          </a:p>
        </p:txBody>
      </p:sp>
      <p:sp>
        <p:nvSpPr>
          <p:cNvPr id="7181" name="AutoShape 13" descr="u=3182080919,2338601167&amp;fm=90&amp;gp=0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0" y="27432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pupil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59436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public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791200" y="5867400"/>
            <a:ext cx="153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service</a:t>
            </a:r>
          </a:p>
        </p:txBody>
      </p:sp>
      <p:pic>
        <p:nvPicPr>
          <p:cNvPr id="44039" name="Picture 7" descr="ANd9GcTew5I5bqETUhpfvMMk0p9576TjEpkPgq0rAD8r5t-U7eQyH60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8956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u=452075904,2103989247&amp;fm=21&amp;gp=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29718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7" name="Picture 15" descr="3800fd6bb57a92e3f9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57200"/>
            <a:ext cx="256063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5791200" y="2819400"/>
            <a:ext cx="1563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quiet</a:t>
            </a:r>
          </a:p>
        </p:txBody>
      </p:sp>
      <p:pic>
        <p:nvPicPr>
          <p:cNvPr id="44050" name="Picture 18" descr="21110743189453425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3352800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286000" y="6019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phone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ChangeArrowheads="1"/>
          </p:cNvSpPr>
          <p:nvPr/>
        </p:nvSpPr>
        <p:spPr bwMode="auto">
          <a:xfrm>
            <a:off x="611188" y="1123950"/>
            <a:ext cx="7864475" cy="5041900"/>
          </a:xfrm>
          <a:prstGeom prst="horizontalScroll">
            <a:avLst>
              <a:gd name="adj" fmla="val 771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993366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  <a:buFont typeface="Arial" pitchFamily="34" charset="0"/>
              <a:buNone/>
            </a:pPr>
            <a:endParaRPr lang="zh-CN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16013" y="1449388"/>
            <a:ext cx="2771775" cy="403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9999"/>
                  </a:schemeClr>
                </a:solidFill>
              </a14:hiddenFill>
            </a:ext>
          </a:extLst>
        </p:spPr>
        <p:txBody>
          <a:bodyPr>
            <a:normAutofit fontScale="77500" lnSpcReduction="20000"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flat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quiet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rubbish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close  down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local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pupil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Pollution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public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service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  <a:latin typeface="Times New Roman" pitchFamily="18" charset="0"/>
              </a:rPr>
              <a:t>solve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352800" y="1447800"/>
            <a:ext cx="4735513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</a:rPr>
              <a:t>n.</a:t>
            </a:r>
            <a:r>
              <a:rPr lang="en-US" altLang="zh-CN" sz="2400" b="1" dirty="0">
                <a:latin typeface="Times New Roman" pitchFamily="18" charset="0"/>
              </a:rPr>
              <a:t>   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套房；公寓</a:t>
            </a:r>
          </a:p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</a:rPr>
              <a:t>adj.</a:t>
            </a:r>
            <a:r>
              <a:rPr lang="en-US" altLang="zh-CN" sz="2400" b="1" dirty="0">
                <a:latin typeface="Times New Roman" pitchFamily="18" charset="0"/>
              </a:rPr>
              <a:t> 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寂静的，安静的</a:t>
            </a:r>
          </a:p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</a:rPr>
              <a:t>n. </a:t>
            </a: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垃圾，废弃物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 （永久）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关闭，关停</a:t>
            </a:r>
          </a:p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</a:rPr>
              <a:t>adj.  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本地的</a:t>
            </a:r>
          </a:p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</a:rPr>
              <a:t>n.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学生，小学生</a:t>
            </a:r>
          </a:p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FF3300"/>
                </a:solidFill>
              </a:rPr>
              <a:t>n.</a:t>
            </a: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污染</a:t>
            </a:r>
          </a:p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FF3300"/>
                </a:solidFill>
              </a:rPr>
              <a:t>adj.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公共的；公众的</a:t>
            </a:r>
            <a:r>
              <a:rPr lang="zh-CN" altLang="en-US" sz="24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FF3300"/>
                </a:solidFill>
              </a:rPr>
              <a:t>n.     </a:t>
            </a:r>
            <a:r>
              <a:rPr lang="zh-CN" altLang="en-US" sz="2400" b="1" dirty="0">
                <a:solidFill>
                  <a:srgbClr val="CC00FF"/>
                </a:solidFill>
                <a:latin typeface="Times New Roman" pitchFamily="18" charset="0"/>
              </a:rPr>
              <a:t>公共服务；服务</a:t>
            </a:r>
          </a:p>
          <a:p>
            <a:pPr>
              <a:lnSpc>
                <a:spcPct val="115000"/>
              </a:lnSpc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itchFamily="18" charset="0"/>
              </a:rPr>
              <a:t>v.     </a:t>
            </a:r>
            <a:r>
              <a:rPr lang="zh-CN" altLang="en-US" sz="2400" b="1" i="1" dirty="0">
                <a:solidFill>
                  <a:srgbClr val="FF00FF"/>
                </a:solidFill>
                <a:latin typeface="Times New Roman" pitchFamily="18" charset="0"/>
              </a:rPr>
              <a:t>解决问题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</a:endParaRPr>
          </a:p>
        </p:txBody>
      </p:sp>
      <p:grpSp>
        <p:nvGrpSpPr>
          <p:cNvPr id="111625" name="Group 9"/>
          <p:cNvGrpSpPr>
            <a:grpSpLocks/>
          </p:cNvGrpSpPr>
          <p:nvPr/>
        </p:nvGrpSpPr>
        <p:grpSpPr bwMode="auto">
          <a:xfrm>
            <a:off x="-228600" y="-228600"/>
            <a:ext cx="3581400" cy="1143000"/>
            <a:chOff x="0" y="0"/>
            <a:chExt cx="4672" cy="1134"/>
          </a:xfrm>
        </p:grpSpPr>
        <p:sp>
          <p:nvSpPr>
            <p:cNvPr id="111626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4672" cy="1134"/>
            </a:xfrm>
            <a:prstGeom prst="cloudCallout">
              <a:avLst>
                <a:gd name="adj1" fmla="val -55884"/>
                <a:gd name="adj2" fmla="val 77426"/>
              </a:avLst>
            </a:prstGeom>
            <a:solidFill>
              <a:srgbClr val="FFFF99"/>
            </a:solidFill>
            <a:ln w="317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590" y="225"/>
              <a:ext cx="3722" cy="907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rgbClr val="EAF0E8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Arial" pitchFamily="34" charset="0"/>
                <a:buNone/>
              </a:pPr>
              <a:r>
                <a:rPr lang="en-US" altLang="zh-CN" sz="6000" b="1">
                  <a:latin typeface="Times New Roman" pitchFamily="18" charset="0"/>
                </a:rPr>
                <a:t> </a:t>
              </a:r>
              <a:endParaRPr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111630" name="WordArt 14"/>
          <p:cNvSpPr>
            <a:spLocks noChangeArrowheads="1" noChangeShapeType="1" noTextEdit="1"/>
          </p:cNvSpPr>
          <p:nvPr/>
        </p:nvSpPr>
        <p:spPr bwMode="auto">
          <a:xfrm>
            <a:off x="228600" y="0"/>
            <a:ext cx="25908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  <a:ea typeface="宋体"/>
              </a:rPr>
              <a:t>你学会了吗？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1939925"/>
            <a:ext cx="7162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27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1. </a:t>
            </a:r>
            <a:r>
              <a:rPr kumimoji="1" lang="en-US" altLang="zh-CN" sz="2800" b="1" dirty="0">
                <a:latin typeface="Times New Roman" pitchFamily="18" charset="0"/>
              </a:rPr>
              <a:t>Was </a:t>
            </a:r>
            <a:r>
              <a:rPr lang="en-US" altLang="zh-CN" sz="2800" b="1" dirty="0" err="1"/>
              <a:t>Parkvill</a:t>
            </a:r>
            <a:r>
              <a:rPr lang="en-US" altLang="zh-CN" sz="2800" b="1" dirty="0"/>
              <a:t> a city</a:t>
            </a:r>
            <a:r>
              <a:rPr lang="en-US" altLang="zh-CN" sz="2800" dirty="0"/>
              <a:t>  </a:t>
            </a:r>
            <a:r>
              <a:rPr lang="en-US" altLang="zh-CN" sz="2800" b="1" dirty="0"/>
              <a:t>or a </a:t>
            </a:r>
            <a:r>
              <a:rPr lang="en-US" altLang="zh-CN" sz="2800" b="1" dirty="0" err="1"/>
              <a:t>viallage</a:t>
            </a:r>
            <a:r>
              <a:rPr lang="en-US" altLang="zh-CN" sz="2800" b="1" dirty="0"/>
              <a:t> years ago?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90600" y="3048000"/>
            <a:ext cx="73945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      It  was  a  village.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9600" y="3962400"/>
            <a:ext cx="79248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278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2. What is the population of  Arnwick  first ?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90600" y="5486400"/>
            <a:ext cx="64008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It has a population of 200,000 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66294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zh-CN" altLang="zh-CN" sz="3600" b="1">
              <a:solidFill>
                <a:srgbClr val="0000FF"/>
              </a:solidFill>
            </a:endParaRPr>
          </a:p>
        </p:txBody>
      </p:sp>
      <p:sp>
        <p:nvSpPr>
          <p:cNvPr id="30732" name="WordArt 12"/>
          <p:cNvSpPr>
            <a:spLocks noChangeArrowheads="1" noChangeShapeType="1" noTextEdit="1"/>
          </p:cNvSpPr>
          <p:nvPr/>
        </p:nvSpPr>
        <p:spPr bwMode="auto">
          <a:xfrm>
            <a:off x="914400" y="533400"/>
            <a:ext cx="57150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Listen and answer the questions.</a:t>
            </a:r>
            <a:endParaRPr lang="zh-CN" altLang="en-US" sz="3600" kern="10" dirty="0">
              <a:ln w="9525">
                <a:solidFill>
                  <a:srgbClr val="FF00FF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  <p:pic>
        <p:nvPicPr>
          <p:cNvPr id="30734" name="Unit 2-activity 2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867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7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1356" fill="hold"/>
                                        <p:tgtEl>
                                          <p:spTgt spid="307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0" dur="1" fill="hold"/>
                                        <p:tgtEl>
                                          <p:spTgt spid="307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34"/>
                  </p:tgtEl>
                </p:cond>
              </p:nextCondLst>
            </p:seq>
            <p:audio>
              <p:cMediaNode>
                <p:cTn id="4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34"/>
                </p:tgtEl>
              </p:cMediaNode>
            </p:audio>
          </p:childTnLst>
        </p:cTn>
      </p:par>
    </p:tnLst>
    <p:bldLst>
      <p:bldP spid="30722" grpId="0"/>
      <p:bldP spid="30723" grpId="0"/>
      <p:bldP spid="30724" grpId="0"/>
      <p:bldP spid="30725" grpId="0"/>
      <p:bldP spid="307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371600" y="6096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FF"/>
                </a:solidFill>
              </a:rPr>
              <a:t>Read the passage and match the headings  with the paragraphs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33400" y="1752600"/>
            <a:ext cx="1981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9900"/>
                </a:solidFill>
              </a:rPr>
              <a:t>Para 1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9900"/>
                </a:solidFill>
              </a:rPr>
              <a:t>Para2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9900"/>
                </a:solidFill>
              </a:rPr>
              <a:t>Para 3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9900"/>
                </a:solidFill>
              </a:rPr>
              <a:t>Para 4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9900"/>
                </a:solidFill>
              </a:rPr>
              <a:t>Para5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895600" y="1654175"/>
            <a:ext cx="6248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</a:rPr>
              <a:t>a)     Arnwick  has  too many  pupils,  too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much  traffic and pollution.</a:t>
            </a: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 b)   Arnwick  needs  more  things.</a:t>
            </a: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>
                <a:solidFill>
                  <a:schemeClr val="accent2"/>
                </a:solidFill>
              </a:rPr>
              <a:t>  c) Arnwick is  a  delegate of cities, it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describes  what is happening  in  the world .</a:t>
            </a: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e)   </a:t>
            </a:r>
            <a:r>
              <a:rPr lang="en-US" altLang="zh-CN" sz="2400" dirty="0" err="1">
                <a:solidFill>
                  <a:schemeClr val="accent2"/>
                </a:solidFill>
              </a:rPr>
              <a:t>Parkvill</a:t>
            </a:r>
            <a:r>
              <a:rPr lang="en-US" altLang="zh-CN" sz="2400" dirty="0">
                <a:solidFill>
                  <a:schemeClr val="accent2"/>
                </a:solidFill>
              </a:rPr>
              <a:t>  was a small  village.</a:t>
            </a:r>
          </a:p>
          <a:p>
            <a:pPr>
              <a:spcBef>
                <a:spcPct val="50000"/>
              </a:spcBef>
            </a:pP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1524000" y="2209800"/>
            <a:ext cx="1447800" cy="40386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1524000" y="3200400"/>
            <a:ext cx="1447800" cy="1752600"/>
          </a:xfrm>
          <a:prstGeom prst="line">
            <a:avLst/>
          </a:prstGeom>
          <a:noFill/>
          <a:ln w="9525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V="1">
            <a:off x="1600200" y="1981200"/>
            <a:ext cx="1371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 flipV="1">
            <a:off x="1676400" y="3048000"/>
            <a:ext cx="12954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V="1">
            <a:off x="1447800" y="3733800"/>
            <a:ext cx="167640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16" name="WordArt 16"/>
          <p:cNvSpPr>
            <a:spLocks noChangeArrowheads="1" noChangeShapeType="1" noTextEdit="1"/>
          </p:cNvSpPr>
          <p:nvPr/>
        </p:nvSpPr>
        <p:spPr bwMode="auto">
          <a:xfrm>
            <a:off x="228600" y="0"/>
            <a:ext cx="1828800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oubleWave1">
              <a:avLst>
                <a:gd name="adj1" fmla="val 6500"/>
                <a:gd name="adj2" fmla="val -458"/>
              </a:avLst>
            </a:prstTxWarp>
          </a:bodyPr>
          <a:lstStyle/>
          <a:p>
            <a:r>
              <a:rPr lang="en-US" altLang="zh-CN" sz="32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宋体"/>
                <a:ea typeface="宋体"/>
              </a:rPr>
              <a:t>Fast reading!    </a:t>
            </a:r>
            <a:endParaRPr lang="zh-CN" altLang="en-US" sz="32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FF99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 animBg="1"/>
      <p:bldP spid="153612" grpId="0" animBg="1"/>
      <p:bldP spid="153613" grpId="0" animBg="1"/>
      <p:bldP spid="153614" grpId="0" animBg="1"/>
      <p:bldP spid="1536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altLang="zh-CN" dirty="0"/>
              <a:t>1.Why do people move to Arnwick?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What dose Arnwick need now ?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143000" y="7620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9900"/>
                </a:solidFill>
              </a:rPr>
              <a:t>Read  quickly and answer the questions.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27432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FF"/>
                </a:solidFill>
              </a:rPr>
              <a:t>They moved to Arnwick  to find jobs.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3400" y="4648200"/>
            <a:ext cx="8991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It needs more schools ,buses ,hospitals,fresh air ,             clean water and better public services.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It also needs more police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5"/>
      <p:bldP spid="1515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114800" y="3048000"/>
            <a:ext cx="5334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324600" y="1066800"/>
            <a:ext cx="5334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95600" y="5715000"/>
            <a:ext cx="5334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95400" y="0"/>
            <a:ext cx="6400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    </a:t>
            </a:r>
            <a:r>
              <a:rPr lang="en-US" altLang="zh-CN" sz="2800" dirty="0">
                <a:solidFill>
                  <a:srgbClr val="009900"/>
                </a:solidFill>
              </a:rPr>
              <a:t>Then check the true sentences</a:t>
            </a:r>
            <a:r>
              <a:rPr lang="en-US" altLang="zh-CN" sz="2400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1143000"/>
            <a:ext cx="83820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1. Parkville was a quiet village.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2. Arnwick was a city with 20,000 people.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3. Arnwick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3600" b="1" dirty="0">
                <a:latin typeface="Times New Roman" pitchFamily="18" charset="0"/>
              </a:rPr>
              <a:t>now has a population of more    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than one million.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4. The local school in Parkville has 2,000  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pupils.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5. Big cities need more money for public </a:t>
            </a:r>
          </a:p>
          <a:p>
            <a:pPr marL="441325" indent="-441325">
              <a:lnSpc>
                <a:spcPct val="120000"/>
              </a:lnSpc>
            </a:pPr>
            <a:r>
              <a:rPr lang="en-US" altLang="zh-CN" sz="3600" b="1" dirty="0">
                <a:latin typeface="Times New Roman" pitchFamily="18" charset="0"/>
              </a:rPr>
              <a:t>    services.</a:t>
            </a:r>
          </a:p>
        </p:txBody>
      </p:sp>
      <p:sp>
        <p:nvSpPr>
          <p:cNvPr id="33803" name="WordArt 11"/>
          <p:cNvSpPr>
            <a:spLocks noChangeArrowheads="1" noChangeShapeType="1" noTextEdit="1"/>
          </p:cNvSpPr>
          <p:nvPr/>
        </p:nvSpPr>
        <p:spPr bwMode="auto">
          <a:xfrm>
            <a:off x="228600" y="0"/>
            <a:ext cx="1981200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53125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Careful reading</a:t>
            </a:r>
            <a:endParaRPr lang="zh-CN" altLang="en-US" sz="3600" kern="10">
              <a:ln w="9525">
                <a:solidFill>
                  <a:srgbClr val="FF00FF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8077200" y="1979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362200" y="45196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805" grpId="0"/>
      <p:bldP spid="338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未知"/>
          <p:cNvSpPr>
            <a:spLocks/>
          </p:cNvSpPr>
          <p:nvPr/>
        </p:nvSpPr>
        <p:spPr bwMode="auto">
          <a:xfrm>
            <a:off x="3348038" y="5418138"/>
            <a:ext cx="792162" cy="1439862"/>
          </a:xfrm>
          <a:custGeom>
            <a:avLst/>
            <a:gdLst>
              <a:gd name="T0" fmla="*/ 0 w 499"/>
              <a:gd name="T1" fmla="*/ 0 h 1043"/>
              <a:gd name="T2" fmla="*/ 317 w 499"/>
              <a:gd name="T3" fmla="*/ 226 h 1043"/>
              <a:gd name="T4" fmla="*/ 499 w 499"/>
              <a:gd name="T5" fmla="*/ 1043 h 1043"/>
              <a:gd name="T6" fmla="*/ 0 w 499"/>
              <a:gd name="T7" fmla="*/ 0 h 1043"/>
              <a:gd name="T8" fmla="*/ 499 w 499"/>
              <a:gd name="T9" fmla="*/ 1043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499" h="1043">
                <a:moveTo>
                  <a:pt x="0" y="0"/>
                </a:moveTo>
                <a:cubicBezTo>
                  <a:pt x="117" y="26"/>
                  <a:pt x="234" y="52"/>
                  <a:pt x="317" y="226"/>
                </a:cubicBezTo>
                <a:cubicBezTo>
                  <a:pt x="400" y="400"/>
                  <a:pt x="469" y="907"/>
                  <a:pt x="499" y="104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67" name="未知"/>
          <p:cNvSpPr>
            <a:spLocks/>
          </p:cNvSpPr>
          <p:nvPr/>
        </p:nvSpPr>
        <p:spPr bwMode="auto">
          <a:xfrm>
            <a:off x="4114800" y="4419600"/>
            <a:ext cx="228600" cy="1504950"/>
          </a:xfrm>
          <a:custGeom>
            <a:avLst/>
            <a:gdLst>
              <a:gd name="T0" fmla="*/ 227 w 681"/>
              <a:gd name="T1" fmla="*/ 1043 h 1527"/>
              <a:gd name="T2" fmla="*/ 499 w 681"/>
              <a:gd name="T3" fmla="*/ 1179 h 1527"/>
              <a:gd name="T4" fmla="*/ 681 w 681"/>
              <a:gd name="T5" fmla="*/ 1406 h 1527"/>
              <a:gd name="T6" fmla="*/ 499 w 681"/>
              <a:gd name="T7" fmla="*/ 454 h 1527"/>
              <a:gd name="T8" fmla="*/ 0 w 681"/>
              <a:gd name="T9" fmla="*/ 0 h 1527"/>
              <a:gd name="T10" fmla="*/ 0 w 681"/>
              <a:gd name="T11" fmla="*/ 0 h 1527"/>
              <a:gd name="T12" fmla="*/ 681 w 681"/>
              <a:gd name="T13" fmla="*/ 1527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681" h="1527">
                <a:moveTo>
                  <a:pt x="227" y="1043"/>
                </a:moveTo>
                <a:cubicBezTo>
                  <a:pt x="325" y="1081"/>
                  <a:pt x="423" y="1119"/>
                  <a:pt x="499" y="1179"/>
                </a:cubicBezTo>
                <a:cubicBezTo>
                  <a:pt x="575" y="1239"/>
                  <a:pt x="681" y="1527"/>
                  <a:pt x="681" y="1406"/>
                </a:cubicBezTo>
                <a:cubicBezTo>
                  <a:pt x="681" y="1285"/>
                  <a:pt x="612" y="688"/>
                  <a:pt x="499" y="454"/>
                </a:cubicBezTo>
                <a:cubicBezTo>
                  <a:pt x="386" y="220"/>
                  <a:pt x="83" y="76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68" name="未知"/>
          <p:cNvSpPr>
            <a:spLocks/>
          </p:cNvSpPr>
          <p:nvPr/>
        </p:nvSpPr>
        <p:spPr bwMode="auto">
          <a:xfrm>
            <a:off x="5146675" y="5084763"/>
            <a:ext cx="1081088" cy="1728787"/>
          </a:xfrm>
          <a:custGeom>
            <a:avLst/>
            <a:gdLst>
              <a:gd name="T0" fmla="*/ 681 w 681"/>
              <a:gd name="T1" fmla="*/ 0 h 1089"/>
              <a:gd name="T2" fmla="*/ 318 w 681"/>
              <a:gd name="T3" fmla="*/ 136 h 1089"/>
              <a:gd name="T4" fmla="*/ 91 w 681"/>
              <a:gd name="T5" fmla="*/ 499 h 1089"/>
              <a:gd name="T6" fmla="*/ 0 w 681"/>
              <a:gd name="T7" fmla="*/ 1089 h 1089"/>
              <a:gd name="T8" fmla="*/ 0 w 681"/>
              <a:gd name="T9" fmla="*/ 0 h 1089"/>
              <a:gd name="T10" fmla="*/ 681 w 681"/>
              <a:gd name="T11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681" h="1089">
                <a:moveTo>
                  <a:pt x="681" y="0"/>
                </a:moveTo>
                <a:cubicBezTo>
                  <a:pt x="548" y="26"/>
                  <a:pt x="416" y="53"/>
                  <a:pt x="318" y="136"/>
                </a:cubicBezTo>
                <a:cubicBezTo>
                  <a:pt x="220" y="219"/>
                  <a:pt x="144" y="340"/>
                  <a:pt x="91" y="499"/>
                </a:cubicBezTo>
                <a:cubicBezTo>
                  <a:pt x="38" y="658"/>
                  <a:pt x="15" y="991"/>
                  <a:pt x="0" y="108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191000" y="5305425"/>
            <a:ext cx="914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城市人口增长问题</a:t>
            </a:r>
          </a:p>
        </p:txBody>
      </p:sp>
      <p:sp>
        <p:nvSpPr>
          <p:cNvPr id="164879" name="未知"/>
          <p:cNvSpPr>
            <a:spLocks/>
          </p:cNvSpPr>
          <p:nvPr/>
        </p:nvSpPr>
        <p:spPr bwMode="auto">
          <a:xfrm>
            <a:off x="4932363" y="4572000"/>
            <a:ext cx="173037" cy="1617663"/>
          </a:xfrm>
          <a:custGeom>
            <a:avLst/>
            <a:gdLst>
              <a:gd name="T0" fmla="*/ 415 w 415"/>
              <a:gd name="T1" fmla="*/ 0 h 1739"/>
              <a:gd name="T2" fmla="*/ 234 w 415"/>
              <a:gd name="T3" fmla="*/ 272 h 1739"/>
              <a:gd name="T4" fmla="*/ 53 w 415"/>
              <a:gd name="T5" fmla="*/ 771 h 1739"/>
              <a:gd name="T6" fmla="*/ 7 w 415"/>
              <a:gd name="T7" fmla="*/ 1633 h 1739"/>
              <a:gd name="T8" fmla="*/ 98 w 415"/>
              <a:gd name="T9" fmla="*/ 1406 h 1739"/>
              <a:gd name="T10" fmla="*/ 325 w 415"/>
              <a:gd name="T11" fmla="*/ 1134 h 1739"/>
              <a:gd name="T12" fmla="*/ 0 w 415"/>
              <a:gd name="T13" fmla="*/ 0 h 1739"/>
              <a:gd name="T14" fmla="*/ 415 w 415"/>
              <a:gd name="T15" fmla="*/ 1739 h 1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415" h="1739">
                <a:moveTo>
                  <a:pt x="415" y="0"/>
                </a:moveTo>
                <a:cubicBezTo>
                  <a:pt x="354" y="72"/>
                  <a:pt x="294" y="144"/>
                  <a:pt x="234" y="272"/>
                </a:cubicBezTo>
                <a:cubicBezTo>
                  <a:pt x="174" y="400"/>
                  <a:pt x="91" y="544"/>
                  <a:pt x="53" y="771"/>
                </a:cubicBezTo>
                <a:cubicBezTo>
                  <a:pt x="15" y="998"/>
                  <a:pt x="0" y="1527"/>
                  <a:pt x="7" y="1633"/>
                </a:cubicBezTo>
                <a:cubicBezTo>
                  <a:pt x="14" y="1739"/>
                  <a:pt x="45" y="1489"/>
                  <a:pt x="98" y="1406"/>
                </a:cubicBezTo>
                <a:cubicBezTo>
                  <a:pt x="151" y="1323"/>
                  <a:pt x="287" y="1179"/>
                  <a:pt x="325" y="113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143000" y="4876800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buFont typeface="Arial" pitchFamily="34" charset="0"/>
              <a:buNone/>
            </a:pPr>
            <a:endParaRPr lang="zh-CN" altLang="zh-CN" sz="2400" b="1"/>
          </a:p>
        </p:txBody>
      </p:sp>
      <p:grpSp>
        <p:nvGrpSpPr>
          <p:cNvPr id="164895" name="Group 31"/>
          <p:cNvGrpSpPr>
            <a:grpSpLocks/>
          </p:cNvGrpSpPr>
          <p:nvPr/>
        </p:nvGrpSpPr>
        <p:grpSpPr bwMode="auto">
          <a:xfrm>
            <a:off x="762000" y="4267200"/>
            <a:ext cx="3124200" cy="1625600"/>
            <a:chOff x="288" y="2784"/>
            <a:chExt cx="1968" cy="1024"/>
          </a:xfrm>
        </p:grpSpPr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288" y="2784"/>
              <a:ext cx="1968" cy="1024"/>
              <a:chOff x="0" y="0"/>
              <a:chExt cx="1728" cy="1294"/>
            </a:xfrm>
          </p:grpSpPr>
          <p:sp>
            <p:nvSpPr>
              <p:cNvPr id="164877" name="Cloud">
                <a:hlinkClick r:id="rId3" action="ppaction://hlinksldjump"/>
              </p:cNvPr>
              <p:cNvSpPr>
                <a:spLocks noChangeAspect="1" noEditPoints="1"/>
              </p:cNvSpPr>
              <p:nvPr/>
            </p:nvSpPr>
            <p:spPr bwMode="auto">
              <a:xfrm>
                <a:off x="0" y="0"/>
                <a:ext cx="1728" cy="1294"/>
              </a:xfrm>
              <a:custGeom>
                <a:avLst/>
                <a:gdLst>
                  <a:gd name="T0" fmla="*/ 1949 w 21600"/>
                  <a:gd name="T1" fmla="*/ 7180 h 21600"/>
                  <a:gd name="T2" fmla="*/ 0 w 21600"/>
                  <a:gd name="T3" fmla="*/ 10137 h 21600"/>
                  <a:gd name="T4" fmla="*/ 1074 w 21600"/>
                  <a:gd name="T5" fmla="*/ 12702 h 21600"/>
                  <a:gd name="T6" fmla="*/ 1063 w 21600"/>
                  <a:gd name="T7" fmla="*/ 12668 h 21600"/>
                  <a:gd name="T8" fmla="*/ 475 w 21600"/>
                  <a:gd name="T9" fmla="*/ 14690 h 21600"/>
                  <a:gd name="T10" fmla="*/ 2655 w 21600"/>
                  <a:gd name="T11" fmla="*/ 17650 h 21600"/>
                  <a:gd name="T12" fmla="*/ 2909 w 21600"/>
                  <a:gd name="T13" fmla="*/ 17629 h 21600"/>
                  <a:gd name="T14" fmla="*/ 2897 w 21600"/>
                  <a:gd name="T15" fmla="*/ 17649 h 21600"/>
                  <a:gd name="T16" fmla="*/ 6247 w 21600"/>
                  <a:gd name="T17" fmla="*/ 20300 h 21600"/>
                  <a:gd name="T18" fmla="*/ 8235 w 21600"/>
                  <a:gd name="T19" fmla="*/ 19546 h 21600"/>
                  <a:gd name="T20" fmla="*/ 8229 w 21600"/>
                  <a:gd name="T21" fmla="*/ 19550 h 21600"/>
                  <a:gd name="T22" fmla="*/ 11036 w 21600"/>
                  <a:gd name="T23" fmla="*/ 21597 h 21600"/>
                  <a:gd name="T24" fmla="*/ 14267 w 21600"/>
                  <a:gd name="T25" fmla="*/ 18324 h 21600"/>
                  <a:gd name="T26" fmla="*/ 14270 w 21600"/>
                  <a:gd name="T27" fmla="*/ 18350 h 21600"/>
                  <a:gd name="T28" fmla="*/ 15802 w 21600"/>
                  <a:gd name="T29" fmla="*/ 18947 h 21600"/>
                  <a:gd name="T30" fmla="*/ 18694 w 21600"/>
                  <a:gd name="T31" fmla="*/ 15045 h 21600"/>
                  <a:gd name="T32" fmla="*/ 18689 w 21600"/>
                  <a:gd name="T33" fmla="*/ 15035 h 21600"/>
                  <a:gd name="T34" fmla="*/ 21597 w 21600"/>
                  <a:gd name="T35" fmla="*/ 10472 h 21600"/>
                  <a:gd name="T36" fmla="*/ 20896 w 21600"/>
                  <a:gd name="T37" fmla="*/ 7663 h 21600"/>
                  <a:gd name="T38" fmla="*/ 20889 w 21600"/>
                  <a:gd name="T39" fmla="*/ 7661 h 21600"/>
                  <a:gd name="T40" fmla="*/ 21105 w 21600"/>
                  <a:gd name="T41" fmla="*/ 6228 h 21600"/>
                  <a:gd name="T42" fmla="*/ 19139 w 21600"/>
                  <a:gd name="T43" fmla="*/ 2719 h 21600"/>
                  <a:gd name="T44" fmla="*/ 19148 w 21600"/>
                  <a:gd name="T45" fmla="*/ 2712 h 21600"/>
                  <a:gd name="T46" fmla="*/ 16758 w 21600"/>
                  <a:gd name="T47" fmla="*/ 0 h 21600"/>
                  <a:gd name="T48" fmla="*/ 14905 w 21600"/>
                  <a:gd name="T49" fmla="*/ 1165 h 21600"/>
                  <a:gd name="T50" fmla="*/ 14909 w 21600"/>
                  <a:gd name="T51" fmla="*/ 1170 h 21600"/>
                  <a:gd name="T52" fmla="*/ 13174 w 21600"/>
                  <a:gd name="T53" fmla="*/ 0 h 21600"/>
                  <a:gd name="T54" fmla="*/ 11221 w 21600"/>
                  <a:gd name="T55" fmla="*/ 1645 h 21600"/>
                  <a:gd name="T56" fmla="*/ 11229 w 21600"/>
                  <a:gd name="T57" fmla="*/ 1694 h 21600"/>
                  <a:gd name="T58" fmla="*/ 9358 w 21600"/>
                  <a:gd name="T59" fmla="*/ 650 h 21600"/>
                  <a:gd name="T60" fmla="*/ 7003 w 21600"/>
                  <a:gd name="T61" fmla="*/ 2578 h 21600"/>
                  <a:gd name="T62" fmla="*/ 6995 w 21600"/>
                  <a:gd name="T63" fmla="*/ 2602 h 21600"/>
                  <a:gd name="T64" fmla="*/ 5288 w 21600"/>
                  <a:gd name="T65" fmla="*/ 1972 h 21600"/>
                  <a:gd name="T66" fmla="*/ 1912 w 21600"/>
                  <a:gd name="T67" fmla="*/ 6567 h 21600"/>
                  <a:gd name="T68" fmla="*/ 1942 w 21600"/>
                  <a:gd name="T69" fmla="*/ 7186 h 21600"/>
                  <a:gd name="T70" fmla="*/ 1074 w 21600"/>
                  <a:gd name="T71" fmla="*/ 12702 h 21600"/>
                  <a:gd name="T72" fmla="*/ 2172 w 21600"/>
                  <a:gd name="T73" fmla="*/ 13110 h 21600"/>
                  <a:gd name="T74" fmla="*/ 2341 w 21600"/>
                  <a:gd name="T75" fmla="*/ 13101 h 21600"/>
                  <a:gd name="T76" fmla="*/ 2909 w 21600"/>
                  <a:gd name="T77" fmla="*/ 17629 h 21600"/>
                  <a:gd name="T78" fmla="*/ 3463 w 21600"/>
                  <a:gd name="T79" fmla="*/ 17439 h 21600"/>
                  <a:gd name="T80" fmla="*/ 7895 w 21600"/>
                  <a:gd name="T81" fmla="*/ 18680 h 21600"/>
                  <a:gd name="T82" fmla="*/ 8229 w 21600"/>
                  <a:gd name="T83" fmla="*/ 19550 h 21600"/>
                  <a:gd name="T84" fmla="*/ 14267 w 21600"/>
                  <a:gd name="T85" fmla="*/ 18324 h 21600"/>
                  <a:gd name="T86" fmla="*/ 14400 w 21600"/>
                  <a:gd name="T87" fmla="*/ 17370 h 21600"/>
                  <a:gd name="T88" fmla="*/ 18694 w 21600"/>
                  <a:gd name="T89" fmla="*/ 15045 h 21600"/>
                  <a:gd name="T90" fmla="*/ 18695 w 21600"/>
                  <a:gd name="T91" fmla="*/ 15013 h 21600"/>
                  <a:gd name="T92" fmla="*/ 17069 w 21600"/>
                  <a:gd name="T93" fmla="*/ 11477 h 21600"/>
                  <a:gd name="T94" fmla="*/ 20165 w 21600"/>
                  <a:gd name="T95" fmla="*/ 8999 h 21600"/>
                  <a:gd name="T96" fmla="*/ 20889 w 21600"/>
                  <a:gd name="T97" fmla="*/ 7661 h 21600"/>
                  <a:gd name="T98" fmla="*/ 19186 w 21600"/>
                  <a:gd name="T99" fmla="*/ 3344 h 21600"/>
                  <a:gd name="T100" fmla="*/ 19187 w 21600"/>
                  <a:gd name="T101" fmla="*/ 3297 h 21600"/>
                  <a:gd name="T102" fmla="*/ 19148 w 21600"/>
                  <a:gd name="T103" fmla="*/ 2712 h 21600"/>
                  <a:gd name="T104" fmla="*/ 14905 w 21600"/>
                  <a:gd name="T105" fmla="*/ 1165 h 21600"/>
                  <a:gd name="T106" fmla="*/ 14535 w 21600"/>
                  <a:gd name="T107" fmla="*/ 1971 h 21600"/>
                  <a:gd name="T108" fmla="*/ 11221 w 21600"/>
                  <a:gd name="T109" fmla="*/ 1645 h 21600"/>
                  <a:gd name="T110" fmla="*/ 11041 w 21600"/>
                  <a:gd name="T111" fmla="*/ 2340 h 21600"/>
                  <a:gd name="T112" fmla="*/ 7645 w 21600"/>
                  <a:gd name="T113" fmla="*/ 3276 h 21600"/>
                  <a:gd name="T114" fmla="*/ 6995 w 21600"/>
                  <a:gd name="T115" fmla="*/ 2602 h 21600"/>
                  <a:gd name="T116" fmla="*/ 1942 w 21600"/>
                  <a:gd name="T117" fmla="*/ 7186 h 21600"/>
                  <a:gd name="T118" fmla="*/ 2056 w 21600"/>
                  <a:gd name="T119" fmla="*/ 7895 h 21600"/>
                  <a:gd name="T120" fmla="*/ 2975 w 21600"/>
                  <a:gd name="T121" fmla="*/ 3255 h 21600"/>
                  <a:gd name="T122" fmla="*/ 17088 w 21600"/>
                  <a:gd name="T123" fmla="*/ 173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00"/>
              </a:soli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8" name="Text Box 14"/>
              <p:cNvSpPr txBox="1">
                <a:spLocks noChangeArrowheads="1"/>
              </p:cNvSpPr>
              <p:nvPr/>
            </p:nvSpPr>
            <p:spPr bwMode="auto">
              <a:xfrm>
                <a:off x="410" y="225"/>
                <a:ext cx="998" cy="36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zh-CN" sz="2400" b="1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164883" name="Rectangle 19"/>
            <p:cNvSpPr>
              <a:spLocks noChangeArrowheads="1"/>
            </p:cNvSpPr>
            <p:nvPr/>
          </p:nvSpPr>
          <p:spPr bwMode="auto">
            <a:xfrm>
              <a:off x="624" y="2928"/>
              <a:ext cx="14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US" altLang="zh-CN" sz="2400" b="1" dirty="0"/>
                <a:t>Problems  for the </a:t>
              </a:r>
              <a:r>
                <a:rPr lang="en-US" altLang="zh-CN" sz="2400" b="1" dirty="0" err="1"/>
                <a:t>goverment</a:t>
              </a:r>
              <a:endParaRPr lang="en-US" altLang="zh-CN" sz="2400" b="1" dirty="0"/>
            </a:p>
            <a:p>
              <a:pPr>
                <a:buFont typeface="Arial" pitchFamily="34" charset="0"/>
                <a:buNone/>
              </a:pPr>
              <a:r>
                <a:rPr lang="zh-CN" altLang="en-US" sz="2400" b="1" dirty="0"/>
                <a:t>（政府困难）</a:t>
              </a:r>
            </a:p>
          </p:txBody>
        </p:sp>
      </p:grpSp>
      <p:sp>
        <p:nvSpPr>
          <p:cNvPr id="164884" name="AutoShape 21"/>
          <p:cNvSpPr>
            <a:spLocks noChangeArrowheads="1"/>
          </p:cNvSpPr>
          <p:nvPr/>
        </p:nvSpPr>
        <p:spPr bwMode="auto">
          <a:xfrm>
            <a:off x="3525838" y="22168"/>
            <a:ext cx="3962400" cy="2514600"/>
          </a:xfrm>
          <a:prstGeom prst="wedgeEllipseCallout">
            <a:avLst>
              <a:gd name="adj1" fmla="val -14023"/>
              <a:gd name="adj2" fmla="val 71907"/>
            </a:avLst>
          </a:prstGeom>
          <a:solidFill>
            <a:schemeClr val="folHlink"/>
          </a:solidFill>
          <a:ln w="20000">
            <a:solidFill>
              <a:schemeClr val="bg1"/>
            </a:solidFill>
            <a:miter lim="800000"/>
            <a:headEnd/>
            <a:tailEnd/>
          </a:ln>
          <a:effectLst>
            <a:outerShdw dist="25400" dir="5400000" algn="ctr" rotWithShape="0">
              <a:srgbClr val="000000">
                <a:alpha val="32999"/>
              </a:srgbClr>
            </a:outerShdw>
          </a:effectLst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Air   pollution</a:t>
            </a:r>
          </a:p>
          <a:p>
            <a:pPr algn="ctr"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Water pollution</a:t>
            </a:r>
          </a:p>
          <a:p>
            <a:pPr algn="ctr"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Too  much rubbish</a:t>
            </a:r>
          </a:p>
          <a:p>
            <a:pPr algn="ctr">
              <a:buFont typeface="Arial" pitchFamily="34" charset="0"/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886" name="Text Box 24"/>
          <p:cNvSpPr txBox="1">
            <a:spLocks noChangeArrowheads="1"/>
          </p:cNvSpPr>
          <p:nvPr/>
        </p:nvSpPr>
        <p:spPr bwMode="auto">
          <a:xfrm>
            <a:off x="1527175" y="25130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endParaRPr lang="zh-CN" altLang="zh-CN"/>
          </a:p>
        </p:txBody>
      </p:sp>
      <p:grpSp>
        <p:nvGrpSpPr>
          <p:cNvPr id="164887" name="Group 23"/>
          <p:cNvGrpSpPr>
            <a:grpSpLocks/>
          </p:cNvGrpSpPr>
          <p:nvPr/>
        </p:nvGrpSpPr>
        <p:grpSpPr bwMode="auto">
          <a:xfrm>
            <a:off x="-228600" y="457200"/>
            <a:ext cx="3733800" cy="3505200"/>
            <a:chOff x="0" y="0"/>
            <a:chExt cx="3276600" cy="3367087"/>
          </a:xfrm>
        </p:grpSpPr>
        <p:sp>
          <p:nvSpPr>
            <p:cNvPr id="164888" name="AutoShape 20"/>
            <p:cNvSpPr>
              <a:spLocks noChangeArrowheads="1"/>
            </p:cNvSpPr>
            <p:nvPr/>
          </p:nvSpPr>
          <p:spPr bwMode="auto">
            <a:xfrm>
              <a:off x="0" y="0"/>
              <a:ext cx="3276600" cy="3367087"/>
            </a:xfrm>
            <a:prstGeom prst="wedgeEllipseCallout">
              <a:avLst>
                <a:gd name="adj1" fmla="val 21366"/>
                <a:gd name="adj2" fmla="val 52796"/>
              </a:avLst>
            </a:prstGeom>
            <a:solidFill>
              <a:schemeClr val="folHlink"/>
            </a:solidFill>
            <a:ln w="11429">
              <a:solidFill>
                <a:srgbClr val="958300"/>
              </a:solidFill>
              <a:prstDash val="sysDash"/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1">
                <a:solidFill>
                  <a:srgbClr val="000099"/>
                </a:solidFill>
                <a:latin typeface="Georgia" pitchFamily="18" charset="0"/>
                <a:ea typeface="华文新魏" pitchFamily="2" charset="-122"/>
              </a:endParaRPr>
            </a:p>
          </p:txBody>
        </p:sp>
        <p:sp>
          <p:nvSpPr>
            <p:cNvPr id="164889" name="TextBox 27"/>
            <p:cNvSpPr txBox="1">
              <a:spLocks noChangeArrowheads="1"/>
            </p:cNvSpPr>
            <p:nvPr/>
          </p:nvSpPr>
          <p:spPr bwMode="auto">
            <a:xfrm>
              <a:off x="289019" y="836038"/>
              <a:ext cx="2798763" cy="171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sz="21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1.</a:t>
              </a:r>
              <a:r>
                <a:rPr lang="en-US" altLang="zh-CN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Need more schools          and buses</a:t>
              </a:r>
              <a:r>
                <a:rPr lang="zh-CN" altLang="en-US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</a:p>
            <a:p>
              <a:pPr>
                <a:buFont typeface="Arial" pitchFamily="34" charset="0"/>
                <a:buNone/>
              </a:pPr>
              <a:r>
                <a:rPr lang="en-US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lang="en-US" altLang="zh-CN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Need better public   services</a:t>
              </a:r>
            </a:p>
            <a:p>
              <a:pPr>
                <a:buFont typeface="Arial" pitchFamily="34" charset="0"/>
                <a:buNone/>
              </a:pPr>
              <a:r>
                <a:rPr lang="en-US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3.</a:t>
              </a:r>
              <a:r>
                <a:rPr lang="en-US" altLang="zh-CN" sz="2100" b="1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Need more police to protect its people</a:t>
              </a:r>
            </a:p>
          </p:txBody>
        </p:sp>
      </p:grpSp>
      <p:grpSp>
        <p:nvGrpSpPr>
          <p:cNvPr id="164890" name="Group 26"/>
          <p:cNvGrpSpPr>
            <a:grpSpLocks/>
          </p:cNvGrpSpPr>
          <p:nvPr/>
        </p:nvGrpSpPr>
        <p:grpSpPr bwMode="auto">
          <a:xfrm>
            <a:off x="6629400" y="1752600"/>
            <a:ext cx="2514600" cy="2133600"/>
            <a:chOff x="0" y="0"/>
            <a:chExt cx="2857500" cy="2159087"/>
          </a:xfrm>
        </p:grpSpPr>
        <p:sp>
          <p:nvSpPr>
            <p:cNvPr id="164891" name="AutoShape 22"/>
            <p:cNvSpPr>
              <a:spLocks noChangeArrowheads="1"/>
            </p:cNvSpPr>
            <p:nvPr/>
          </p:nvSpPr>
          <p:spPr bwMode="auto">
            <a:xfrm>
              <a:off x="0" y="0"/>
              <a:ext cx="2857500" cy="2159087"/>
            </a:xfrm>
            <a:prstGeom prst="wedgeEllipseCallout">
              <a:avLst>
                <a:gd name="adj1" fmla="val 1736"/>
                <a:gd name="adj2" fmla="val 60222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000000">
                  <a:alpha val="32999"/>
                </a:srgbClr>
              </a:outerShdw>
            </a:effectLst>
          </p:spPr>
          <p:txBody>
            <a:bodyPr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006600"/>
                </a:solidFill>
                <a:latin typeface="Georgia" pitchFamily="18" charset="0"/>
                <a:ea typeface="方正舒体" pitchFamily="2" charset="-122"/>
              </a:endParaRPr>
            </a:p>
          </p:txBody>
        </p:sp>
        <p:sp>
          <p:nvSpPr>
            <p:cNvPr id="164892" name="TextBox 28"/>
            <p:cNvSpPr txBox="1">
              <a:spLocks noChangeArrowheads="1"/>
            </p:cNvSpPr>
            <p:nvPr/>
          </p:nvSpPr>
          <p:spPr bwMode="auto">
            <a:xfrm>
              <a:off x="499702" y="218479"/>
              <a:ext cx="1928451" cy="194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00FF"/>
                  </a:solidFill>
                  <a:latin typeface="方正舒体" pitchFamily="2" charset="-122"/>
                  <a:ea typeface="方正舒体" pitchFamily="2" charset="-122"/>
                </a:rPr>
                <a:t>not</a:t>
              </a:r>
            </a:p>
            <a:p>
              <a:pPr>
                <a:buFont typeface="Arial" pitchFamily="34" charset="0"/>
                <a:buNone/>
              </a:pPr>
              <a:r>
                <a:rPr lang="en-US" altLang="zh-CN" sz="2400" b="1" dirty="0">
                  <a:solidFill>
                    <a:srgbClr val="FF00FF"/>
                  </a:solidFill>
                  <a:latin typeface="方正舒体" pitchFamily="2" charset="-122"/>
                  <a:ea typeface="方正舒体" pitchFamily="2" charset="-122"/>
                </a:rPr>
                <a:t>enough hospitals</a:t>
              </a:r>
            </a:p>
            <a:p>
              <a:pPr>
                <a:buFont typeface="Arial" pitchFamily="34" charset="0"/>
                <a:buNone/>
              </a:pPr>
              <a:endParaRPr lang="en-US" altLang="zh-CN" sz="2400" b="1" dirty="0">
                <a:solidFill>
                  <a:srgbClr val="FF00FF"/>
                </a:solidFill>
                <a:latin typeface="方正舒体" pitchFamily="2" charset="-122"/>
                <a:ea typeface="方正舒体" pitchFamily="2" charset="-122"/>
              </a:endParaRPr>
            </a:p>
            <a:p>
              <a:pPr>
                <a:buFont typeface="Arial" pitchFamily="34" charset="0"/>
                <a:buNone/>
              </a:pPr>
              <a:endParaRPr lang="en-US" altLang="zh-CN" sz="2400" dirty="0">
                <a:solidFill>
                  <a:srgbClr val="FF00FF"/>
                </a:solidFill>
                <a:latin typeface="方正舒体" pitchFamily="2" charset="-122"/>
                <a:ea typeface="方正舒体" pitchFamily="2" charset="-122"/>
              </a:endParaRPr>
            </a:p>
          </p:txBody>
        </p:sp>
      </p:grpSp>
      <p:grpSp>
        <p:nvGrpSpPr>
          <p:cNvPr id="164896" name="Group 32"/>
          <p:cNvGrpSpPr>
            <a:grpSpLocks/>
          </p:cNvGrpSpPr>
          <p:nvPr/>
        </p:nvGrpSpPr>
        <p:grpSpPr bwMode="auto">
          <a:xfrm>
            <a:off x="3200400" y="2438400"/>
            <a:ext cx="3124200" cy="2209800"/>
            <a:chOff x="2112" y="1488"/>
            <a:chExt cx="1968" cy="1392"/>
          </a:xfrm>
        </p:grpSpPr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112" y="1488"/>
              <a:ext cx="1968" cy="1392"/>
              <a:chOff x="0" y="0"/>
              <a:chExt cx="1728" cy="1294"/>
            </a:xfrm>
          </p:grpSpPr>
          <p:sp>
            <p:nvSpPr>
              <p:cNvPr id="164874" name="Cloud">
                <a:hlinkClick r:id="rId3" action="ppaction://hlinksldjump"/>
              </p:cNvPr>
              <p:cNvSpPr>
                <a:spLocks noChangeAspect="1" noEditPoints="1"/>
              </p:cNvSpPr>
              <p:nvPr/>
            </p:nvSpPr>
            <p:spPr bwMode="auto">
              <a:xfrm>
                <a:off x="0" y="0"/>
                <a:ext cx="1728" cy="1294"/>
              </a:xfrm>
              <a:custGeom>
                <a:avLst/>
                <a:gdLst>
                  <a:gd name="T0" fmla="*/ 1949 w 21600"/>
                  <a:gd name="T1" fmla="*/ 7180 h 21600"/>
                  <a:gd name="T2" fmla="*/ 0 w 21600"/>
                  <a:gd name="T3" fmla="*/ 10137 h 21600"/>
                  <a:gd name="T4" fmla="*/ 1074 w 21600"/>
                  <a:gd name="T5" fmla="*/ 12702 h 21600"/>
                  <a:gd name="T6" fmla="*/ 1063 w 21600"/>
                  <a:gd name="T7" fmla="*/ 12668 h 21600"/>
                  <a:gd name="T8" fmla="*/ 475 w 21600"/>
                  <a:gd name="T9" fmla="*/ 14690 h 21600"/>
                  <a:gd name="T10" fmla="*/ 2655 w 21600"/>
                  <a:gd name="T11" fmla="*/ 17650 h 21600"/>
                  <a:gd name="T12" fmla="*/ 2909 w 21600"/>
                  <a:gd name="T13" fmla="*/ 17629 h 21600"/>
                  <a:gd name="T14" fmla="*/ 2897 w 21600"/>
                  <a:gd name="T15" fmla="*/ 17649 h 21600"/>
                  <a:gd name="T16" fmla="*/ 6247 w 21600"/>
                  <a:gd name="T17" fmla="*/ 20300 h 21600"/>
                  <a:gd name="T18" fmla="*/ 8235 w 21600"/>
                  <a:gd name="T19" fmla="*/ 19546 h 21600"/>
                  <a:gd name="T20" fmla="*/ 8229 w 21600"/>
                  <a:gd name="T21" fmla="*/ 19550 h 21600"/>
                  <a:gd name="T22" fmla="*/ 11036 w 21600"/>
                  <a:gd name="T23" fmla="*/ 21597 h 21600"/>
                  <a:gd name="T24" fmla="*/ 14267 w 21600"/>
                  <a:gd name="T25" fmla="*/ 18324 h 21600"/>
                  <a:gd name="T26" fmla="*/ 14270 w 21600"/>
                  <a:gd name="T27" fmla="*/ 18350 h 21600"/>
                  <a:gd name="T28" fmla="*/ 15802 w 21600"/>
                  <a:gd name="T29" fmla="*/ 18947 h 21600"/>
                  <a:gd name="T30" fmla="*/ 18694 w 21600"/>
                  <a:gd name="T31" fmla="*/ 15045 h 21600"/>
                  <a:gd name="T32" fmla="*/ 18689 w 21600"/>
                  <a:gd name="T33" fmla="*/ 15035 h 21600"/>
                  <a:gd name="T34" fmla="*/ 21597 w 21600"/>
                  <a:gd name="T35" fmla="*/ 10472 h 21600"/>
                  <a:gd name="T36" fmla="*/ 20896 w 21600"/>
                  <a:gd name="T37" fmla="*/ 7663 h 21600"/>
                  <a:gd name="T38" fmla="*/ 20889 w 21600"/>
                  <a:gd name="T39" fmla="*/ 7661 h 21600"/>
                  <a:gd name="T40" fmla="*/ 21105 w 21600"/>
                  <a:gd name="T41" fmla="*/ 6228 h 21600"/>
                  <a:gd name="T42" fmla="*/ 19139 w 21600"/>
                  <a:gd name="T43" fmla="*/ 2719 h 21600"/>
                  <a:gd name="T44" fmla="*/ 19148 w 21600"/>
                  <a:gd name="T45" fmla="*/ 2712 h 21600"/>
                  <a:gd name="T46" fmla="*/ 16758 w 21600"/>
                  <a:gd name="T47" fmla="*/ 0 h 21600"/>
                  <a:gd name="T48" fmla="*/ 14905 w 21600"/>
                  <a:gd name="T49" fmla="*/ 1165 h 21600"/>
                  <a:gd name="T50" fmla="*/ 14909 w 21600"/>
                  <a:gd name="T51" fmla="*/ 1170 h 21600"/>
                  <a:gd name="T52" fmla="*/ 13174 w 21600"/>
                  <a:gd name="T53" fmla="*/ 0 h 21600"/>
                  <a:gd name="T54" fmla="*/ 11221 w 21600"/>
                  <a:gd name="T55" fmla="*/ 1645 h 21600"/>
                  <a:gd name="T56" fmla="*/ 11229 w 21600"/>
                  <a:gd name="T57" fmla="*/ 1694 h 21600"/>
                  <a:gd name="T58" fmla="*/ 9358 w 21600"/>
                  <a:gd name="T59" fmla="*/ 650 h 21600"/>
                  <a:gd name="T60" fmla="*/ 7003 w 21600"/>
                  <a:gd name="T61" fmla="*/ 2578 h 21600"/>
                  <a:gd name="T62" fmla="*/ 6995 w 21600"/>
                  <a:gd name="T63" fmla="*/ 2602 h 21600"/>
                  <a:gd name="T64" fmla="*/ 5288 w 21600"/>
                  <a:gd name="T65" fmla="*/ 1972 h 21600"/>
                  <a:gd name="T66" fmla="*/ 1912 w 21600"/>
                  <a:gd name="T67" fmla="*/ 6567 h 21600"/>
                  <a:gd name="T68" fmla="*/ 1942 w 21600"/>
                  <a:gd name="T69" fmla="*/ 7186 h 21600"/>
                  <a:gd name="T70" fmla="*/ 1074 w 21600"/>
                  <a:gd name="T71" fmla="*/ 12702 h 21600"/>
                  <a:gd name="T72" fmla="*/ 2172 w 21600"/>
                  <a:gd name="T73" fmla="*/ 13110 h 21600"/>
                  <a:gd name="T74" fmla="*/ 2341 w 21600"/>
                  <a:gd name="T75" fmla="*/ 13101 h 21600"/>
                  <a:gd name="T76" fmla="*/ 2909 w 21600"/>
                  <a:gd name="T77" fmla="*/ 17629 h 21600"/>
                  <a:gd name="T78" fmla="*/ 3463 w 21600"/>
                  <a:gd name="T79" fmla="*/ 17439 h 21600"/>
                  <a:gd name="T80" fmla="*/ 7895 w 21600"/>
                  <a:gd name="T81" fmla="*/ 18680 h 21600"/>
                  <a:gd name="T82" fmla="*/ 8229 w 21600"/>
                  <a:gd name="T83" fmla="*/ 19550 h 21600"/>
                  <a:gd name="T84" fmla="*/ 14267 w 21600"/>
                  <a:gd name="T85" fmla="*/ 18324 h 21600"/>
                  <a:gd name="T86" fmla="*/ 14400 w 21600"/>
                  <a:gd name="T87" fmla="*/ 17370 h 21600"/>
                  <a:gd name="T88" fmla="*/ 18694 w 21600"/>
                  <a:gd name="T89" fmla="*/ 15045 h 21600"/>
                  <a:gd name="T90" fmla="*/ 18695 w 21600"/>
                  <a:gd name="T91" fmla="*/ 15013 h 21600"/>
                  <a:gd name="T92" fmla="*/ 17069 w 21600"/>
                  <a:gd name="T93" fmla="*/ 11477 h 21600"/>
                  <a:gd name="T94" fmla="*/ 20165 w 21600"/>
                  <a:gd name="T95" fmla="*/ 8999 h 21600"/>
                  <a:gd name="T96" fmla="*/ 20889 w 21600"/>
                  <a:gd name="T97" fmla="*/ 7661 h 21600"/>
                  <a:gd name="T98" fmla="*/ 19186 w 21600"/>
                  <a:gd name="T99" fmla="*/ 3344 h 21600"/>
                  <a:gd name="T100" fmla="*/ 19187 w 21600"/>
                  <a:gd name="T101" fmla="*/ 3297 h 21600"/>
                  <a:gd name="T102" fmla="*/ 19148 w 21600"/>
                  <a:gd name="T103" fmla="*/ 2712 h 21600"/>
                  <a:gd name="T104" fmla="*/ 14905 w 21600"/>
                  <a:gd name="T105" fmla="*/ 1165 h 21600"/>
                  <a:gd name="T106" fmla="*/ 14535 w 21600"/>
                  <a:gd name="T107" fmla="*/ 1971 h 21600"/>
                  <a:gd name="T108" fmla="*/ 11221 w 21600"/>
                  <a:gd name="T109" fmla="*/ 1645 h 21600"/>
                  <a:gd name="T110" fmla="*/ 11041 w 21600"/>
                  <a:gd name="T111" fmla="*/ 2340 h 21600"/>
                  <a:gd name="T112" fmla="*/ 7645 w 21600"/>
                  <a:gd name="T113" fmla="*/ 3276 h 21600"/>
                  <a:gd name="T114" fmla="*/ 6995 w 21600"/>
                  <a:gd name="T115" fmla="*/ 2602 h 21600"/>
                  <a:gd name="T116" fmla="*/ 1942 w 21600"/>
                  <a:gd name="T117" fmla="*/ 7186 h 21600"/>
                  <a:gd name="T118" fmla="*/ 2056 w 21600"/>
                  <a:gd name="T119" fmla="*/ 7895 h 21600"/>
                  <a:gd name="T120" fmla="*/ 2975 w 21600"/>
                  <a:gd name="T121" fmla="*/ 3255 h 21600"/>
                  <a:gd name="T122" fmla="*/ 17088 w 21600"/>
                  <a:gd name="T123" fmla="*/ 1734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00"/>
              </a:solidFill>
              <a:ln w="9525" cmpd="sng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5" name="Text Box 11"/>
              <p:cNvSpPr txBox="1">
                <a:spLocks noChangeArrowheads="1"/>
              </p:cNvSpPr>
              <p:nvPr/>
            </p:nvSpPr>
            <p:spPr bwMode="auto">
              <a:xfrm>
                <a:off x="411" y="224"/>
                <a:ext cx="996" cy="17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zh-CN" sz="14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64894" name="Text Box 18"/>
            <p:cNvSpPr txBox="1">
              <a:spLocks noChangeArrowheads="1"/>
            </p:cNvSpPr>
            <p:nvPr/>
          </p:nvSpPr>
          <p:spPr bwMode="auto">
            <a:xfrm>
              <a:off x="2208" y="1872"/>
              <a:ext cx="1824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400" b="1"/>
                <a:t>Environmental  problems(</a:t>
              </a:r>
              <a:r>
                <a:rPr lang="zh-CN" altLang="en-US" sz="2400" b="1"/>
                <a:t>环境问题</a:t>
              </a:r>
              <a:r>
                <a:rPr lang="en-US" altLang="zh-CN" sz="2400" b="1"/>
                <a:t>)</a:t>
              </a:r>
              <a:endParaRPr lang="zh-CN" altLang="zh-CN" sz="2400" b="1"/>
            </a:p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endParaRPr lang="en-US" altLang="zh-CN" sz="3200" b="1"/>
            </a:p>
          </p:txBody>
        </p:sp>
      </p:grpSp>
      <p:grpSp>
        <p:nvGrpSpPr>
          <p:cNvPr id="164901" name="Group 37"/>
          <p:cNvGrpSpPr>
            <a:grpSpLocks/>
          </p:cNvGrpSpPr>
          <p:nvPr/>
        </p:nvGrpSpPr>
        <p:grpSpPr bwMode="auto">
          <a:xfrm>
            <a:off x="5638800" y="4191000"/>
            <a:ext cx="3505200" cy="1752600"/>
            <a:chOff x="3456" y="2592"/>
            <a:chExt cx="2037" cy="1034"/>
          </a:xfrm>
        </p:grpSpPr>
        <p:grpSp>
          <p:nvGrpSpPr>
            <p:cNvPr id="164897" name="Group 33"/>
            <p:cNvGrpSpPr>
              <a:grpSpLocks/>
            </p:cNvGrpSpPr>
            <p:nvPr/>
          </p:nvGrpSpPr>
          <p:grpSpPr bwMode="auto">
            <a:xfrm>
              <a:off x="3456" y="2592"/>
              <a:ext cx="2037" cy="1034"/>
              <a:chOff x="0" y="0"/>
              <a:chExt cx="1728" cy="1294"/>
            </a:xfrm>
          </p:grpSpPr>
          <p:sp>
            <p:nvSpPr>
              <p:cNvPr id="164898" name="Cloud">
                <a:hlinkClick r:id="rId3" action="ppaction://hlinksldjump"/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0"/>
                <a:ext cx="1728" cy="1294"/>
              </a:xfrm>
              <a:custGeom>
                <a:avLst/>
                <a:gdLst>
                  <a:gd name="T0" fmla="*/ 5 w 21600"/>
                  <a:gd name="T1" fmla="*/ 647 h 21600"/>
                  <a:gd name="T2" fmla="*/ 864 w 21600"/>
                  <a:gd name="T3" fmla="*/ 1293 h 21600"/>
                  <a:gd name="T4" fmla="*/ 1727 w 21600"/>
                  <a:gd name="T5" fmla="*/ 647 h 21600"/>
                  <a:gd name="T6" fmla="*/ 864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5 w 21600"/>
                  <a:gd name="T13" fmla="*/ 3255 h 21600"/>
                  <a:gd name="T14" fmla="*/ 17088 w 21600"/>
                  <a:gd name="T15" fmla="*/ 173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/>
                  <a:t> </a:t>
                </a:r>
              </a:p>
            </p:txBody>
          </p:sp>
          <p:sp>
            <p:nvSpPr>
              <p:cNvPr id="164899" name="Text Box 8"/>
              <p:cNvSpPr txBox="1">
                <a:spLocks noChangeArrowheads="1"/>
              </p:cNvSpPr>
              <p:nvPr/>
            </p:nvSpPr>
            <p:spPr bwMode="auto">
              <a:xfrm>
                <a:off x="409" y="224"/>
                <a:ext cx="999" cy="2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zh-CN" sz="16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64900" name="Text Box 18"/>
            <p:cNvSpPr txBox="1">
              <a:spLocks noChangeArrowheads="1"/>
            </p:cNvSpPr>
            <p:nvPr/>
          </p:nvSpPr>
          <p:spPr bwMode="auto">
            <a:xfrm>
              <a:off x="3552" y="2880"/>
              <a:ext cx="183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400" b="1"/>
                <a:t>   Health problems</a:t>
              </a:r>
              <a:endParaRPr lang="zh-CN" altLang="en-US" sz="2400" b="1"/>
            </a:p>
            <a:p>
              <a:pPr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b="1"/>
                <a:t>（健康问题）</a:t>
              </a:r>
            </a:p>
          </p:txBody>
        </p:sp>
      </p:grp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0" y="6156325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Do you have good suggestions</a:t>
            </a:r>
            <a:r>
              <a:rPr lang="en-US" altLang="zh-CN" sz="2000" dirty="0"/>
              <a:t>?</a:t>
            </a:r>
            <a:endParaRPr lang="en-US" altLang="zh-CN" sz="2000" b="1" dirty="0"/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"/>
                                        <p:tgtEl>
                                          <p:spTgt spid="1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0"/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4" grpId="0" animBg="1" autoUpdateAnimBg="0"/>
      <p:bldP spid="16490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838200" y="2460625"/>
            <a:ext cx="78486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055688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577975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2100263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62255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30797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536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994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451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zh-CN" sz="3600" b="1" dirty="0">
                <a:latin typeface="Times New Roman" pitchFamily="18" charset="0"/>
              </a:rPr>
              <a:t>It is very crowded.</a:t>
            </a:r>
          </a:p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    crowded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为形容词，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    它的动词形式为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crowd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crowd  round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的意思是“围观”</a:t>
            </a:r>
          </a:p>
        </p:txBody>
      </p:sp>
      <p:sp>
        <p:nvSpPr>
          <p:cNvPr id="80899" name="WordArt 3"/>
          <p:cNvSpPr>
            <a:spLocks noChangeArrowheads="1" noChangeShapeType="1" noTextEdit="1"/>
          </p:cNvSpPr>
          <p:nvPr/>
        </p:nvSpPr>
        <p:spPr bwMode="auto">
          <a:xfrm>
            <a:off x="1447800" y="685800"/>
            <a:ext cx="6172200" cy="1295400"/>
          </a:xfrm>
          <a:prstGeom prst="rect">
            <a:avLst/>
          </a:prstGeom>
        </p:spPr>
        <p:txBody>
          <a:bodyPr wrap="none" fromWordArt="1">
            <a:prstTxWarp prst="textInflateTop">
              <a:avLst>
                <a:gd name="adj" fmla="val 31917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3333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66"/>
                    </a:gs>
                    <a:gs pos="100000">
                      <a:srgbClr val="CC00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"/>
                <a:cs typeface="Arial"/>
              </a:rPr>
              <a:t>Language points</a:t>
            </a:r>
            <a:endParaRPr lang="zh-CN" altLang="en-US" sz="3600" b="1" kern="10" dirty="0">
              <a:ln w="12700">
                <a:solidFill>
                  <a:srgbClr val="3333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66"/>
                  </a:gs>
                  <a:gs pos="100000">
                    <a:srgbClr val="CC00CC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80900" name="Picture 10" descr="guogao01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743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84238"/>
            <a:ext cx="8229600" cy="5211762"/>
          </a:xfrm>
        </p:spPr>
        <p:txBody>
          <a:bodyPr/>
          <a:lstStyle/>
          <a:p>
            <a:pPr marL="441325" indent="-44132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2.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It’s</a:t>
            </a:r>
            <a:r>
              <a:rPr lang="en-US" altLang="zh-CN" sz="3600" b="1" dirty="0"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clear that</a:t>
            </a:r>
            <a:r>
              <a:rPr lang="en-US" altLang="zh-CN" sz="3600" b="1" dirty="0">
                <a:latin typeface="Times New Roman" pitchFamily="18" charset="0"/>
              </a:rPr>
              <a:t> Arnwick needs  more schools, buses and hospitals.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It’s clear that …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表示“很清楚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…...”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e.g.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It’s clear that</a:t>
            </a:r>
            <a:r>
              <a:rPr lang="en-US" altLang="zh-CN" sz="3600" b="1" dirty="0">
                <a:latin typeface="Times New Roman" pitchFamily="18" charset="0"/>
              </a:rPr>
              <a:t> building the new schools needs  much money.</a:t>
            </a:r>
          </a:p>
          <a:p>
            <a:pPr marL="441325" indent="-44132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itchFamily="18" charset="0"/>
              </a:rPr>
              <a:t>       </a:t>
            </a:r>
            <a:r>
              <a:rPr lang="zh-CN" altLang="en-US" sz="2400" b="1" dirty="0">
                <a:latin typeface="Times New Roman" pitchFamily="18" charset="0"/>
              </a:rPr>
              <a:t>很明显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zh-CN" altLang="en-US" sz="2400" b="1" dirty="0">
                <a:latin typeface="Times New Roman" pitchFamily="18" charset="0"/>
              </a:rPr>
              <a:t>建造那座新学校需要很多钱。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458200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63613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485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2008188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530475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9876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4448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9020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35927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 dirty="0">
                <a:latin typeface="Times New Roman" pitchFamily="18" charset="0"/>
              </a:rPr>
              <a:t>3. </a:t>
            </a:r>
            <a:r>
              <a:rPr lang="en-US" altLang="zh-CN" sz="2800" b="1" dirty="0">
                <a:latin typeface="Times New Roman" pitchFamily="18" charset="0"/>
              </a:rPr>
              <a:t>The small local school in Parkville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closed down</a:t>
            </a:r>
            <a:r>
              <a:rPr lang="en-US" altLang="zh-CN" sz="2800" b="1" dirty="0">
                <a:latin typeface="Times New Roman" pitchFamily="18" charset="0"/>
              </a:rPr>
              <a:t> five years ago.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close down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表示“（永久性地）停工，关闭”。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此处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close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为动词。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</a:rPr>
              <a:t>e.g. The company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closed down</a:t>
            </a:r>
            <a:r>
              <a:rPr lang="en-US" altLang="zh-CN" sz="2800" b="1" dirty="0">
                <a:latin typeface="Times New Roman" pitchFamily="18" charset="0"/>
              </a:rPr>
              <a:t> last year.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</a:rPr>
              <a:t>       </a:t>
            </a:r>
            <a:r>
              <a:rPr lang="zh-CN" altLang="en-US" sz="2800" b="1" dirty="0">
                <a:latin typeface="Times New Roman" pitchFamily="18" charset="0"/>
              </a:rPr>
              <a:t>去年那家公司关闭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</a:rPr>
              <a:t>4..They had a small house ,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close to</a:t>
            </a:r>
            <a:r>
              <a:rPr lang="en-US" altLang="zh-CN" sz="2800" b="1" dirty="0">
                <a:latin typeface="Times New Roman" pitchFamily="18" charset="0"/>
              </a:rPr>
              <a:t> fields and hills.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        close to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意为</a:t>
            </a:r>
            <a:r>
              <a:rPr lang="zh-CN" altLang="en-US" b="1" dirty="0">
                <a:solidFill>
                  <a:schemeClr val="accent2"/>
                </a:solidFill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靠近”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此处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close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为形容词。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e.g.        </a:t>
            </a:r>
            <a:r>
              <a:rPr lang="en-US" altLang="zh-CN" sz="2400" dirty="0"/>
              <a:t> </a:t>
            </a:r>
            <a:r>
              <a:rPr lang="en-US" altLang="zh-CN" sz="2400" b="1" dirty="0"/>
              <a:t>The  school </a:t>
            </a:r>
            <a:r>
              <a:rPr lang="en-US" altLang="zh-CN" sz="2400" b="1" dirty="0">
                <a:solidFill>
                  <a:srgbClr val="FF3300"/>
                </a:solidFill>
              </a:rPr>
              <a:t>is close to</a:t>
            </a:r>
            <a:r>
              <a:rPr lang="en-US" altLang="zh-CN" sz="2400" b="1" dirty="0"/>
              <a:t> a hospital</a:t>
            </a:r>
            <a:endParaRPr lang="en-US" altLang="zh-CN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62000" y="843677"/>
            <a:ext cx="7772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600" b="1" dirty="0">
                <a:solidFill>
                  <a:srgbClr val="6600FF"/>
                </a:solidFill>
              </a:rPr>
              <a:t>学习目标：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>
                <a:solidFill>
                  <a:srgbClr val="6600FF"/>
                </a:solidFill>
              </a:rPr>
              <a:t>1.</a:t>
            </a:r>
            <a:r>
              <a:rPr lang="zh-CN" altLang="en-US" sz="3200" b="1" dirty="0">
                <a:solidFill>
                  <a:srgbClr val="6600FF"/>
                </a:solidFill>
              </a:rPr>
              <a:t>掌握本课单词和短语：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>
                <a:solidFill>
                  <a:srgbClr val="6600FF"/>
                </a:solidFill>
              </a:rPr>
              <a:t>    </a:t>
            </a:r>
            <a:r>
              <a:rPr lang="en-US" altLang="zh-CN" sz="3200" b="1" dirty="0">
                <a:solidFill>
                  <a:srgbClr val="6600FF"/>
                </a:solidFill>
              </a:rPr>
              <a:t>flat  rubbish local  …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>
                <a:solidFill>
                  <a:srgbClr val="6600FF"/>
                </a:solidFill>
              </a:rPr>
              <a:t>2.</a:t>
            </a:r>
            <a:r>
              <a:rPr lang="zh-CN" altLang="en-US" sz="3200" b="1" dirty="0">
                <a:solidFill>
                  <a:srgbClr val="6600FF"/>
                </a:solidFill>
              </a:rPr>
              <a:t>灵活运用下列句型：</a:t>
            </a:r>
          </a:p>
          <a:p>
            <a:pPr>
              <a:spcBef>
                <a:spcPts val="1200"/>
              </a:spcBef>
            </a:pPr>
            <a:r>
              <a:rPr lang="zh-CN" altLang="en-US" sz="3200" b="1" dirty="0">
                <a:solidFill>
                  <a:srgbClr val="6600FF"/>
                </a:solidFill>
              </a:rPr>
              <a:t> </a:t>
            </a:r>
            <a:r>
              <a:rPr lang="en-US" altLang="zh-CN" sz="3200" b="1" dirty="0">
                <a:solidFill>
                  <a:srgbClr val="6600FF"/>
                </a:solidFill>
              </a:rPr>
              <a:t>a. IT  is very crowded.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>
                <a:solidFill>
                  <a:srgbClr val="6600FF"/>
                </a:solidFill>
              </a:rPr>
              <a:t> b. It also needs more buses…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>
                <a:solidFill>
                  <a:srgbClr val="6600FF"/>
                </a:solidFill>
              </a:rPr>
              <a:t>3.</a:t>
            </a:r>
            <a:r>
              <a:rPr lang="zh-CN" altLang="en-US" sz="3200" b="1" dirty="0">
                <a:solidFill>
                  <a:srgbClr val="6600FF"/>
                </a:solidFill>
              </a:rPr>
              <a:t>学会从文章中提取信息，谈论城市问题。</a:t>
            </a:r>
          </a:p>
          <a:p>
            <a:pPr>
              <a:spcBef>
                <a:spcPts val="1200"/>
              </a:spcBef>
            </a:pPr>
            <a:r>
              <a:rPr lang="en-US" altLang="zh-CN" sz="3200" b="1" dirty="0">
                <a:solidFill>
                  <a:srgbClr val="6600FF"/>
                </a:solidFill>
              </a:rPr>
              <a:t>4.</a:t>
            </a:r>
            <a:r>
              <a:rPr lang="zh-CN" altLang="en-US" sz="3200" b="1" dirty="0">
                <a:solidFill>
                  <a:srgbClr val="6600FF"/>
                </a:solidFill>
              </a:rPr>
              <a:t>学会针对问题提出合理化建议。。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5 There is a lot of traffic and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pollution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pollution  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污染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pollute       </a:t>
            </a:r>
            <a:r>
              <a:rPr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v.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污染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e.g. Noise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pollution</a:t>
            </a:r>
            <a:r>
              <a:rPr lang="en-US" altLang="zh-CN" sz="3600" b="1">
                <a:latin typeface="Times New Roman" pitchFamily="18" charset="0"/>
              </a:rPr>
              <a:t> is more serious in the 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city.</a:t>
            </a:r>
          </a:p>
          <a:p>
            <a:pPr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  </a:t>
            </a:r>
            <a:r>
              <a:rPr lang="zh-CN" altLang="en-US" sz="3600" b="1">
                <a:latin typeface="Times New Roman" pitchFamily="18" charset="0"/>
              </a:rPr>
              <a:t>噪音污染是城市中更为严重的问</a:t>
            </a:r>
          </a:p>
          <a:p>
            <a:pPr>
              <a:buFontTx/>
              <a:buNone/>
            </a:pPr>
            <a:r>
              <a:rPr lang="zh-CN" altLang="en-US" sz="3600" b="1">
                <a:latin typeface="Times New Roman" pitchFamily="18" charset="0"/>
              </a:rPr>
              <a:t>       题。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881"/>
            <a:ext cx="8229600" cy="11430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folHlink"/>
                </a:solidFill>
              </a:rPr>
              <a:t> </a:t>
            </a:r>
            <a:r>
              <a:rPr lang="zh-CN" altLang="en-US" sz="3200" dirty="0">
                <a:solidFill>
                  <a:schemeClr val="folHlink"/>
                </a:solidFill>
              </a:rPr>
              <a:t>用</a:t>
            </a:r>
            <a:r>
              <a:rPr lang="zh-CN" altLang="en-US" sz="3200" dirty="0">
                <a:solidFill>
                  <a:srgbClr val="009900"/>
                </a:solidFill>
              </a:rPr>
              <a:t>所给词的适当形式填空：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9154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/>
              <a:t>1. There is much traffic and ______    (pollute)</a:t>
            </a:r>
          </a:p>
          <a:p>
            <a:pPr>
              <a:buFontTx/>
              <a:buNone/>
            </a:pPr>
            <a:r>
              <a:rPr lang="en-US" altLang="zh-CN" sz="2800" dirty="0"/>
              <a:t>     in the city.</a:t>
            </a:r>
          </a:p>
          <a:p>
            <a:pPr>
              <a:buFontTx/>
              <a:buNone/>
            </a:pPr>
            <a:r>
              <a:rPr lang="en-US" altLang="zh-CN" sz="2800" dirty="0"/>
              <a:t>2.The room is ______    (crowd).</a:t>
            </a:r>
          </a:p>
          <a:p>
            <a:pPr>
              <a:buFontTx/>
              <a:buNone/>
            </a:pPr>
            <a:r>
              <a:rPr lang="en-US" altLang="zh-CN" sz="2800" dirty="0"/>
              <a:t>3.The factory ______(close) down last  week.</a:t>
            </a:r>
          </a:p>
          <a:p>
            <a:pPr>
              <a:buFontTx/>
              <a:buNone/>
            </a:pPr>
            <a:r>
              <a:rPr lang="en-US" altLang="zh-CN" sz="2800" dirty="0"/>
              <a:t>4.The cinema is _____(close) to my home.</a:t>
            </a:r>
          </a:p>
          <a:p>
            <a:pPr>
              <a:buFontTx/>
              <a:buNone/>
            </a:pPr>
            <a:r>
              <a:rPr lang="en-US" altLang="zh-CN" sz="2800" dirty="0"/>
              <a:t>5.It takes an hour______(do) my homework every day.</a:t>
            </a:r>
          </a:p>
          <a:p>
            <a:pPr>
              <a:buFontTx/>
              <a:buNone/>
            </a:pPr>
            <a:r>
              <a:rPr lang="en-US" altLang="zh-CN" sz="2800" dirty="0"/>
              <a:t>6.Can money help solve all these ______  (problem)?</a:t>
            </a:r>
          </a:p>
        </p:txBody>
      </p:sp>
      <p:sp>
        <p:nvSpPr>
          <p:cNvPr id="152580" name="WordArt 4"/>
          <p:cNvSpPr>
            <a:spLocks noChangeArrowheads="1" noChangeShapeType="1" noTextEdit="1"/>
          </p:cNvSpPr>
          <p:nvPr/>
        </p:nvSpPr>
        <p:spPr bwMode="auto">
          <a:xfrm>
            <a:off x="381000" y="0"/>
            <a:ext cx="18288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Exercises</a:t>
            </a:r>
            <a:endParaRPr lang="zh-CN" alt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648200" y="144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pollution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590800" y="251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crowded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2590800" y="3048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95600" y="3505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close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3200400" y="4038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to do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55626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problems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2582" grpId="0"/>
      <p:bldP spid="152584" grpId="0"/>
      <p:bldP spid="152585" grpId="0"/>
      <p:bldP spid="152586" grpId="1"/>
      <p:bldP spid="1525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69888" y="609600"/>
            <a:ext cx="8774112" cy="9906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533" tIns="35267" rIns="70533" bIns="35267" anchor="ctr"/>
          <a:lstStyle/>
          <a:p>
            <a:pPr defTabSz="704850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Complete the passage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with the correct form of the words in the box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19138" y="1520825"/>
            <a:ext cx="7812087" cy="541338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f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lat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 local 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pollution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rubbish 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service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itchFamily="18" charset="0"/>
              </a:rPr>
              <a:t> thousand 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0825" y="2097088"/>
            <a:ext cx="9469438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Many towns and cities have the same problems as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Arnwick. People need places to live, so the(1)_____ 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government has to build more (2)______. People need 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better bus and train(3)_______.They also produce 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more(4)_________, so the government has to make 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more efforts to protect the city against (5)_________. As </a:t>
            </a:r>
          </a:p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we say, a hundred people make a (6)________ problems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！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472113" y="33416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flats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743325" y="3989388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services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584325" y="4638675"/>
            <a:ext cx="148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rubbish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624638" y="5265738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pollution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5795963" y="59340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thousand</a:t>
            </a:r>
            <a:r>
              <a:rPr lang="en-US" altLang="zh-CN" sz="2800" b="1">
                <a:solidFill>
                  <a:schemeClr val="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7237413" y="26939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local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0" y="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7298" name="WordArt 18"/>
          <p:cNvSpPr>
            <a:spLocks noChangeArrowheads="1" noChangeShapeType="1" noTextEdit="1"/>
          </p:cNvSpPr>
          <p:nvPr/>
        </p:nvSpPr>
        <p:spPr bwMode="auto">
          <a:xfrm>
            <a:off x="304800" y="0"/>
            <a:ext cx="2286000" cy="533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Exercises</a:t>
            </a:r>
            <a:endParaRPr lang="zh-CN" alt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6" grpId="0" autoUpdateAnimBg="0"/>
      <p:bldP spid="97287" grpId="0" autoUpdateAnimBg="0"/>
      <p:bldP spid="97288" grpId="0" autoUpdateAnimBg="0"/>
      <p:bldP spid="97289" grpId="0" autoUpdateAnimBg="0"/>
      <p:bldP spid="972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6"/>
          <p:cNvSpPr>
            <a:spLocks noChangeArrowheads="1"/>
          </p:cNvSpPr>
          <p:nvPr/>
        </p:nvSpPr>
        <p:spPr bwMode="auto">
          <a:xfrm>
            <a:off x="1116013" y="2349500"/>
            <a:ext cx="6519862" cy="1908175"/>
          </a:xfrm>
          <a:prstGeom prst="ellipse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3600" b="1">
              <a:latin typeface="Times New Roman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403350" y="2492375"/>
            <a:ext cx="590073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 fontAlgn="b">
              <a:lnSpc>
                <a:spcPct val="105000"/>
              </a:lnSpc>
              <a:spcBef>
                <a:spcPct val="40000"/>
              </a:spcBef>
              <a:spcAft>
                <a:spcPct val="15000"/>
              </a:spcAft>
              <a:defRPr/>
            </a:pPr>
            <a:r>
              <a:rPr lang="en-US" altLang="zh-CN" sz="9000" b="1">
                <a:solidFill>
                  <a:srgbClr val="FFCC00"/>
                </a:solidFill>
                <a:latin typeface="Times New Roman" pitchFamily="18" charset="0"/>
              </a:rPr>
              <a:t>Writing</a:t>
            </a:r>
          </a:p>
        </p:txBody>
      </p:sp>
      <p:pic>
        <p:nvPicPr>
          <p:cNvPr id="49156" name="Picture 4" descr="e45a5afda8d0afc2358e5eabcd17243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1370013" cy="1731963"/>
          </a:xfrm>
          <a:prstGeom prst="rect">
            <a:avLst/>
          </a:prstGeom>
          <a:solidFill>
            <a:srgbClr val="FFCC99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533400" y="798634"/>
            <a:ext cx="2970213" cy="1295400"/>
            <a:chOff x="0" y="0"/>
            <a:chExt cx="4037" cy="1834"/>
          </a:xfrm>
        </p:grpSpPr>
        <p:pic>
          <p:nvPicPr>
            <p:cNvPr id="49158" name="Picture 6" descr="a36a3cd6f5de0f3706088bf8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37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1270" y="246"/>
              <a:ext cx="681" cy="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/>
    <p:sndAc>
      <p:stSnd>
        <p:snd r:embed="rId2" name="type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85344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rgbClr val="0000FF"/>
                </a:solidFill>
              </a:rPr>
              <a:t>Write down your suggestions to solve the problems in your home town.</a:t>
            </a:r>
          </a:p>
        </p:txBody>
      </p:sp>
      <p:pic>
        <p:nvPicPr>
          <p:cNvPr id="79878" name="Picture 6" descr="0019b91ebfca0a480f995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828800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9" name="Picture 7" descr="u=3958823312,1126140316&amp;fm=23&amp;gp=0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7273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0" name="Picture 8" descr="air-pollution-hearts_153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3048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85800" y="5105400"/>
            <a:ext cx="7239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These words can help you</a:t>
            </a:r>
            <a:r>
              <a:rPr lang="en-US" altLang="zh-CN" dirty="0"/>
              <a:t>: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Let’s…  ;     Don’t… ;      We should…;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stop …from …;       pour (</a:t>
            </a:r>
            <a:r>
              <a:rPr lang="zh-CN" altLang="en-US" dirty="0"/>
              <a:t>倾倒） </a:t>
            </a:r>
            <a:r>
              <a:rPr lang="en-US" altLang="zh-CN" dirty="0"/>
              <a:t>;       throw  about  …(</a:t>
            </a:r>
            <a:r>
              <a:rPr lang="zh-CN" altLang="en-US" dirty="0"/>
              <a:t>乱扔）</a:t>
            </a:r>
            <a:r>
              <a:rPr lang="en-US" altLang="zh-CN" dirty="0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ride  a  bike  to work …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58582"/>
            <a:ext cx="7696200" cy="3276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6600FF"/>
                </a:solidFill>
              </a:rPr>
              <a:t> </a:t>
            </a:r>
            <a:r>
              <a:rPr lang="zh-CN" altLang="en-US" sz="2400" b="1" dirty="0">
                <a:solidFill>
                  <a:srgbClr val="6600FF"/>
                </a:solidFill>
              </a:rPr>
              <a:t>巩固英语大数字的表达法。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6600FF"/>
                </a:solidFill>
              </a:rPr>
              <a:t>会概括段落大意，会从文章中提取信息。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6600FF"/>
                </a:solidFill>
              </a:rPr>
              <a:t>谈论城市问题</a:t>
            </a:r>
            <a:r>
              <a:rPr lang="en-US" altLang="zh-CN" sz="2400" b="1" dirty="0">
                <a:solidFill>
                  <a:srgbClr val="6600FF"/>
                </a:solidFill>
              </a:rPr>
              <a:t>, </a:t>
            </a:r>
            <a:r>
              <a:rPr lang="zh-CN" altLang="en-US" sz="2400" b="1" dirty="0">
                <a:solidFill>
                  <a:srgbClr val="6600FF"/>
                </a:solidFill>
              </a:rPr>
              <a:t>会提建议。。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掌握重点短语：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move  to                 some  day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close to                   in fact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close down             public services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be crowded            protect…against/ from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            …</a:t>
            </a:r>
          </a:p>
        </p:txBody>
      </p:sp>
      <p:sp>
        <p:nvSpPr>
          <p:cNvPr id="84995" name="WordArt 3"/>
          <p:cNvSpPr>
            <a:spLocks noChangeArrowheads="1" noChangeShapeType="1" noTextEdit="1"/>
          </p:cNvSpPr>
          <p:nvPr/>
        </p:nvSpPr>
        <p:spPr bwMode="auto">
          <a:xfrm>
            <a:off x="2602173" y="304800"/>
            <a:ext cx="4191000" cy="1320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altLang="zh-CN" sz="36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Arial"/>
                <a:cs typeface="Arial"/>
              </a:rPr>
              <a:t>Summary</a:t>
            </a:r>
            <a:endParaRPr lang="zh-CN" altLang="en-US" sz="3600" b="1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  <a:latin typeface="Arial"/>
              <a:cs typeface="Arial"/>
            </a:endParaRPr>
          </a:p>
        </p:txBody>
      </p:sp>
    </p:spTree>
  </p:cSld>
  <p:clrMapOvr>
    <a:masterClrMapping/>
  </p:clrMapOvr>
  <p:transition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696200" cy="167640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Write a passage to tell about the problems of your hometown.</a:t>
            </a:r>
          </a:p>
        </p:txBody>
      </p:sp>
      <p:pic>
        <p:nvPicPr>
          <p:cNvPr id="89091" name="Picture 3" descr="china_water_pollution_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3581400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air-pollution-hearts_153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971925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 descr="homework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28600"/>
            <a:ext cx="5283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D5879C-EE5F-47B6-A172-CC48F5A5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9" name="WordArt 5"/>
          <p:cNvSpPr>
            <a:spLocks noChangeArrowheads="1" noChangeShapeType="1" noTextEdit="1"/>
          </p:cNvSpPr>
          <p:nvPr/>
        </p:nvSpPr>
        <p:spPr bwMode="auto">
          <a:xfrm>
            <a:off x="1524000" y="2057400"/>
            <a:ext cx="6191250" cy="20875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1875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Thank you.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4114800" cy="6858000"/>
          </a:xfrm>
        </p:spPr>
        <p:txBody>
          <a:bodyPr/>
          <a:lstStyle/>
          <a:p>
            <a:br>
              <a:rPr lang="en-US" altLang="zh-CN" sz="3600" dirty="0"/>
            </a:b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100</a:t>
            </a:r>
            <a:br>
              <a:rPr lang="en-US" altLang="zh-CN" sz="3600" dirty="0"/>
            </a:br>
            <a:r>
              <a:rPr lang="en-US" altLang="zh-CN" sz="3600" dirty="0"/>
              <a:t>1000</a:t>
            </a:r>
            <a:br>
              <a:rPr lang="en-US" altLang="zh-CN" sz="3600" dirty="0"/>
            </a:br>
            <a:r>
              <a:rPr lang="en-US" altLang="zh-CN" sz="3600" dirty="0"/>
              <a:t>1,000,000</a:t>
            </a:r>
            <a:br>
              <a:rPr lang="en-US" altLang="zh-CN" sz="3600" dirty="0"/>
            </a:br>
            <a:r>
              <a:rPr lang="en-US" altLang="zh-CN" sz="3600" dirty="0"/>
              <a:t>   1,000,000,000</a:t>
            </a:r>
            <a:br>
              <a:rPr lang="en-US" altLang="zh-CN" sz="3600" dirty="0"/>
            </a:br>
            <a:r>
              <a:rPr lang="en-US" altLang="zh-CN" sz="3600" dirty="0"/>
              <a:t>1,370,000,000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200,000</a:t>
            </a:r>
          </a:p>
        </p:txBody>
      </p:sp>
      <p:pic>
        <p:nvPicPr>
          <p:cNvPr id="4100" name="Picture 4" descr="图片1d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399064">
            <a:off x="55563" y="15875"/>
            <a:ext cx="16478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133600" y="228600"/>
            <a:ext cx="5791200" cy="1524000"/>
            <a:chOff x="0" y="0"/>
            <a:chExt cx="4672" cy="113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4672" cy="1134"/>
            </a:xfrm>
            <a:prstGeom prst="cloudCallout">
              <a:avLst>
                <a:gd name="adj1" fmla="val -55884"/>
                <a:gd name="adj2" fmla="val 77426"/>
              </a:avLst>
            </a:prstGeom>
            <a:solidFill>
              <a:srgbClr val="FFFF99"/>
            </a:solidFill>
            <a:ln w="317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590" y="226"/>
              <a:ext cx="3721" cy="680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rgbClr val="EAF0E8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Arial" pitchFamily="34" charset="0"/>
                <a:buNone/>
              </a:pPr>
              <a:r>
                <a:rPr lang="en-US" altLang="zh-CN" sz="6000" b="1">
                  <a:latin typeface="Times New Roman" pitchFamily="18" charset="0"/>
                </a:rPr>
                <a:t> </a:t>
              </a:r>
              <a:endParaRPr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3429000" y="304800"/>
            <a:ext cx="3657600" cy="1028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我会读，我真棒！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191000" y="32004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800600" y="25908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D60093"/>
                </a:solidFill>
              </a:rPr>
              <a:t>    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10800000" flipV="1">
            <a:off x="4724400" y="2743200"/>
            <a:ext cx="327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rgbClr val="D60093"/>
              </a:solidFill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05200" y="60960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553200" y="2895600"/>
            <a:ext cx="46482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3600">
              <a:solidFill>
                <a:srgbClr val="D60093"/>
              </a:solidFill>
            </a:endParaRPr>
          </a:p>
          <a:p>
            <a:endParaRPr lang="en-US" altLang="zh-CN" sz="3600">
              <a:solidFill>
                <a:srgbClr val="D60093"/>
              </a:solidFill>
            </a:endParaRPr>
          </a:p>
          <a:p>
            <a:endParaRPr lang="en-US" altLang="zh-CN" sz="3600">
              <a:solidFill>
                <a:srgbClr val="D60093"/>
              </a:solidFill>
            </a:endParaRPr>
          </a:p>
          <a:p>
            <a:endParaRPr lang="en-US" altLang="zh-CN" sz="3600">
              <a:solidFill>
                <a:srgbClr val="D60093"/>
              </a:solidFill>
            </a:endParaRPr>
          </a:p>
          <a:p>
            <a:pPr>
              <a:spcBef>
                <a:spcPct val="100000"/>
              </a:spcBef>
            </a:pPr>
            <a:endParaRPr lang="en-US" altLang="zh-CN" sz="3600">
              <a:solidFill>
                <a:srgbClr val="D60093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600">
              <a:solidFill>
                <a:srgbClr val="D60093"/>
              </a:solidFill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419600" y="236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D60093"/>
                </a:solidFill>
              </a:rPr>
              <a:t>one    hundred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495800" y="2895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D60093"/>
                </a:solidFill>
              </a:rPr>
              <a:t>one    thousand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038600" y="3429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D60093"/>
                </a:solidFill>
              </a:rPr>
              <a:t>one  million  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343400" y="4038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D60093"/>
                </a:solidFill>
              </a:rPr>
              <a:t>one      billion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810000" y="4572000"/>
            <a:ext cx="36673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9900"/>
                </a:solidFill>
              </a:rPr>
              <a:t>one billion three hundred and  seventy  million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810000" y="5791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886200" y="5715000"/>
            <a:ext cx="3124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D60093"/>
                </a:solidFill>
              </a:rPr>
              <a:t>two hundred thousand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8486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WordArt 5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2590800" cy="60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altLang="zh-CN" sz="3600" kern="10" dirty="0">
                <a:ln w="9525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Warming up !</a:t>
            </a:r>
            <a:endParaRPr lang="zh-CN" altLang="en-US" sz="3600" kern="10" dirty="0">
              <a:ln w="9525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solidFill>
                <a:srgbClr val="FF00FF"/>
              </a:soli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2895600" y="457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</a:rPr>
              <a:t>The  increasing  population</a:t>
            </a:r>
            <a:r>
              <a:rPr lang="en-US" altLang="zh-CN" dirty="0">
                <a:solidFill>
                  <a:srgbClr val="FF00FF"/>
                </a:solidFill>
              </a:rPr>
              <a:t>  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29000" y="2739231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Population   problems</a:t>
            </a:r>
          </a:p>
        </p:txBody>
      </p:sp>
      <p:pic>
        <p:nvPicPr>
          <p:cNvPr id="2867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97535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96050" y="1412875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943600" y="2060575"/>
            <a:ext cx="3200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FF"/>
                </a:solidFill>
              </a:rPr>
              <a:t>Food  shortage(</a:t>
            </a:r>
            <a:r>
              <a:rPr lang="zh-CN" altLang="en-US" sz="2400" b="1" i="1" dirty="0">
                <a:solidFill>
                  <a:srgbClr val="FF00FF"/>
                </a:solidFill>
              </a:rPr>
              <a:t>短缺</a:t>
            </a:r>
            <a:r>
              <a:rPr lang="en-US" altLang="zh-CN" sz="2400" b="1" i="1" dirty="0">
                <a:solidFill>
                  <a:srgbClr val="FF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006600"/>
                </a:solidFill>
              </a:rPr>
              <a:t>Flats  shortage</a:t>
            </a:r>
          </a:p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FF"/>
                </a:solidFill>
              </a:rPr>
              <a:t>Water shortage</a:t>
            </a:r>
          </a:p>
          <a:p>
            <a:pPr>
              <a:spcBef>
                <a:spcPct val="50000"/>
              </a:spcBef>
            </a:pPr>
            <a:r>
              <a:rPr lang="en-US" altLang="zh-CN" sz="2400" b="1" i="1" dirty="0"/>
              <a:t>Pollution</a:t>
            </a:r>
          </a:p>
          <a:p>
            <a:pPr>
              <a:spcBef>
                <a:spcPct val="50000"/>
              </a:spcBef>
            </a:pPr>
            <a:endParaRPr lang="en-US" altLang="zh-CN" sz="2400" b="1" i="1" dirty="0"/>
          </a:p>
        </p:txBody>
      </p:sp>
      <p:pic>
        <p:nvPicPr>
          <p:cNvPr id="28680" name="Picture 8" descr="ziwei57f0d61a13a4323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2667000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 descr="6533d73943b66e84b7719088f23b794d"/>
          <p:cNvPicPr>
            <a:picLocks noChangeAspect="1" noChangeArrowheads="1"/>
          </p:cNvPicPr>
          <p:nvPr/>
        </p:nvPicPr>
        <p:blipFill>
          <a:blip r:embed="rId5" cstate="email">
            <a:lum brigh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2895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66"/>
          <p:cNvPicPr>
            <a:picLocks noGrp="1" noChangeAspect="1" noChangeArrowheads="1"/>
          </p:cNvPicPr>
          <p:nvPr>
            <p:ph type="title"/>
          </p:nvPr>
        </p:nvPicPr>
        <p:blipFill>
          <a:blip r:embed="rId3" cstate="email">
            <a:lum bright="-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85800"/>
            <a:ext cx="2514600" cy="251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2469" name="Picture 5" descr="10062761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1" name="Picture 7" descr="flat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lum brigh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1413" y="533400"/>
            <a:ext cx="292258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90600" y="4876800"/>
            <a:ext cx="7924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Many  people move to cities  to  find  jobs .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FF"/>
                </a:solidFill>
              </a:rPr>
              <a:t>Then what  do  they need ?</a:t>
            </a: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00FF"/>
              </a:solidFill>
            </a:endParaRPr>
          </a:p>
        </p:txBody>
      </p:sp>
      <p:sp>
        <p:nvSpPr>
          <p:cNvPr id="62474" name="AutoShape 10" descr="u=601058280,2094604867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AutoShape 12" descr="u=601058280,2094604867&amp;fm=23&amp;gp=0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981200" y="43434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Why do they move to cities ?</a:t>
            </a:r>
          </a:p>
        </p:txBody>
      </p: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1" name="Picture 7" descr="Astoria_italian_deli_and_shop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600" y="512762"/>
            <a:ext cx="2819400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2" name="Picture 8" descr="2010041502523189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25146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1981200" y="2895600"/>
            <a:ext cx="3429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They need more …</a:t>
            </a:r>
          </a:p>
        </p:txBody>
      </p:sp>
      <p:pic>
        <p:nvPicPr>
          <p:cNvPr id="67596" name="Picture 12" descr="201022311415883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2438400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0" y="2971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FF"/>
                </a:solidFill>
              </a:rPr>
              <a:t>flats(</a:t>
            </a:r>
            <a:r>
              <a:rPr lang="zh-CN" altLang="en-US" sz="2400" b="1" dirty="0">
                <a:solidFill>
                  <a:srgbClr val="FF00FF"/>
                </a:solidFill>
              </a:rPr>
              <a:t>套房）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191000" y="21336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shops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81000" y="5715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FF"/>
                </a:solidFill>
              </a:rPr>
              <a:t>buses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276600" y="5867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schools</a:t>
            </a:r>
          </a:p>
        </p:txBody>
      </p:sp>
      <p:sp>
        <p:nvSpPr>
          <p:cNvPr id="67602" name="AutoShape 18" descr="u=543055043,82578036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4" name="AutoShape 20" descr="u=543055043,82578036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7605" name="Picture 21" descr="20100831163414-188561978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1300" y="685800"/>
            <a:ext cx="2552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553200" y="1752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hospitals</a:t>
            </a:r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 flipH="1">
            <a:off x="13716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V="1">
            <a:off x="3962400" y="23622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 flipV="1">
            <a:off x="5257800" y="24384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5181600" y="3810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3505200" y="4191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 flipV="1">
            <a:off x="1600200" y="2514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7619" name="Picture 35" descr="u=1857357411,3364919055&amp;fm=116&amp;gp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828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20" name="Picture 36" descr="u=3350609464,815118190&amp;fm=116&amp;gp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162401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4876800" y="4038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7625" name="Picture 41" descr="2671242_221841095311_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048000"/>
            <a:ext cx="283686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096000" y="64912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248400" y="60198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policemen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xiangrih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905000" y="4572000"/>
            <a:ext cx="669607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1403350" y="1773238"/>
            <a:ext cx="7200900" cy="1655762"/>
            <a:chOff x="0" y="0"/>
            <a:chExt cx="4672" cy="1134"/>
          </a:xfrm>
        </p:grpSpPr>
        <p:sp>
          <p:nvSpPr>
            <p:cNvPr id="11059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4672" cy="1134"/>
            </a:xfrm>
            <a:prstGeom prst="cloudCallout">
              <a:avLst>
                <a:gd name="adj1" fmla="val -55884"/>
                <a:gd name="adj2" fmla="val 77426"/>
              </a:avLst>
            </a:prstGeom>
            <a:solidFill>
              <a:srgbClr val="FFFF99"/>
            </a:solidFill>
            <a:ln w="317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sz="3600">
                <a:latin typeface="Times New Roman" pitchFamily="18" charset="0"/>
              </a:endParaRPr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590" y="225"/>
              <a:ext cx="3720" cy="626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rgbClr val="EAF0E8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buFont typeface="Arial" pitchFamily="34" charset="0"/>
                <a:buNone/>
              </a:pPr>
              <a:r>
                <a:rPr lang="en-US" altLang="zh-CN" sz="6000" b="1">
                  <a:latin typeface="Times New Roman" pitchFamily="18" charset="0"/>
                </a:rPr>
                <a:t> </a:t>
              </a:r>
              <a:r>
                <a:rPr lang="zh-CN" altLang="en-US" sz="6000" b="1">
                  <a:latin typeface="Times New Roman" pitchFamily="18" charset="0"/>
                </a:rPr>
                <a:t>看图学单词。</a:t>
              </a:r>
            </a:p>
          </p:txBody>
        </p:sp>
      </p:grpSp>
    </p:spTree>
  </p:cSld>
  <p:clrMapOvr>
    <a:masterClrMapping/>
  </p:clrMapOvr>
  <p:transition spd="slow">
    <p:split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0" y="26670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flat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62400" y="5943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pollution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477000" y="27432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rubbish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705600" y="589915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solve</a:t>
            </a:r>
          </a:p>
        </p:txBody>
      </p:sp>
      <p:pic>
        <p:nvPicPr>
          <p:cNvPr id="41996" name="Picture 12" descr="u=3910347549,2158305259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4125" y="3657600"/>
            <a:ext cx="2809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447800" y="15240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</a:rPr>
              <a:t>Let’s learn these words?</a:t>
            </a:r>
          </a:p>
        </p:txBody>
      </p:sp>
      <p:pic>
        <p:nvPicPr>
          <p:cNvPr id="41999" name="Picture 15" descr="wl2_1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3124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1" name="Picture 27" descr="u=1857357411,3364919055&amp;fm=116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1828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2" name="Picture 28" descr="u=3350609464,815118190&amp;fm=116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18351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3" name="Picture 29" descr="11db7d385d339e2cb8998fbb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419475"/>
            <a:ext cx="2971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5" name="Picture 31" descr="001bb9b5bfb10b5ca0650b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2971800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" y="6172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too  much  traffic</a:t>
            </a:r>
          </a:p>
        </p:txBody>
      </p:sp>
    </p:spTree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1413</TotalTime>
  <Words>1602</Words>
  <Application>Microsoft Office PowerPoint</Application>
  <PresentationFormat>全屏显示(4:3)</PresentationFormat>
  <Paragraphs>237</Paragraphs>
  <Slides>27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方正舒体</vt:lpstr>
      <vt:lpstr>黑体</vt:lpstr>
      <vt:lpstr>楷体_GB2312</vt:lpstr>
      <vt:lpstr>宋体</vt:lpstr>
      <vt:lpstr>Arial</vt:lpstr>
      <vt:lpstr>Calibri</vt:lpstr>
      <vt:lpstr>Calibri Light</vt:lpstr>
      <vt:lpstr>Georgia</vt:lpstr>
      <vt:lpstr>Times New Roman</vt:lpstr>
      <vt:lpstr>天体</vt:lpstr>
      <vt:lpstr>PowerPoint 演示文稿</vt:lpstr>
      <vt:lpstr>PowerPoint 演示文稿</vt:lpstr>
      <vt:lpstr>   100 1000 1,000,000    1,000,000,000 1,370,000,000  200,000</vt:lpstr>
      <vt:lpstr>PowerPoint 演示文稿</vt:lpstr>
      <vt:lpstr>Population   problems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用所给词的适当形式填空：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第一PPT模板网-WWW.1PPT.COM</Manager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cp:lastPrinted>1601-01-01T00:00:00Z</cp:lastPrinted>
  <dcterms:created xsi:type="dcterms:W3CDTF">1601-01-01T00:00:00Z</dcterms:created>
  <dcterms:modified xsi:type="dcterms:W3CDTF">2019-09-14T15:28:29Z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