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4A9D09-4A32-4013-BE37-2A3B0AA52D92}" type="datetime1">
              <a:rPr lang="ko-KR" altLang="en-US"/>
              <a:pPr lvl="0">
                <a:defRPr/>
              </a:pPr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D9DF186-139C-4FB1-BFDB-5B81F07CEB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9DF186-139C-4FB1-BFDB-5B81F07CEB3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2st.kro.kr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711200"/>
            <a:ext cx="6172200" cy="4914900"/>
          </a:xfrm>
          <a:prstGeom prst="rect">
            <a:avLst/>
          </a:prstGeom>
          <a:effectLst>
            <a:outerShdw blurRad="240217" dist="453343" dir="2700000">
              <a:srgbClr val="000000">
                <a:alpha val="1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134100"/>
            <a:ext cx="6172200" cy="1206500"/>
          </a:xfrm>
          <a:prstGeom prst="rect">
            <a:avLst/>
          </a:prstGeom>
          <a:effectLst>
            <a:outerShdw blurRad="9023" dist="157449" dir="2160000">
              <a:srgbClr val="000000">
                <a:alpha val="51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6413500" y="7785100"/>
            <a:ext cx="5270500" cy="876300"/>
          </a:xfrm>
          <a:prstGeom prst="rect">
            <a:avLst/>
          </a:prstGeom>
          <a:effectLst>
            <a:outerShdw blurRad="163527" dist="31537" dir="2700000">
              <a:srgbClr val="000000">
                <a:alpha val="7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오픈형</a:t>
            </a:r>
            <a:r>
              <a:rPr lang="en-US" sz="50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마켓</a:t>
            </a:r>
            <a:r>
              <a:rPr lang="en-US" sz="50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THESugarM"/>
              </a:rPr>
              <a:t>웹사이트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59800" y="8978900"/>
            <a:ext cx="1181100" cy="520700"/>
          </a:xfrm>
          <a:prstGeom prst="rect">
            <a:avLst/>
          </a:prstGeom>
          <a:effectLst>
            <a:outerShdw dist="18759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787878"/>
                </a:solidFill>
                <a:latin typeface="THESugarM"/>
              </a:rPr>
              <a:t>52</a:t>
            </a:r>
            <a:r>
              <a:rPr lang="ko-KR" sz="3000" b="0" i="0" u="none" strike="noStrike" dirty="0">
                <a:solidFill>
                  <a:srgbClr val="787878"/>
                </a:solidFill>
                <a:ea typeface="THESugarM"/>
              </a:rPr>
              <a:t>번가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6929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3-2. </a:t>
            </a:r>
            <a:r>
              <a:rPr lang="ko-KR" dirty="0" err="1"/>
              <a:t>구현목표</a:t>
            </a:r>
            <a:r>
              <a:rPr lang="en-US" altLang="ko-KR" dirty="0"/>
              <a:t> (SSR+CSR)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4000500"/>
            <a:ext cx="252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0500"/>
            <a:ext cx="2520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000500"/>
            <a:ext cx="2520000" cy="25200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701100" y="4381500"/>
            <a:ext cx="3766500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10825800" y="4381500"/>
            <a:ext cx="3765600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flipH="1">
            <a:off x="3701100" y="5524500"/>
            <a:ext cx="3766500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H="1">
            <a:off x="10825800" y="5524500"/>
            <a:ext cx="3765600" cy="762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6207" y="3796725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URL Request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50907" y="3800128"/>
            <a:ext cx="211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URL Request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1340" y="6151168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Page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90505" y="6120476"/>
            <a:ext cx="837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Files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5058" y="6520500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User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2477" y="6520500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Browser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9806" y="6520500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Server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flipH="1">
            <a:off x="7872845" y="5260500"/>
            <a:ext cx="2520000" cy="12700"/>
          </a:xfrm>
          <a:prstGeom prst="bentConnector5">
            <a:avLst>
              <a:gd name="adj1" fmla="val -36560"/>
              <a:gd name="adj2" fmla="val -13273039"/>
              <a:gd name="adj3" fmla="val 143157"/>
            </a:avLst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88557" y="2734325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CSR Rendering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35" name="꺾인 연결선 34"/>
          <p:cNvCxnSpPr/>
          <p:nvPr/>
        </p:nvCxnSpPr>
        <p:spPr>
          <a:xfrm flipH="1">
            <a:off x="15066818" y="5260500"/>
            <a:ext cx="2520000" cy="12700"/>
          </a:xfrm>
          <a:prstGeom prst="bentConnector5">
            <a:avLst>
              <a:gd name="adj1" fmla="val -15118"/>
              <a:gd name="adj2" fmla="val -13273039"/>
              <a:gd name="adj3" fmla="val 146456"/>
            </a:avLst>
          </a:prstGeom>
          <a:ln w="190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82800" y="2734324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SSR Rendering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8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2959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3-3. </a:t>
            </a:r>
            <a:r>
              <a:rPr lang="ko-KR" dirty="0" err="1"/>
              <a:t>구현목표</a:t>
            </a:r>
            <a:r>
              <a:rPr lang="en-US" altLang="ko-KR" dirty="0"/>
              <a:t>(JWT)</a:t>
            </a:r>
            <a:endParaRPr 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19200" y="1510145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User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7000" y="14859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Client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734800" y="14859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Server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2705100" y="2770145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7962900" y="2745900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</p:cNvCxnSpPr>
          <p:nvPr/>
        </p:nvCxnSpPr>
        <p:spPr>
          <a:xfrm>
            <a:off x="13220700" y="2745900"/>
            <a:ext cx="0" cy="6840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42045" y="3771900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962900" y="37199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9067800" y="5091545"/>
            <a:ext cx="4152900" cy="0"/>
          </a:xfrm>
          <a:prstGeom prst="straightConnector1">
            <a:avLst/>
          </a:prstGeom>
          <a:ln w="1270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42045" y="66917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962900" y="6691745"/>
            <a:ext cx="4152900" cy="0"/>
          </a:xfrm>
          <a:prstGeom prst="straightConnector1">
            <a:avLst/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067800" y="8063345"/>
            <a:ext cx="4152900" cy="0"/>
          </a:xfrm>
          <a:prstGeom prst="straightConnector1">
            <a:avLst/>
          </a:prstGeom>
          <a:ln w="1270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>
            <a:off x="13258800" y="3661446"/>
            <a:ext cx="838200" cy="1430099"/>
          </a:xfrm>
          <a:prstGeom prst="bentConnector3">
            <a:avLst>
              <a:gd name="adj1" fmla="val 247934"/>
            </a:avLst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13258800" y="6647483"/>
            <a:ext cx="838200" cy="1430099"/>
          </a:xfrm>
          <a:prstGeom prst="bentConnector3">
            <a:avLst>
              <a:gd name="adj1" fmla="val 247934"/>
            </a:avLst>
          </a:prstGeom>
          <a:ln w="127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71800" y="3019569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Type(Username, Password)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64235" y="299171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Post data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61385" y="3837886"/>
            <a:ext cx="234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Create 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and Save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04498" y="4290484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Return JWT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7319" y="5787883"/>
            <a:ext cx="4615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Request Protected Resource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2532" y="5541661"/>
            <a:ext cx="4330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Request </a:t>
            </a:r>
            <a:r>
              <a:rPr lang="en-US" altLang="ko-KR" sz="3200" dirty="0">
                <a:latin typeface="THESugarM" panose="020B0600000101010101" charset="-127"/>
                <a:ea typeface="THESugarM" panose="020B0600000101010101" charset="-127"/>
              </a:rPr>
              <a:t>with </a:t>
            </a:r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(Authorization)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561385" y="6823923"/>
            <a:ext cx="2345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Check JWT</a:t>
            </a:r>
          </a:p>
          <a:p>
            <a:pPr algn="r"/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from User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90271" y="726166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Response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4. </a:t>
            </a:r>
            <a:r>
              <a:rPr lang="ko-KR" sz="5800" b="0" i="0" u="none" strike="noStrike" spc="-100" dirty="0" smtClean="0">
                <a:solidFill>
                  <a:srgbClr val="000000"/>
                </a:solidFill>
                <a:ea typeface="THESugarM"/>
              </a:rPr>
              <a:t>개발환경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8104" y="2609850"/>
            <a:ext cx="3215369" cy="6611308"/>
            <a:chOff x="1151800" y="2609850"/>
            <a:chExt cx="3215369" cy="661130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800" y="3264963"/>
              <a:ext cx="2921000" cy="1358900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1576343" y="4762500"/>
              <a:ext cx="2366282" cy="3128424"/>
              <a:chOff x="1748518" y="4245429"/>
              <a:chExt cx="3922486" cy="5185856"/>
            </a:xfrm>
          </p:grpSpPr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8518" y="7345415"/>
                <a:ext cx="3922486" cy="2085870"/>
              </a:xfrm>
              <a:prstGeom prst="rect">
                <a:avLst/>
              </a:prstGeom>
            </p:spPr>
          </p:pic>
          <p:pic>
            <p:nvPicPr>
              <p:cNvPr id="13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4373" y="4245429"/>
                <a:ext cx="2020276" cy="3751942"/>
              </a:xfrm>
              <a:prstGeom prst="rect">
                <a:avLst/>
              </a:prstGeom>
            </p:spPr>
          </p:pic>
        </p:grpSp>
        <p:sp>
          <p:nvSpPr>
            <p:cNvPr id="14" name="모서리가 둥근 직사각형 13"/>
            <p:cNvSpPr/>
            <p:nvPr/>
          </p:nvSpPr>
          <p:spPr>
            <a:xfrm>
              <a:off x="1151800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13181" y="8661723"/>
              <a:ext cx="1066800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>
                  <a:latin typeface="THESugarM" panose="020B0600000101010101" charset="-127"/>
                  <a:ea typeface="THESugarM" panose="020B0600000101010101" charset="-127"/>
                </a:rPr>
                <a:t>개발 </a:t>
              </a:r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언어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738563" y="2609850"/>
            <a:ext cx="3215369" cy="6611308"/>
            <a:chOff x="4996635" y="2609850"/>
            <a:chExt cx="3215369" cy="661130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1102" y="3038566"/>
              <a:ext cx="2260600" cy="226060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1917" y="5559516"/>
              <a:ext cx="2362200" cy="2362200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4996635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8336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프레임워크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574235" y="2631894"/>
            <a:ext cx="3215369" cy="6611308"/>
            <a:chOff x="7653068" y="2609850"/>
            <a:chExt cx="3215369" cy="661130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51555" y="3327944"/>
              <a:ext cx="2095500" cy="209550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79919" y="6382828"/>
              <a:ext cx="2580101" cy="715575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7653068" y="2609850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26070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토큰</a:t>
              </a:r>
              <a: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  <a:t/>
              </a:r>
              <a:b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</a:br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소켓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1207480" y="2660741"/>
            <a:ext cx="3215369" cy="6560417"/>
            <a:chOff x="11207480" y="2660741"/>
            <a:chExt cx="3215369" cy="656041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30864" y="6064457"/>
              <a:ext cx="2565400" cy="166370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430864" y="3463472"/>
              <a:ext cx="2768600" cy="13208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230070" y="8661723"/>
              <a:ext cx="1269362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smtClean="0">
                  <a:latin typeface="THESugarM" panose="020B0600000101010101" charset="-127"/>
                  <a:ea typeface="THESugarM" panose="020B0600000101010101" charset="-127"/>
                </a:rPr>
                <a:t>형상관리</a:t>
              </a:r>
              <a:endParaRPr lang="en-US" altLang="ko-KR" sz="2500" dirty="0" smtClean="0">
                <a:latin typeface="THESugarM" panose="020B0600000101010101" charset="-127"/>
                <a:ea typeface="THESugarM" panose="020B0600000101010101" charset="-127"/>
              </a:endParaRPr>
            </a:p>
            <a:p>
              <a:pPr algn="ctr"/>
              <a:r>
                <a:rPr lang="en-US" altLang="ko-KR" sz="2500" dirty="0" smtClean="0">
                  <a:latin typeface="THESugarM" panose="020B0600000101010101" charset="-127"/>
                  <a:ea typeface="THESugarM" panose="020B0600000101010101" charset="-127"/>
                </a:rPr>
                <a:t>DB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1207480" y="2660741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926417" y="2660741"/>
            <a:ext cx="3215369" cy="6560417"/>
            <a:chOff x="14621562" y="2660741"/>
            <a:chExt cx="3215369" cy="656041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669597" y="3002643"/>
              <a:ext cx="3048000" cy="228600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760382" y="5531057"/>
              <a:ext cx="2857500" cy="2197100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14621562" y="2660741"/>
              <a:ext cx="3215369" cy="579755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65892" y="8661723"/>
              <a:ext cx="1526708" cy="559435"/>
            </a:xfrm>
            <a:prstGeom prst="rect">
              <a:avLst/>
            </a:prstGeom>
          </p:spPr>
          <p:txBody>
            <a:bodyPr lIns="0" tIns="0" rIns="0" bIns="0" rtlCol="0" anchor="ctr"/>
            <a:lstStyle>
              <a:defPPr>
                <a:defRPr lang="en-US"/>
              </a:defPPr>
              <a:lvl1pPr lvl="0">
                <a:lnSpc>
                  <a:spcPct val="99600"/>
                </a:lnSpc>
                <a:defRPr sz="5800" b="0" i="0" u="none" strike="noStrike" spc="-100">
                  <a:solidFill>
                    <a:srgbClr val="000000"/>
                  </a:solidFill>
                  <a:latin typeface="THESugarM"/>
                </a:defRPr>
              </a:lvl1pPr>
            </a:lstStyle>
            <a:p>
              <a:pPr algn="ctr"/>
              <a:r>
                <a:rPr lang="ko-KR" altLang="en-US" sz="2500" dirty="0" err="1" smtClean="0">
                  <a:latin typeface="THESugarM" panose="020B0600000101010101" charset="-127"/>
                  <a:ea typeface="THESugarM" panose="020B0600000101010101" charset="-127"/>
                </a:rPr>
                <a:t>클라우드서버</a:t>
              </a:r>
              <a:endParaRPr lang="ko-KR" altLang="en-US" sz="2500" dirty="0">
                <a:latin typeface="THESugarM" panose="020B0600000101010101" charset="-127"/>
                <a:ea typeface="THESugarM" panose="020B0600000101010101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6007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5.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오류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및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해결과정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5400" y="2324100"/>
            <a:ext cx="13995400" cy="42164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342900" lvl="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  <a:defRPr sz="5800" b="0" i="0" u="none" strike="noStrike">
                <a:solidFill>
                  <a:srgbClr val="000000"/>
                </a:solidFill>
                <a:latin typeface="THESugarM"/>
              </a:defRPr>
            </a:lvl1pPr>
          </a:lstStyle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Front-Back CORS</a:t>
            </a:r>
            <a:endParaRPr lang="en-US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NextJS</a:t>
            </a:r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radio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readonly</a:t>
            </a:r>
            <a:endParaRPr lang="en-US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 err="1" smtClean="0">
                <a:latin typeface="THESugarM" panose="020B0600000101010101" charset="-127"/>
                <a:ea typeface="THESugarM" panose="020B0600000101010101" charset="-127"/>
              </a:rPr>
              <a:t>NextJS</a:t>
            </a:r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Input </a:t>
            </a:r>
            <a:r>
              <a:rPr lang="en-US" altLang="ko-KR" dirty="0">
                <a:latin typeface="THESugarM" panose="020B0600000101010101" charset="-127"/>
                <a:ea typeface="THESugarM" panose="020B0600000101010101" charset="-127"/>
              </a:rPr>
              <a:t>Min-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Max </a:t>
            </a:r>
            <a:r>
              <a:rPr lang="ko-KR" dirty="0" smtClean="0">
                <a:latin typeface="THESugarM" panose="020B0600000101010101" charset="-127"/>
                <a:ea typeface="THESugarM" panose="020B0600000101010101" charset="-127"/>
              </a:rPr>
              <a:t>제어</a:t>
            </a:r>
            <a:endParaRPr lang="ko-KR" dirty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dirty="0" smtClean="0">
                <a:latin typeface="THESugarM" panose="020B0600000101010101" charset="-127"/>
                <a:ea typeface="THESugarM" panose="020B0600000101010101" charset="-127"/>
              </a:rPr>
              <a:t> SSR </a:t>
            </a:r>
            <a:r>
              <a:rPr lang="ko-KR" dirty="0">
                <a:latin typeface="THESugarM" panose="020B0600000101010101" charset="-127"/>
                <a:ea typeface="THESugarM" panose="020B0600000101010101" charset="-127"/>
              </a:rPr>
              <a:t>갱신</a:t>
            </a:r>
            <a:r>
              <a:rPr lang="en-US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ko-KR" dirty="0">
                <a:latin typeface="THESugarM" panose="020B0600000101010101" charset="-127"/>
                <a:ea typeface="THESugarM" panose="020B0600000101010101" charset="-127"/>
              </a:rPr>
              <a:t>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569200" cy="1028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defRPr>
            </a:lvl1pPr>
          </a:lstStyle>
          <a:p>
            <a:r>
              <a:rPr lang="en-US" dirty="0" smtClean="0"/>
              <a:t>5-1.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 smtClean="0"/>
              <a:t>(CORS)</a:t>
            </a:r>
            <a:endParaRPr 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52700"/>
            <a:ext cx="5040000" cy="50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1292700"/>
            <a:ext cx="252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6332700"/>
            <a:ext cx="2520000" cy="25200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7962900" y="34671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962900" y="2552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962900" y="7592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962900" y="6743700"/>
            <a:ext cx="4152900" cy="0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37364" y="461703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Origin(</a:t>
            </a:r>
            <a:r>
              <a:rPr lang="en-US" altLang="ko-KR" sz="4800" dirty="0" err="1" smtClean="0">
                <a:latin typeface="THESugarM" panose="020B0600000101010101" charset="-127"/>
                <a:ea typeface="THESugarM" panose="020B0600000101010101" charset="-127"/>
              </a:rPr>
              <a:t>Next.Js</a:t>
            </a:r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)</a:t>
            </a:r>
            <a:endParaRPr lang="ko-KR" altLang="en-US" sz="4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20583" y="5501703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Other(</a:t>
            </a:r>
            <a:r>
              <a:rPr lang="en-US" altLang="ko-KR" sz="4800" dirty="0" err="1" smtClean="0">
                <a:latin typeface="THESugarM" panose="020B0600000101010101" charset="-127"/>
                <a:ea typeface="THESugarM" panose="020B0600000101010101" charset="-127"/>
              </a:rPr>
              <a:t>Springboot</a:t>
            </a:r>
            <a:r>
              <a:rPr lang="en-US" altLang="ko-KR" sz="4800" dirty="0" smtClean="0">
                <a:latin typeface="THESugarM" panose="020B0600000101010101" charset="-127"/>
                <a:ea typeface="THESugarM" panose="020B0600000101010101" charset="-127"/>
              </a:rPr>
              <a:t>)</a:t>
            </a:r>
            <a:endParaRPr lang="ko-KR" altLang="en-US" sz="4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9682" y="2717513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http://www.52.kro.kr:3000/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06923" y="6875813"/>
            <a:ext cx="458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THESugarM" panose="020B0600000101010101" charset="-127"/>
                <a:ea typeface="THESugarM" panose="020B0600000101010101" charset="-127"/>
              </a:rPr>
              <a:t>http://www.52.kro.kr:8080/</a:t>
            </a:r>
            <a:endParaRPr lang="ko-KR" altLang="en-US" sz="32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6441591" y="3891600"/>
            <a:ext cx="7195518" cy="6553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78" y="2735667"/>
            <a:ext cx="8783276" cy="39820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67" y="1666399"/>
            <a:ext cx="9373087" cy="61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5311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5-2.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(radio)</a:t>
            </a:r>
            <a:endParaRPr 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2801680"/>
            <a:ext cx="6304899" cy="46836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24240"/>
          <a:stretch>
            <a:fillRect/>
          </a:stretch>
        </p:blipFill>
        <p:spPr>
          <a:xfrm>
            <a:off x="10515600" y="2817326"/>
            <a:ext cx="6419415" cy="4652347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5392400" y="24765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29400" y="24765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4" y="7810499"/>
            <a:ext cx="13031593" cy="1069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699" y="139700"/>
            <a:ext cx="8521701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5-3.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(Min-Max)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6670" r="1180" b="26670"/>
          <a:stretch>
            <a:fillRect/>
          </a:stretch>
        </p:blipFill>
        <p:spPr>
          <a:xfrm>
            <a:off x="4530048" y="4076700"/>
            <a:ext cx="12767352" cy="1066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09089" y="1409700"/>
            <a:ext cx="3734310" cy="4324874"/>
            <a:chOff x="2742689" y="1542526"/>
            <a:chExt cx="3734310" cy="43248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42689" y="1542526"/>
              <a:ext cx="3658110" cy="3753373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5029200" y="4419600"/>
              <a:ext cx="1447800" cy="1447800"/>
            </a:xfrm>
            <a:prstGeom prst="ellipse">
              <a:avLst/>
            </a:prstGeom>
            <a:noFill/>
            <a:ln w="762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5829300"/>
            <a:ext cx="6248400" cy="10312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72400" y="5829300"/>
            <a:ext cx="7505260" cy="102875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62000" y="7200930"/>
            <a:ext cx="13639799" cy="2743170"/>
            <a:chOff x="152400" y="7467630"/>
            <a:chExt cx="13639799" cy="274317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l="52350" r="10890"/>
            <a:stretch>
              <a:fillRect/>
            </a:stretch>
          </p:blipFill>
          <p:spPr>
            <a:xfrm>
              <a:off x="152400" y="9144000"/>
              <a:ext cx="13639799" cy="10668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rcRect l="30370" r="47650"/>
            <a:stretch>
              <a:fillRect/>
            </a:stretch>
          </p:blipFill>
          <p:spPr>
            <a:xfrm>
              <a:off x="152402" y="8343899"/>
              <a:ext cx="8153399" cy="10668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/>
            <a:srcRect r="69630"/>
            <a:stretch>
              <a:fillRect/>
            </a:stretch>
          </p:blipFill>
          <p:spPr>
            <a:xfrm>
              <a:off x="152400" y="7467630"/>
              <a:ext cx="11266177" cy="1066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82169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5-4. </a:t>
            </a:r>
            <a:r>
              <a:rPr lang="ko-KR" dirty="0"/>
              <a:t>오류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해결과정</a:t>
            </a:r>
            <a:r>
              <a:rPr lang="en-US" altLang="ko-KR" dirty="0"/>
              <a:t>(SSR)</a:t>
            </a:r>
            <a:endParaRPr 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1328205"/>
            <a:ext cx="11191206" cy="70918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2000"/>
          <a:stretch>
            <a:fillRect/>
          </a:stretch>
        </p:blipFill>
        <p:spPr>
          <a:xfrm>
            <a:off x="7413320" y="5924350"/>
            <a:ext cx="8969680" cy="1657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23200"/>
          <a:stretch>
            <a:fillRect/>
          </a:stretch>
        </p:blipFill>
        <p:spPr>
          <a:xfrm>
            <a:off x="330464" y="8689104"/>
            <a:ext cx="17652736" cy="1102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/>
              <a:t>6. KnowHow </a:t>
            </a:r>
            <a:r>
              <a:rPr lang="ko-KR"/>
              <a:t>공유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00200" y="1866900"/>
            <a:ext cx="7899400" cy="6299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342900" lvl="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  <a:defRPr sz="5800" b="0" i="0" u="none" strike="noStrike">
                <a:solidFill>
                  <a:srgbClr val="000000"/>
                </a:solidFill>
                <a:latin typeface="THESugarM"/>
              </a:defRPr>
            </a:lvl1pPr>
          </a:lstStyle>
          <a:p>
            <a:pPr lvl="0">
              <a:defRPr/>
            </a:pPr>
            <a:r>
              <a:rPr lang="ko-KR" dirty="0">
                <a:latin typeface="THE슈가슈크림M"/>
                <a:ea typeface="THE슈가슈크림M"/>
                <a:cs typeface="+mn-cs"/>
              </a:rPr>
              <a:t>이미지</a:t>
            </a:r>
            <a:r>
              <a:rPr lang="en-US" dirty="0">
                <a:latin typeface="THE슈가슈크림M"/>
                <a:ea typeface="THE슈가슈크림M"/>
                <a:cs typeface="+mn-cs"/>
              </a:rPr>
              <a:t> </a:t>
            </a:r>
            <a:r>
              <a:rPr lang="ko-KR" altLang="en-US" dirty="0" smtClean="0">
                <a:latin typeface="THE슈가슈크림M"/>
                <a:ea typeface="THE슈가슈크림M"/>
                <a:cs typeface="+mn-cs"/>
              </a:rPr>
              <a:t>임시 </a:t>
            </a:r>
            <a:r>
              <a:rPr lang="ko-KR" dirty="0" smtClean="0">
                <a:latin typeface="THE슈가슈크림M"/>
                <a:ea typeface="THE슈가슈크림M"/>
                <a:cs typeface="+mn-cs"/>
              </a:rPr>
              <a:t>처리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ko-KR" dirty="0" err="1">
                <a:latin typeface="THE슈가슈크림M"/>
                <a:ea typeface="THE슈가슈크림M"/>
                <a:cs typeface="+mn-cs"/>
              </a:rPr>
              <a:t>멀티키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ko-KR" dirty="0" err="1">
                <a:latin typeface="THE슈가슈크림M"/>
                <a:ea typeface="THE슈가슈크림M"/>
                <a:cs typeface="+mn-cs"/>
              </a:rPr>
              <a:t>스케쥴러</a:t>
            </a:r>
            <a:endParaRPr lang="ko-KR" dirty="0">
              <a:latin typeface="THE슈가슈크림M"/>
              <a:ea typeface="THE슈가슈크림M"/>
              <a:cs typeface="+mn-cs"/>
            </a:endParaRPr>
          </a:p>
          <a:p>
            <a:pPr lvl="0">
              <a:defRPr/>
            </a:pPr>
            <a:r>
              <a:rPr lang="en-US" dirty="0">
                <a:latin typeface="THE슈가슈크림M"/>
                <a:ea typeface="THE슈가슈크림M"/>
                <a:cs typeface="+mn-cs"/>
              </a:rPr>
              <a:t>switch-</a:t>
            </a:r>
            <a:r>
              <a:rPr lang="en-US" dirty="0" err="1">
                <a:latin typeface="THE슈가슈크림M"/>
                <a:ea typeface="THE슈가슈크림M"/>
                <a:cs typeface="+mn-cs"/>
              </a:rPr>
              <a:t>enum</a:t>
            </a:r>
            <a:endParaRPr lang="en-US" dirty="0">
              <a:latin typeface="THE슈가슈크림M"/>
              <a:ea typeface="THE슈가슈크림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9969500" cy="10287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lvl="0">
              <a:lnSpc>
                <a:spcPct val="99600"/>
              </a:lnSpc>
              <a:defRPr sz="5800" b="0" i="0" u="none" strike="noStrike" spc="-100">
                <a:solidFill>
                  <a:srgbClr val="000000"/>
                </a:solidFill>
                <a:latin typeface="THESugarM"/>
                <a:ea typeface="THESugarM"/>
              </a:defRPr>
            </a:lvl1pPr>
          </a:lstStyle>
          <a:p>
            <a:pPr lvl="0">
              <a:defRPr/>
            </a:pPr>
            <a:r>
              <a:rPr lang="en-US" dirty="0" smtClean="0"/>
              <a:t>6-1. </a:t>
            </a:r>
            <a:r>
              <a:rPr lang="en-US" dirty="0" err="1"/>
              <a:t>KnowHow</a:t>
            </a:r>
            <a:r>
              <a:rPr lang="en-US" dirty="0"/>
              <a:t> </a:t>
            </a:r>
            <a:r>
              <a:rPr lang="ko-KR" dirty="0"/>
              <a:t>공유</a:t>
            </a:r>
            <a:r>
              <a:rPr lang="en-US" dirty="0"/>
              <a:t>(</a:t>
            </a:r>
            <a:r>
              <a:rPr lang="ko-KR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임시</a:t>
            </a:r>
            <a:r>
              <a:rPr lang="en-US" dirty="0" smtClean="0"/>
              <a:t> </a:t>
            </a:r>
            <a:r>
              <a:rPr lang="ko-KR" dirty="0"/>
              <a:t>처리</a:t>
            </a:r>
            <a:r>
              <a:rPr lang="en-US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796" y="3390900"/>
            <a:ext cx="2520000" cy="25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00" y="3390900"/>
            <a:ext cx="2520000" cy="25200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886200" y="2807746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08643" y="2891953"/>
            <a:ext cx="19976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Image File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16" name="오른쪽 화살표 15"/>
          <p:cNvSpPr/>
          <p:nvPr/>
        </p:nvSpPr>
        <p:spPr>
          <a:xfrm flipH="1">
            <a:off x="3886200" y="3785565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70683" y="3868500"/>
            <a:ext cx="673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Url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886200" y="6134100"/>
            <a:ext cx="10242550" cy="91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670683" y="6222332"/>
            <a:ext cx="673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THE슈가슈크림M"/>
                <a:ea typeface="THE슈가슈크림M"/>
                <a:cs typeface="+mn-cs"/>
              </a:rPr>
              <a:t>Url</a:t>
            </a:r>
            <a:endParaRPr lang="ko-KR" altLang="en-US" sz="4000">
              <a:latin typeface="THE슈가슈크림M"/>
              <a:ea typeface="THE슈가슈크림M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1563" y="2184067"/>
            <a:ext cx="18389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임시저장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41562" y="5477381"/>
            <a:ext cx="28264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데이터 저장시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7800" y="6997333"/>
            <a:ext cx="1999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THE슈가슈크림M"/>
                <a:ea typeface="THE슈가슈크림M"/>
                <a:cs typeface="+mn-cs"/>
              </a:rPr>
              <a:t>파일 제어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3022865" y="7837428"/>
          <a:ext cx="370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V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이미지 </a:t>
                      </a:r>
                      <a:r>
                        <a:rPr lang="en-US" altLang="ko-KR"/>
                        <a:t>URL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2071" y="1771179"/>
            <a:ext cx="10983857" cy="674464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90097" y="1852153"/>
            <a:ext cx="11507805" cy="6582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4584700" cy="458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0" y="2247900"/>
            <a:ext cx="4584700" cy="458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7900"/>
            <a:ext cx="4584700" cy="458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0" y="2247900"/>
            <a:ext cx="4584700" cy="4584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600" y="723900"/>
            <a:ext cx="5384800" cy="330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35900" y="698500"/>
            <a:ext cx="26162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THESugarM"/>
              </a:rPr>
              <a:t>팀원</a:t>
            </a:r>
            <a:r>
              <a:rPr lang="en-US" sz="5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THESugarM"/>
              </a:rPr>
              <a:t>소개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6235700"/>
            <a:ext cx="2527300" cy="2146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192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홍성재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0" y="7493000"/>
            <a:ext cx="3543300" cy="30099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57785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황준하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600" y="6235700"/>
            <a:ext cx="2489200" cy="2146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500" y="7480300"/>
            <a:ext cx="3543300" cy="3022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/>
          <p:cNvSpPr txBox="1"/>
          <p:nvPr/>
        </p:nvSpPr>
        <p:spPr>
          <a:xfrm>
            <a:off x="14922500" y="71374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이순재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2600" y="6235700"/>
            <a:ext cx="2489200" cy="2146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2800" y="7480300"/>
            <a:ext cx="3543300" cy="3022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1" name="TextBox 21"/>
          <p:cNvSpPr txBox="1"/>
          <p:nvPr/>
        </p:nvSpPr>
        <p:spPr>
          <a:xfrm>
            <a:off x="10350500" y="7251700"/>
            <a:ext cx="215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700" b="0" i="0" u="none" strike="noStrike">
                <a:solidFill>
                  <a:srgbClr val="000000"/>
                </a:solidFill>
                <a:ea typeface="THESugarM"/>
              </a:rPr>
              <a:t>이동원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0600" y="6350000"/>
            <a:ext cx="2489200" cy="2146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3500" y="7594600"/>
            <a:ext cx="3543300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9977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(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멀티키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68594"/>
              </p:ext>
            </p:extLst>
          </p:nvPr>
        </p:nvGraphicFramePr>
        <p:xfrm>
          <a:off x="12420600" y="2933700"/>
          <a:ext cx="441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3047267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9812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Image1_1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4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2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3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Image1_6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번째 이미지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629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48955"/>
              </p:ext>
            </p:extLst>
          </p:nvPr>
        </p:nvGraphicFramePr>
        <p:xfrm>
          <a:off x="1447800" y="3009900"/>
          <a:ext cx="5181600" cy="412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304726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8120467"/>
                    </a:ext>
                  </a:extLst>
                </a:gridCol>
              </a:tblGrid>
              <a:tr h="572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K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VS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7161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키 값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파일 제어 키들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15316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Image1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Image1_1, Image1_2, Image1_3, Image1_4, Image1_5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8976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20600" y="1866900"/>
            <a:ext cx="199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THESugarM" panose="020B0600000101010101" charset="-127"/>
                <a:ea typeface="THESugarM" panose="020B0600000101010101" charset="-127"/>
              </a:rPr>
              <a:t>파일 제어</a:t>
            </a:r>
            <a:endParaRPr lang="ko-KR" altLang="en-US" sz="40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866900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latin typeface="THESugarM" panose="020B0600000101010101" charset="-127"/>
                <a:ea typeface="THESugarM" panose="020B0600000101010101" charset="-127"/>
              </a:rPr>
              <a:t>멀티키</a:t>
            </a:r>
            <a:endParaRPr lang="ko-KR" altLang="en-US" sz="40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56200" y="3390900"/>
            <a:ext cx="7264400" cy="76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56200" y="3390900"/>
            <a:ext cx="7264400" cy="457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5156200" y="3390900"/>
            <a:ext cx="7264400" cy="84074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56200" y="3390900"/>
            <a:ext cx="7264400" cy="11430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156200" y="3390900"/>
            <a:ext cx="7188200" cy="1600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156200" y="3467100"/>
            <a:ext cx="7188200" cy="18288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76835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스케쥴러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1220650"/>
            <a:ext cx="13002325" cy="849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5532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6. </a:t>
            </a:r>
            <a:r>
              <a:rPr lang="en-US" sz="5800" b="0" i="0" u="none" strike="noStrike" spc="-100" dirty="0" err="1">
                <a:solidFill>
                  <a:srgbClr val="000000"/>
                </a:solidFill>
                <a:latin typeface="THE슈가슈크림M"/>
              </a:rPr>
              <a:t>KnowHow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(</a:t>
            </a:r>
            <a:r>
              <a:rPr lang="en-US" sz="5800" b="0" i="0" u="none" strike="noStrike" spc="-100" dirty="0" err="1">
                <a:solidFill>
                  <a:srgbClr val="000000"/>
                </a:solidFill>
                <a:latin typeface="THE슈가슈크림M"/>
              </a:rPr>
              <a:t>enum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슈가슈크림M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6371" y="2100087"/>
            <a:ext cx="16455256" cy="608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883400" cy="1028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6. KnowHow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슈가슈크림M"/>
              </a:rPr>
              <a:t>공유</a:t>
            </a:r>
            <a:r>
              <a:rPr lang="en-US" sz="5800" b="0" i="0" u="none" strike="noStrike" spc="-100">
                <a:solidFill>
                  <a:srgbClr val="000000"/>
                </a:solidFill>
                <a:latin typeface="THE슈가슈크림M"/>
              </a:rPr>
              <a:t>(record)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3830" b="38830"/>
          <a:stretch>
            <a:fillRect/>
          </a:stretch>
        </p:blipFill>
        <p:spPr>
          <a:xfrm>
            <a:off x="656784" y="1485900"/>
            <a:ext cx="6658415" cy="6322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199" y="4236693"/>
            <a:ext cx="17373602" cy="1813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</p:cNvPr>
          <p:cNvSpPr txBox="1"/>
          <p:nvPr/>
        </p:nvSpPr>
        <p:spPr>
          <a:xfrm>
            <a:off x="3692828" y="1485900"/>
            <a:ext cx="109023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spc="-100" dirty="0" smtClean="0">
                <a:solidFill>
                  <a:srgbClr val="000000"/>
                </a:solidFill>
                <a:latin typeface="THE슈가슈크림M" panose="02020603020101020101" pitchFamily="18" charset="-127"/>
                <a:ea typeface="THE슈가슈크림M" panose="02020603020101020101" pitchFamily="18" charset="-127"/>
              </a:rPr>
              <a:t>시연</a:t>
            </a:r>
            <a:endParaRPr lang="en-US" altLang="ko-KR" sz="10000" spc="-100" dirty="0" smtClean="0">
              <a:solidFill>
                <a:srgbClr val="000000"/>
              </a:solidFill>
              <a:latin typeface="THE슈가슈크림M" panose="02020603020101020101" pitchFamily="18" charset="-127"/>
              <a:ea typeface="THE슈가슈크림M" panose="02020603020101020101" pitchFamily="18" charset="-127"/>
            </a:endParaRPr>
          </a:p>
          <a:p>
            <a:pPr algn="ctr"/>
            <a:r>
              <a:rPr lang="en-US" altLang="ko-KR" sz="10000" dirty="0">
                <a:latin typeface="THE슈가슈크림M" panose="02020603020101020101" pitchFamily="18" charset="-127"/>
                <a:ea typeface="THE슈가슈크림M" panose="02020603020101020101" pitchFamily="18" charset="-127"/>
                <a:hlinkClick r:id="rId2"/>
              </a:rPr>
              <a:t>http</a:t>
            </a:r>
            <a:r>
              <a:rPr lang="en-US" altLang="ko-KR" sz="10000" dirty="0" smtClean="0">
                <a:latin typeface="THE슈가슈크림M" panose="02020603020101020101" pitchFamily="18" charset="-127"/>
                <a:ea typeface="THE슈가슈크림M" panose="02020603020101020101" pitchFamily="18" charset="-127"/>
                <a:hlinkClick r:id="rId2"/>
              </a:rPr>
              <a:t>://</a:t>
            </a:r>
            <a:r>
              <a:rPr lang="en-US" altLang="ko-KR" sz="10000" spc="-100" dirty="0" smtClean="0">
                <a:solidFill>
                  <a:srgbClr val="000000"/>
                </a:solidFill>
                <a:latin typeface="THE슈가슈크림M" panose="02020603020101020101" pitchFamily="18" charset="-127"/>
                <a:ea typeface="THE슈가슈크림M" panose="02020603020101020101" pitchFamily="18" charset="-127"/>
                <a:hlinkClick r:id="rId2"/>
              </a:rPr>
              <a:t>www.52st.kro.kr</a:t>
            </a:r>
            <a:endParaRPr lang="en-US" altLang="ko-KR" sz="10000" spc="-100" dirty="0" smtClean="0">
              <a:solidFill>
                <a:srgbClr val="000000"/>
              </a:solidFill>
              <a:latin typeface="THE슈가슈크림M" panose="02020603020101020101" pitchFamily="18" charset="-127"/>
              <a:ea typeface="THE슈가슈크림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51049" y="4823549"/>
            <a:ext cx="938590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dirty="0" smtClean="0">
                <a:latin typeface="THE슈가슈크림M" panose="02020603020101020101" pitchFamily="18" charset="-127"/>
                <a:ea typeface="THE슈가슈크림M" panose="02020603020101020101" pitchFamily="18" charset="-127"/>
              </a:rPr>
              <a:t>구매자 </a:t>
            </a:r>
            <a:r>
              <a:rPr lang="en-US" altLang="ko-KR" sz="9600" dirty="0" smtClean="0">
                <a:latin typeface="THE슈가슈크림M" panose="02020603020101020101" pitchFamily="18" charset="-127"/>
                <a:ea typeface="THE슈가슈크림M" panose="02020603020101020101" pitchFamily="18" charset="-127"/>
              </a:rPr>
              <a:t>: user0 /  1</a:t>
            </a:r>
          </a:p>
          <a:p>
            <a:r>
              <a:rPr lang="ko-KR" altLang="en-US" sz="9600" dirty="0" smtClean="0">
                <a:latin typeface="THE슈가슈크림M" panose="02020603020101020101" pitchFamily="18" charset="-127"/>
                <a:ea typeface="THE슈가슈크림M" panose="02020603020101020101" pitchFamily="18" charset="-127"/>
              </a:rPr>
              <a:t>판매자 </a:t>
            </a:r>
            <a:r>
              <a:rPr lang="en-US" altLang="ko-KR" sz="9600" dirty="0" smtClean="0">
                <a:latin typeface="THE슈가슈크림M" panose="02020603020101020101" pitchFamily="18" charset="-127"/>
                <a:ea typeface="THE슈가슈크림M" panose="02020603020101020101" pitchFamily="18" charset="-127"/>
              </a:rPr>
              <a:t>: seller0 /  1</a:t>
            </a:r>
            <a:endParaRPr lang="ko-KR" altLang="en-US" sz="9600" dirty="0">
              <a:latin typeface="THE슈가슈크림M" panose="02020603020101020101" pitchFamily="18" charset="-127"/>
              <a:ea typeface="THE슈가슈크림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8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7300" y="3124200"/>
            <a:ext cx="178943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857500"/>
            <a:ext cx="11785600" cy="4699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081000" y="4292600"/>
            <a:ext cx="1003300" cy="1155700"/>
          </a:xfrm>
          <a:prstGeom prst="rect">
            <a:avLst/>
          </a:prstGeom>
          <a:effectLst>
            <a:outerShdw dist="8221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500" b="0" i="0" u="none" strike="noStrike">
                <a:solidFill>
                  <a:srgbClr val="000000"/>
                </a:solidFill>
                <a:ea typeface="Noto Sans CJK KR Regular"/>
              </a:rPr>
              <a:t>」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03700" y="3454400"/>
            <a:ext cx="1003300" cy="1155700"/>
          </a:xfrm>
          <a:prstGeom prst="rect">
            <a:avLst/>
          </a:prstGeom>
          <a:effectLst>
            <a:outerShdw dist="82210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6500" b="0" i="0" u="none" strike="noStrike" dirty="0">
                <a:solidFill>
                  <a:srgbClr val="000000"/>
                </a:solidFill>
                <a:ea typeface="Noto Sans CJK KR Regular"/>
              </a:rPr>
              <a:t>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4300" y="203200"/>
            <a:ext cx="3263900" cy="1346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8900" b="0" i="0" u="none" strike="noStrike">
                <a:solidFill>
                  <a:srgbClr val="000000"/>
                </a:solidFill>
                <a:ea typeface="THESugarM"/>
              </a:rPr>
              <a:t>목차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24400" y="14097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24400" y="25527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24400" y="36576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24400" y="4762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24400" y="58420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24400" y="6921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24400" y="8064500"/>
            <a:ext cx="660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04400" y="1409700"/>
            <a:ext cx="375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기능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소개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69600" y="2552700"/>
            <a:ext cx="18415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DB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구조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2600" y="3657600"/>
            <a:ext cx="20955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구현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목표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94900" y="5842000"/>
            <a:ext cx="3378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오류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및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해결과정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91800" y="7035800"/>
            <a:ext cx="2197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지식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공유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47400" y="8140700"/>
            <a:ext cx="14859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Q &amp; 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44200" y="4762500"/>
            <a:ext cx="1892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개발</a:t>
            </a:r>
            <a:r>
              <a:rPr lang="en-US" sz="4000" b="0" i="0" u="none" strike="noStrike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THESugarM"/>
              </a:rPr>
              <a:t>환경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1. </a:t>
            </a:r>
            <a:r>
              <a:rPr lang="ko-KR" sz="5800" b="0" i="0" u="none" strike="noStrike" spc="-100" dirty="0">
                <a:solidFill>
                  <a:srgbClr val="000000"/>
                </a:solidFill>
                <a:ea typeface="THESugarM"/>
              </a:rPr>
              <a:t>기능</a:t>
            </a: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spc="-100" dirty="0" smtClean="0">
                <a:solidFill>
                  <a:srgbClr val="000000"/>
                </a:solidFill>
                <a:ea typeface="THESugarM"/>
              </a:rPr>
              <a:t>소개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1778000"/>
            <a:ext cx="62865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상품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등록</a:t>
            </a: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장바구니</a:t>
            </a: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err="1" smtClean="0">
                <a:solidFill>
                  <a:srgbClr val="000000"/>
                </a:solidFill>
                <a:ea typeface="THESugarM"/>
              </a:rPr>
              <a:t>배송지관리</a:t>
            </a:r>
            <a:endParaRPr lang="en-US" altLang="ko-KR" sz="5800" b="0" i="0" u="none" strike="noStrike" dirty="0" smtClean="0">
              <a:solidFill>
                <a:srgbClr val="000000"/>
              </a:solidFill>
              <a:ea typeface="THESugarM"/>
            </a:endParaRPr>
          </a:p>
          <a:p>
            <a:pPr marL="342900" indent="-342900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dirty="0">
                <a:solidFill>
                  <a:srgbClr val="000000"/>
                </a:solidFill>
                <a:ea typeface="THESugarM"/>
              </a:rPr>
              <a:t> </a:t>
            </a:r>
            <a:r>
              <a:rPr lang="ko-KR" altLang="ko-KR" sz="5800" dirty="0">
                <a:solidFill>
                  <a:srgbClr val="000000"/>
                </a:solidFill>
                <a:ea typeface="THESugarM"/>
              </a:rPr>
              <a:t>게시물</a:t>
            </a:r>
            <a:r>
              <a:rPr lang="en-US" altLang="ko-KR" sz="5800" dirty="0">
                <a:solidFill>
                  <a:srgbClr val="000000"/>
                </a:solidFill>
                <a:latin typeface="THESugarM"/>
              </a:rPr>
              <a:t>(</a:t>
            </a:r>
            <a:r>
              <a:rPr lang="ko-KR" altLang="ko-KR" sz="5800" dirty="0">
                <a:solidFill>
                  <a:srgbClr val="000000"/>
                </a:solidFill>
                <a:ea typeface="THESugarM"/>
              </a:rPr>
              <a:t>공지</a:t>
            </a:r>
            <a:r>
              <a:rPr lang="en-US" altLang="ko-KR" sz="5800" dirty="0">
                <a:solidFill>
                  <a:srgbClr val="000000"/>
                </a:solidFill>
                <a:latin typeface="THESugarM"/>
              </a:rPr>
              <a:t>, FAQ</a:t>
            </a:r>
            <a:r>
              <a:rPr lang="en-US" altLang="ko-KR" sz="5800" dirty="0" smtClean="0">
                <a:solidFill>
                  <a:srgbClr val="000000"/>
                </a:solidFill>
                <a:latin typeface="THESugarM"/>
              </a:rPr>
              <a:t>)</a:t>
            </a:r>
            <a:endParaRPr lang="en-US" altLang="ko-KR" sz="5800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02800" y="1778000"/>
            <a:ext cx="62865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최근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본</a:t>
            </a:r>
            <a:r>
              <a:rPr lang="en-US" sz="5800" b="0" i="0" u="none" strike="noStrike" dirty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상품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찜</a:t>
            </a: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목록</a:t>
            </a:r>
            <a:endParaRPr lang="ko-KR" sz="5800" b="0" i="0" u="none" strike="noStrike" dirty="0">
              <a:solidFill>
                <a:srgbClr val="000000"/>
              </a:solidFill>
              <a:ea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할인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이벤트</a:t>
            </a:r>
            <a:endParaRPr lang="en-US" altLang="ko-KR" sz="5800" b="0" i="0" u="none" strike="noStrike" dirty="0" smtClean="0">
              <a:solidFill>
                <a:srgbClr val="000000"/>
              </a:solidFill>
              <a:ea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altLang="en-US" sz="5800" b="0" i="0" u="none" strike="noStrike" dirty="0" smtClean="0">
                <a:solidFill>
                  <a:srgbClr val="000000"/>
                </a:solidFill>
                <a:ea typeface="THESugarM"/>
              </a:rPr>
              <a:t>채팅 기능</a:t>
            </a:r>
            <a:endParaRPr lang="ko-KR" sz="5800" b="0" i="0" u="none" strike="noStrike" dirty="0">
              <a:solidFill>
                <a:srgbClr val="000000"/>
              </a:solidFill>
              <a:ea typeface="THESugar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7200" y="165100"/>
            <a:ext cx="42291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FFFFFF"/>
                </a:solidFill>
                <a:latin typeface="THESugarM"/>
              </a:rPr>
              <a:t>2. DB </a:t>
            </a:r>
            <a:r>
              <a:rPr lang="ko-KR" sz="5800" b="0" i="0" u="none" strike="noStrike" spc="-100" dirty="0">
                <a:solidFill>
                  <a:srgbClr val="FFFFFF"/>
                </a:solidFill>
                <a:ea typeface="THESugarM"/>
              </a:rPr>
              <a:t>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0"/>
            <a:ext cx="18313400" cy="1028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65100"/>
            <a:ext cx="42291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FFFFFF"/>
                </a:solidFill>
                <a:latin typeface="THESugarM"/>
              </a:rPr>
              <a:t>2. DB </a:t>
            </a:r>
            <a:r>
              <a:rPr lang="ko-KR" sz="5800" b="0" i="0" u="none" strike="noStrike" spc="-100" dirty="0">
                <a:solidFill>
                  <a:srgbClr val="FFFFFF"/>
                </a:solidFill>
                <a:ea typeface="THESugarM"/>
              </a:rPr>
              <a:t>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0" y="1727200"/>
            <a:ext cx="7658100" cy="765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727200"/>
            <a:ext cx="7543800" cy="754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5207000"/>
            <a:ext cx="2946400" cy="2946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819400" y="977900"/>
            <a:ext cx="2565400" cy="1422400"/>
          </a:xfrm>
          <a:prstGeom prst="rect">
            <a:avLst/>
          </a:prstGeom>
          <a:effectLst>
            <a:outerShdw dist="50802" dir="2700000">
              <a:srgbClr val="000000">
                <a:alpha val="40000"/>
              </a:srgbClr>
            </a:outerShdw>
          </a:effectLst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000" b="1" i="0" u="none" strike="noStrike" spc="-100" dirty="0">
                <a:solidFill>
                  <a:srgbClr val="000000"/>
                </a:solidFill>
                <a:latin typeface="THESugarM"/>
              </a:rPr>
              <a:t> User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9400" y="5930900"/>
            <a:ext cx="24511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700" b="0" i="0" u="none" strike="noStrike">
                <a:solidFill>
                  <a:srgbClr val="000000"/>
                </a:solidFill>
                <a:latin typeface="THESugarM"/>
              </a:rPr>
              <a:t>Client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3700" y="139700"/>
            <a:ext cx="47752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>
                <a:solidFill>
                  <a:srgbClr val="000000"/>
                </a:solidFill>
                <a:latin typeface="THESugarM"/>
              </a:rPr>
              <a:t>3. </a:t>
            </a:r>
            <a:r>
              <a:rPr lang="ko-KR" sz="5800" b="0" i="0" u="none" strike="noStrike" spc="-100" dirty="0" err="1" smtClean="0">
                <a:solidFill>
                  <a:srgbClr val="000000"/>
                </a:solidFill>
                <a:ea typeface="THESugarM"/>
              </a:rPr>
              <a:t>구현목표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78700" y="3149600"/>
            <a:ext cx="16891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Http
Request
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20000">
            <a:off x="8750300" y="4318000"/>
            <a:ext cx="27178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380000">
            <a:off x="3898900" y="4394200"/>
            <a:ext cx="3670300" cy="165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0000">
            <a:off x="5499100" y="6680200"/>
            <a:ext cx="2336800" cy="4445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772400" y="6515100"/>
            <a:ext cx="19304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Http</a:t>
            </a:r>
          </a:p>
          <a:p>
            <a:pPr lvl="0" algn="ctr">
              <a:lnSpc>
                <a:spcPct val="99600"/>
              </a:lnSpc>
            </a:pPr>
            <a:r>
              <a:rPr lang="en-US" sz="3500" b="0" i="0" u="none" strike="noStrike">
                <a:solidFill>
                  <a:srgbClr val="000000"/>
                </a:solidFill>
                <a:latin typeface="THESugarM"/>
              </a:rPr>
              <a:t>Response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800000">
            <a:off x="9474200" y="6375400"/>
            <a:ext cx="27178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3180000">
            <a:off x="11645900" y="4025900"/>
            <a:ext cx="17780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12522200" y="4445000"/>
            <a:ext cx="2019300" cy="444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20000">
            <a:off x="15316200" y="3721100"/>
            <a:ext cx="1498600" cy="495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220000">
            <a:off x="14046200" y="4343400"/>
            <a:ext cx="2044700" cy="4445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137900" y="4965700"/>
            <a:ext cx="17272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b="0" i="0" u="none" strike="noStrike" spc="-100" dirty="0" err="1">
                <a:solidFill>
                  <a:srgbClr val="000000"/>
                </a:solidFill>
                <a:latin typeface="THESugarM"/>
              </a:rPr>
              <a:t>Next.Js</a:t>
            </a:r>
            <a:endParaRPr lang="en-US" sz="4400" b="0" i="0" u="none" strike="noStrike" spc="-100" dirty="0">
              <a:solidFill>
                <a:srgbClr val="000000"/>
              </a:solidFill>
              <a:latin typeface="THESugar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017500" y="3149600"/>
            <a:ext cx="24765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400" b="0" i="0" u="none" strike="noStrike" spc="-100">
                <a:solidFill>
                  <a:srgbClr val="000000"/>
                </a:solidFill>
                <a:latin typeface="THESugarM"/>
              </a:rPr>
              <a:t>SpringBoot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131800" y="266700"/>
            <a:ext cx="2565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000" b="1" i="0" u="none" strike="noStrike" spc="-100">
                <a:solidFill>
                  <a:srgbClr val="000000"/>
                </a:solidFill>
                <a:latin typeface="THESugarM"/>
              </a:rPr>
              <a:t>Server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87700" y="4368800"/>
            <a:ext cx="1625600" cy="1625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5951200" y="4368800"/>
            <a:ext cx="1181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THESugarM"/>
              </a:rPr>
              <a:t>DB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014200" y="4076700"/>
            <a:ext cx="19939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THESugarM"/>
              </a:rPr>
              <a:t>GET/POST</a:t>
            </a:r>
          </a:p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THESugarM"/>
              </a:rPr>
              <a:t>PUT/DELETE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795500" y="3949700"/>
            <a:ext cx="1574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000000"/>
                </a:solidFill>
                <a:latin typeface="THESugarM"/>
              </a:rPr>
              <a:t>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52959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>
                <a:solidFill>
                  <a:srgbClr val="000000"/>
                </a:solidFill>
                <a:latin typeface="THESugarM"/>
              </a:rPr>
              <a:t>3. </a:t>
            </a:r>
            <a:r>
              <a:rPr lang="ko-KR" sz="5800" b="0" i="0" u="none" strike="noStrike" spc="-100">
                <a:solidFill>
                  <a:srgbClr val="000000"/>
                </a:solidFill>
                <a:ea typeface="THESugarM"/>
              </a:rPr>
              <a:t>구현목표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1866900"/>
            <a:ext cx="7086600" cy="4737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RESTful API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SSR+CSR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구성</a:t>
            </a:r>
            <a:endParaRPr lang="en-US" sz="5800" b="0" i="0" u="none" strike="noStrike" dirty="0">
              <a:solidFill>
                <a:srgbClr val="000000"/>
              </a:solidFill>
              <a:latin typeface="THESugarM"/>
            </a:endParaRPr>
          </a:p>
          <a:p>
            <a:pPr marL="342900" lvl="0" indent="-342900" algn="l">
              <a:lnSpc>
                <a:spcPct val="2074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5800" b="0" i="0" u="none" strike="noStrike" dirty="0" smtClean="0">
                <a:solidFill>
                  <a:srgbClr val="000000"/>
                </a:solidFill>
                <a:ea typeface="THESugarM"/>
              </a:rPr>
              <a:t> </a:t>
            </a:r>
            <a:r>
              <a:rPr lang="ko-KR" sz="5800" b="0" i="0" u="none" strike="noStrike" dirty="0" smtClean="0">
                <a:solidFill>
                  <a:srgbClr val="000000"/>
                </a:solidFill>
                <a:ea typeface="THESugarM"/>
              </a:rPr>
              <a:t>로그인</a:t>
            </a:r>
            <a:r>
              <a:rPr lang="en-US" sz="5800" b="0" i="0" u="none" strike="noStrike" dirty="0" smtClean="0">
                <a:solidFill>
                  <a:srgbClr val="000000"/>
                </a:solidFill>
                <a:latin typeface="THESugarM"/>
              </a:rPr>
              <a:t> </a:t>
            </a:r>
            <a:r>
              <a:rPr lang="ko-KR" sz="5800" b="0" i="0" u="none" strike="noStrike" dirty="0">
                <a:solidFill>
                  <a:srgbClr val="000000"/>
                </a:solidFill>
                <a:ea typeface="THESugarM"/>
              </a:rPr>
              <a:t>방식</a:t>
            </a:r>
            <a:r>
              <a:rPr lang="en-US" sz="5800" b="0" i="0" u="none" strike="noStrike" dirty="0">
                <a:solidFill>
                  <a:srgbClr val="000000"/>
                </a:solidFill>
                <a:latin typeface="THESugarM"/>
              </a:rPr>
              <a:t>(JWT)</a:t>
            </a:r>
          </a:p>
        </p:txBody>
      </p:sp>
    </p:spTree>
    <p:extLst>
      <p:ext uri="{BB962C8B-B14F-4D97-AF65-F5344CB8AC3E}">
        <p14:creationId xmlns:p14="http://schemas.microsoft.com/office/powerpoint/2010/main" val="2595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00" y="139700"/>
            <a:ext cx="69215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800" b="0" i="0" u="none" strike="noStrike" spc="-100" dirty="0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3-1. </a:t>
            </a:r>
            <a:r>
              <a:rPr lang="ko-KR" sz="5800" b="0" i="0" u="none" strike="noStrike" spc="-100" dirty="0" err="1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구현목표</a:t>
            </a:r>
            <a:r>
              <a:rPr lang="en-US" altLang="ko-KR" sz="5800" b="0" i="0" u="none" strike="noStrike" spc="-100" dirty="0" smtClean="0">
                <a:solidFill>
                  <a:srgbClr val="000000"/>
                </a:solidFill>
                <a:latin typeface="THESugarM" panose="020B0600000101010101" charset="-127"/>
                <a:ea typeface="THESugarM" panose="020B0600000101010101" charset="-127"/>
              </a:rPr>
              <a:t> (REST API)</a:t>
            </a:r>
            <a:endParaRPr lang="ko-KR" sz="5800" b="0" i="0" u="none" strike="noStrike" spc="-100" dirty="0">
              <a:solidFill>
                <a:srgbClr val="000000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6" y="2608500"/>
            <a:ext cx="252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2608500"/>
            <a:ext cx="2520000" cy="2520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285100" y="32385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HTTP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29150" y="32385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URL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43100" y="5938600"/>
            <a:ext cx="2971800" cy="12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SugarM" panose="020B0600000101010101" charset="-127"/>
                <a:ea typeface="THESugarM" panose="020B0600000101010101" charset="-127"/>
              </a:rPr>
              <a:t>JSON</a:t>
            </a:r>
            <a:endParaRPr lang="ko-KR" altLang="en-US" sz="6000" dirty="0">
              <a:solidFill>
                <a:schemeClr val="tx1"/>
              </a:solidFill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854450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444839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3459300" y="3619500"/>
            <a:ext cx="102235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flipH="1">
            <a:off x="12240100" y="6210300"/>
            <a:ext cx="2438400" cy="5334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flipH="1">
            <a:off x="3962400" y="6210300"/>
            <a:ext cx="2438400" cy="5334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27609" y="4498500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GET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POST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DELETE</a:t>
            </a:r>
            <a:b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</a:br>
            <a:r>
              <a:rPr lang="en-US" altLang="ko-KR" dirty="0" smtClean="0">
                <a:latin typeface="THESugarM" panose="020B0600000101010101" charset="-127"/>
                <a:ea typeface="THESugarM" panose="020B0600000101010101" charset="-127"/>
              </a:rPr>
              <a:t>PUT</a:t>
            </a:r>
            <a:endParaRPr lang="ko-KR" altLang="en-US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1605" y="463902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/</a:t>
            </a:r>
            <a:r>
              <a:rPr lang="en-US" altLang="ko-KR" sz="2800" dirty="0" err="1" smtClean="0">
                <a:latin typeface="THESugarM" panose="020B0600000101010101" charset="-127"/>
                <a:ea typeface="THESugarM" panose="020B0600000101010101" charset="-127"/>
              </a:rPr>
              <a:t>api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/:path*</a:t>
            </a:r>
            <a:endParaRPr lang="ko-KR" altLang="en-US" sz="2800" dirty="0">
              <a:latin typeface="THESugarM" panose="020B0600000101010101" charset="-127"/>
              <a:ea typeface="THESugarM" panose="020B0600000101010101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4340" y="7200900"/>
            <a:ext cx="26693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{</a:t>
            </a: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 username: admin,</a:t>
            </a: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 </a:t>
            </a:r>
            <a:r>
              <a:rPr lang="en-US" altLang="ko-KR" sz="2800" dirty="0" smtClean="0">
                <a:latin typeface="THESugarM" panose="020B0600000101010101" charset="-127"/>
                <a:ea typeface="THESugarM" panose="020B0600000101010101" charset="-127"/>
              </a:rPr>
              <a:t> nickname: </a:t>
            </a:r>
            <a:r>
              <a:rPr lang="ko-KR" altLang="en-US" sz="2800" dirty="0" smtClean="0">
                <a:latin typeface="THESugarM" panose="020B0600000101010101" charset="-127"/>
                <a:ea typeface="THESugarM" panose="020B0600000101010101" charset="-127"/>
              </a:rPr>
              <a:t>관리자</a:t>
            </a:r>
            <a:endParaRPr lang="en-US" altLang="ko-KR" sz="2800" dirty="0" smtClean="0">
              <a:latin typeface="THESugarM" panose="020B0600000101010101" charset="-127"/>
              <a:ea typeface="THESugarM" panose="020B0600000101010101" charset="-127"/>
            </a:endParaRPr>
          </a:p>
          <a:p>
            <a:r>
              <a:rPr lang="en-US" altLang="ko-KR" sz="2800" dirty="0">
                <a:latin typeface="THESugarM" panose="020B0600000101010101" charset="-127"/>
                <a:ea typeface="THESugarM" panose="020B0600000101010101" charset="-127"/>
              </a:rPr>
              <a:t>}</a:t>
            </a:r>
            <a:endParaRPr lang="ko-KR" altLang="en-US" sz="2800" dirty="0">
              <a:latin typeface="THESugarM" panose="020B0600000101010101" charset="-127"/>
              <a:ea typeface="THESugarM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8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408</Words>
  <Application>Microsoft Office PowerPoint</Application>
  <PresentationFormat>사용자 지정</PresentationFormat>
  <Paragraphs>154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Noto Sans CJK KR Regular</vt:lpstr>
      <vt:lpstr>THESugarM</vt:lpstr>
      <vt:lpstr>THE슈가슈크림M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89</cp:revision>
  <dcterms:created xsi:type="dcterms:W3CDTF">2006-08-16T00:00:00Z</dcterms:created>
  <dcterms:modified xsi:type="dcterms:W3CDTF">2024-06-28T06:44:40Z</dcterms:modified>
  <cp:version/>
</cp:coreProperties>
</file>