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594" y="8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66"/>
      </p:cViewPr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" Target="slides/slide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64A9D09-4A32-4013-BE37-2A3B0AA52D92}" type="datetime1">
              <a:rPr lang="ko-KR" altLang="en-US"/>
              <a:pPr lvl="0">
                <a:defRPr/>
              </a:pPr>
              <a:t>2024-06-27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D9DF186-139C-4FB1-BFDB-5B81F07CEB3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D9DF186-139C-4FB1-BFDB-5B81F07CEB39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5.png"  /><Relationship Id="rId3" Type="http://schemas.openxmlformats.org/officeDocument/2006/relationships/image" Target="../media/image23.png"  /><Relationship Id="rId4" Type="http://schemas.openxmlformats.org/officeDocument/2006/relationships/image" Target="../media/image2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4.png"  /><Relationship Id="rId11" Type="http://schemas.openxmlformats.org/officeDocument/2006/relationships/image" Target="../media/image35.png"  /><Relationship Id="rId12" Type="http://schemas.openxmlformats.org/officeDocument/2006/relationships/image" Target="../media/image36.png"  /><Relationship Id="rId13" Type="http://schemas.openxmlformats.org/officeDocument/2006/relationships/image" Target="../media/image37.png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Relationship Id="rId7" Type="http://schemas.openxmlformats.org/officeDocument/2006/relationships/image" Target="../media/image31.png"  /><Relationship Id="rId8" Type="http://schemas.openxmlformats.org/officeDocument/2006/relationships/image" Target="../media/image32.png"  /><Relationship Id="rId9" Type="http://schemas.openxmlformats.org/officeDocument/2006/relationships/image" Target="../media/image3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3.png"  /><Relationship Id="rId3" Type="http://schemas.openxmlformats.org/officeDocument/2006/relationships/image" Target="../media/image25.png"  /><Relationship Id="rId4" Type="http://schemas.openxmlformats.org/officeDocument/2006/relationships/image" Target="../media/image38.png"  /><Relationship Id="rId5" Type="http://schemas.openxmlformats.org/officeDocument/2006/relationships/image" Target="../media/image3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Relationship Id="rId4" Type="http://schemas.openxmlformats.org/officeDocument/2006/relationships/image" Target="../media/image44.png"  /><Relationship Id="rId5" Type="http://schemas.openxmlformats.org/officeDocument/2006/relationships/image" Target="../media/image45.png"  /><Relationship Id="rId6" Type="http://schemas.openxmlformats.org/officeDocument/2006/relationships/image" Target="../media/image46.png"  /><Relationship Id="rId7" Type="http://schemas.openxmlformats.org/officeDocument/2006/relationships/image" Target="../media/image46.png"  /><Relationship Id="rId8" Type="http://schemas.openxmlformats.org/officeDocument/2006/relationships/image" Target="../media/image4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7.png"  /><Relationship Id="rId3" Type="http://schemas.openxmlformats.org/officeDocument/2006/relationships/image" Target="../media/image48.png"  /><Relationship Id="rId4" Type="http://schemas.openxmlformats.org/officeDocument/2006/relationships/image" Target="../media/image4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0.png"  /><Relationship Id="rId3" Type="http://schemas.openxmlformats.org/officeDocument/2006/relationships/image" Target="../media/image51.png"  /><Relationship Id="rId4" Type="http://schemas.openxmlformats.org/officeDocument/2006/relationships/image" Target="../media/image52.png"  /><Relationship Id="rId5" Type="http://schemas.openxmlformats.org/officeDocument/2006/relationships/image" Target="../media/image5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6.png"  /><Relationship Id="rId3" Type="http://schemas.openxmlformats.org/officeDocument/2006/relationships/image" Target="../media/image57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8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9.png"  /><Relationship Id="rId11" Type="http://schemas.openxmlformats.org/officeDocument/2006/relationships/image" Target="../media/image20.png"  /><Relationship Id="rId12" Type="http://schemas.openxmlformats.org/officeDocument/2006/relationships/image" Target="../media/image21.png"  /><Relationship Id="rId13" Type="http://schemas.openxmlformats.org/officeDocument/2006/relationships/image" Target="../media/image22.png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Relationship Id="rId6" Type="http://schemas.openxmlformats.org/officeDocument/2006/relationships/image" Target="../media/image15.png"  /><Relationship Id="rId7" Type="http://schemas.openxmlformats.org/officeDocument/2006/relationships/image" Target="../media/image16.png"  /><Relationship Id="rId8" Type="http://schemas.openxmlformats.org/officeDocument/2006/relationships/image" Target="../media/image17.png"  /><Relationship Id="rId9" Type="http://schemas.openxmlformats.org/officeDocument/2006/relationships/image" Target="../media/image1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0" y="711200"/>
            <a:ext cx="6172200" cy="4914900"/>
          </a:xfrm>
          <a:prstGeom prst="rect">
            <a:avLst/>
          </a:prstGeom>
          <a:effectLst>
            <a:outerShdw blurRad="240217" dist="453343" dir="2700000">
              <a:srgbClr val="000000">
                <a:alpha val="14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6134100"/>
            <a:ext cx="6172200" cy="1206500"/>
          </a:xfrm>
          <a:prstGeom prst="rect">
            <a:avLst/>
          </a:prstGeom>
          <a:effectLst>
            <a:outerShdw blurRad="9023" dist="157449" dir="2160000">
              <a:srgbClr val="000000">
                <a:alpha val="51000"/>
              </a:srgbClr>
            </a:outerShdw>
          </a:effectLst>
        </p:spPr>
      </p:pic>
      <p:sp>
        <p:nvSpPr>
          <p:cNvPr id="4" name="TextBox 4"/>
          <p:cNvSpPr txBox="1"/>
          <p:nvPr/>
        </p:nvSpPr>
        <p:spPr>
          <a:xfrm>
            <a:off x="6413500" y="7785100"/>
            <a:ext cx="5270500" cy="876300"/>
          </a:xfrm>
          <a:prstGeom prst="rect">
            <a:avLst/>
          </a:prstGeom>
          <a:effectLst>
            <a:outerShdw blurRad="163527" dist="31537" dir="2700000">
              <a:srgbClr val="000000">
                <a:alpha val="70000"/>
              </a:srgbClr>
            </a:outerShdw>
          </a:effectLst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000" b="0" i="0" u="none" strike="noStrike" dirty="0">
                <a:solidFill>
                  <a:srgbClr val="000000"/>
                </a:solidFill>
                <a:ea typeface="THESugarM"/>
              </a:rPr>
              <a:t>오픈형</a:t>
            </a:r>
            <a:r>
              <a:rPr lang="en-US" sz="5000" b="0" i="0" u="none" strike="noStrike" dirty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000" b="0" i="0" u="none" strike="noStrike" dirty="0">
                <a:solidFill>
                  <a:srgbClr val="000000"/>
                </a:solidFill>
                <a:ea typeface="THESugarM"/>
              </a:rPr>
              <a:t>마켓</a:t>
            </a:r>
            <a:r>
              <a:rPr lang="en-US" sz="5000" b="0" i="0" u="none" strike="noStrike" dirty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000" b="0" i="0" u="none" strike="noStrike" dirty="0">
                <a:solidFill>
                  <a:srgbClr val="000000"/>
                </a:solidFill>
                <a:ea typeface="THESugarM"/>
              </a:rPr>
              <a:t>웹사이트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559800" y="8978900"/>
            <a:ext cx="1181100" cy="520700"/>
          </a:xfrm>
          <a:prstGeom prst="rect">
            <a:avLst/>
          </a:prstGeom>
          <a:effectLst>
            <a:outerShdw dist="18759" dir="2700000">
              <a:srgbClr val="000000">
                <a:alpha val="40000"/>
              </a:srgbClr>
            </a:outerShdw>
          </a:effectLst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787878"/>
                </a:solidFill>
                <a:latin typeface="THESugarM"/>
              </a:rPr>
              <a:t>52</a:t>
            </a:r>
            <a:r>
              <a:rPr lang="ko-KR" sz="3000" b="0" i="0" u="none" strike="noStrike" dirty="0">
                <a:solidFill>
                  <a:srgbClr val="787878"/>
                </a:solidFill>
                <a:ea typeface="THESugarM"/>
              </a:rPr>
              <a:t>번가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6692900" cy="10287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lvl="0">
              <a:lnSpc>
                <a:spcPct val="99600"/>
              </a:lnSpc>
              <a:defRPr sz="5800" b="0" i="0" u="none" strike="noStrike" spc="-100">
                <a:solidFill>
                  <a:srgbClr val="000000"/>
                </a:solidFill>
                <a:latin typeface="THESugarM" panose="020B0600000101010101" charset="-127"/>
                <a:ea typeface="THESugarM" panose="020B0600000101010101" charset="-127"/>
              </a:defRPr>
            </a:lvl1pPr>
          </a:lstStyle>
          <a:p>
            <a:r>
              <a:rPr lang="en-US" dirty="0" smtClean="0"/>
              <a:t>3-2. </a:t>
            </a:r>
            <a:r>
              <a:rPr lang="ko-KR" dirty="0" err="1"/>
              <a:t>구현목표</a:t>
            </a:r>
            <a:r>
              <a:rPr lang="en-US" altLang="ko-KR" dirty="0"/>
              <a:t> (SSR+CSR)</a:t>
            </a:r>
            <a:endParaRPr 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400" y="4000500"/>
            <a:ext cx="2520000" cy="252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00500"/>
            <a:ext cx="2520000" cy="252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4000500"/>
            <a:ext cx="2520000" cy="252000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701100" y="4381500"/>
            <a:ext cx="3766500" cy="762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10825800" y="4381500"/>
            <a:ext cx="3765600" cy="762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flipH="1">
            <a:off x="3701100" y="5524500"/>
            <a:ext cx="3766500" cy="7620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flipH="1">
            <a:off x="10825800" y="5524500"/>
            <a:ext cx="3765600" cy="7620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26207" y="3796725"/>
            <a:ext cx="2116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URL Request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50907" y="3800128"/>
            <a:ext cx="2116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URL Request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31340" y="6151168"/>
            <a:ext cx="906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Page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290505" y="6120476"/>
            <a:ext cx="837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Files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5058" y="6520500"/>
            <a:ext cx="83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User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2477" y="6520500"/>
            <a:ext cx="134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Browser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719806" y="6520500"/>
            <a:ext cx="1103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Server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cxnSp>
        <p:nvCxnSpPr>
          <p:cNvPr id="20" name="꺾인 연결선 19"/>
          <p:cNvCxnSpPr/>
          <p:nvPr/>
        </p:nvCxnSpPr>
        <p:spPr>
          <a:xfrm flipH="1">
            <a:off x="7872845" y="5260500"/>
            <a:ext cx="2520000" cy="12700"/>
          </a:xfrm>
          <a:prstGeom prst="bentConnector5">
            <a:avLst>
              <a:gd name="adj1" fmla="val -36560"/>
              <a:gd name="adj2" fmla="val -13273039"/>
              <a:gd name="adj3" fmla="val 143157"/>
            </a:avLst>
          </a:prstGeom>
          <a:ln w="190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88557" y="2734325"/>
            <a:ext cx="2438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CSR Rendering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cxnSp>
        <p:nvCxnSpPr>
          <p:cNvPr id="35" name="꺾인 연결선 34"/>
          <p:cNvCxnSpPr/>
          <p:nvPr/>
        </p:nvCxnSpPr>
        <p:spPr>
          <a:xfrm flipH="1">
            <a:off x="15066818" y="5260500"/>
            <a:ext cx="2520000" cy="12700"/>
          </a:xfrm>
          <a:prstGeom prst="bentConnector5">
            <a:avLst>
              <a:gd name="adj1" fmla="val -15118"/>
              <a:gd name="adj2" fmla="val -13273039"/>
              <a:gd name="adj3" fmla="val 146456"/>
            </a:avLst>
          </a:prstGeom>
          <a:ln w="190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782800" y="2734324"/>
            <a:ext cx="2422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SSR Rendering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087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5295900" cy="10287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lvl="0">
              <a:lnSpc>
                <a:spcPct val="99600"/>
              </a:lnSpc>
              <a:defRPr sz="5800" b="0" i="0" u="none" strike="noStrike" spc="-100">
                <a:solidFill>
                  <a:srgbClr val="000000"/>
                </a:solidFill>
                <a:latin typeface="THESugarM" panose="020B0600000101010101" charset="-127"/>
                <a:ea typeface="THESugarM" panose="020B0600000101010101" charset="-127"/>
              </a:defRPr>
            </a:lvl1pPr>
          </a:lstStyle>
          <a:p>
            <a:r>
              <a:rPr lang="en-US" dirty="0" smtClean="0"/>
              <a:t>3-3. </a:t>
            </a:r>
            <a:r>
              <a:rPr lang="ko-KR" dirty="0" err="1"/>
              <a:t>구현목표</a:t>
            </a:r>
            <a:r>
              <a:rPr lang="en-US" altLang="ko-KR" dirty="0"/>
              <a:t>(JWT)</a:t>
            </a:r>
            <a:endParaRPr lang="ko-KR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19200" y="1510145"/>
            <a:ext cx="2971800" cy="12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THESugarM" panose="020B0600000101010101" charset="-127"/>
                <a:ea typeface="THESugarM" panose="020B0600000101010101" charset="-127"/>
              </a:rPr>
              <a:t>User</a:t>
            </a:r>
            <a:endParaRPr lang="ko-KR" altLang="en-US" sz="6000" dirty="0">
              <a:solidFill>
                <a:schemeClr val="tx1"/>
              </a:solidFill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477000" y="1485900"/>
            <a:ext cx="2971800" cy="12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THESugarM" panose="020B0600000101010101" charset="-127"/>
                <a:ea typeface="THESugarM" panose="020B0600000101010101" charset="-127"/>
              </a:rPr>
              <a:t>Client</a:t>
            </a:r>
            <a:endParaRPr lang="ko-KR" altLang="en-US" sz="6000" dirty="0">
              <a:solidFill>
                <a:schemeClr val="tx1"/>
              </a:solidFill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734800" y="1485900"/>
            <a:ext cx="2971800" cy="12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THESugarM" panose="020B0600000101010101" charset="-127"/>
                <a:ea typeface="THESugarM" panose="020B0600000101010101" charset="-127"/>
              </a:rPr>
              <a:t>Server</a:t>
            </a:r>
            <a:endParaRPr lang="ko-KR" altLang="en-US" sz="6000" dirty="0">
              <a:solidFill>
                <a:schemeClr val="tx1"/>
              </a:solidFill>
              <a:latin typeface="THESugarM" panose="020B0600000101010101" charset="-127"/>
              <a:ea typeface="THESugarM" panose="020B0600000101010101" charset="-127"/>
            </a:endParaRPr>
          </a:p>
        </p:txBody>
      </p:sp>
      <p:cxnSp>
        <p:nvCxnSpPr>
          <p:cNvPr id="9" name="직선 연결선 8"/>
          <p:cNvCxnSpPr>
            <a:stCxn id="5" idx="2"/>
          </p:cNvCxnSpPr>
          <p:nvPr/>
        </p:nvCxnSpPr>
        <p:spPr>
          <a:xfrm>
            <a:off x="2705100" y="2770145"/>
            <a:ext cx="0" cy="6840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2"/>
          </p:cNvCxnSpPr>
          <p:nvPr/>
        </p:nvCxnSpPr>
        <p:spPr>
          <a:xfrm>
            <a:off x="7962900" y="2745900"/>
            <a:ext cx="0" cy="6840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2"/>
          </p:cNvCxnSpPr>
          <p:nvPr/>
        </p:nvCxnSpPr>
        <p:spPr>
          <a:xfrm>
            <a:off x="13220700" y="2745900"/>
            <a:ext cx="0" cy="6840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05100" y="3719945"/>
            <a:ext cx="4152900" cy="0"/>
          </a:xfrm>
          <a:prstGeom prst="straightConnector1">
            <a:avLst/>
          </a:prstGeom>
          <a:ln w="1270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42045" y="3719945"/>
            <a:ext cx="4152900" cy="0"/>
          </a:xfrm>
          <a:prstGeom prst="straightConnector1">
            <a:avLst/>
          </a:prstGeom>
          <a:ln w="1270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962900" y="3719945"/>
            <a:ext cx="4152900" cy="0"/>
          </a:xfrm>
          <a:prstGeom prst="straightConnector1">
            <a:avLst/>
          </a:prstGeom>
          <a:ln w="1270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9067800" y="5091545"/>
            <a:ext cx="4152900" cy="0"/>
          </a:xfrm>
          <a:prstGeom prst="straightConnector1">
            <a:avLst/>
          </a:prstGeom>
          <a:ln w="1270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742045" y="6691745"/>
            <a:ext cx="4152900" cy="0"/>
          </a:xfrm>
          <a:prstGeom prst="straightConnector1">
            <a:avLst/>
          </a:prstGeom>
          <a:ln w="1270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962900" y="6691745"/>
            <a:ext cx="4152900" cy="0"/>
          </a:xfrm>
          <a:prstGeom prst="straightConnector1">
            <a:avLst/>
          </a:prstGeom>
          <a:ln w="1270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9067800" y="8063345"/>
            <a:ext cx="4152900" cy="0"/>
          </a:xfrm>
          <a:prstGeom prst="straightConnector1">
            <a:avLst/>
          </a:prstGeom>
          <a:ln w="1270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>
            <a:off x="13258800" y="3661446"/>
            <a:ext cx="838200" cy="1430099"/>
          </a:xfrm>
          <a:prstGeom prst="bentConnector3">
            <a:avLst>
              <a:gd name="adj1" fmla="val 247934"/>
            </a:avLst>
          </a:prstGeom>
          <a:ln w="1270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/>
          <p:nvPr/>
        </p:nvCxnSpPr>
        <p:spPr>
          <a:xfrm>
            <a:off x="13258800" y="6647483"/>
            <a:ext cx="838200" cy="1430099"/>
          </a:xfrm>
          <a:prstGeom prst="bentConnector3">
            <a:avLst>
              <a:gd name="adj1" fmla="val 247934"/>
            </a:avLst>
          </a:prstGeom>
          <a:ln w="1270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71800" y="3019569"/>
            <a:ext cx="4275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Type(Username, Password)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64235" y="2991719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Post data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561385" y="3837886"/>
            <a:ext cx="23456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Create JWT</a:t>
            </a:r>
          </a:p>
          <a:p>
            <a:pPr algn="r"/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and Save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704498" y="4290484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Return JWT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47319" y="5787883"/>
            <a:ext cx="4615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Request Protected Resource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42532" y="5541661"/>
            <a:ext cx="4330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Request </a:t>
            </a:r>
            <a:r>
              <a:rPr lang="en-US" altLang="ko-KR" sz="3200" dirty="0">
                <a:latin typeface="THESugarM" panose="020B0600000101010101" charset="-127"/>
                <a:ea typeface="THESugarM" panose="020B0600000101010101" charset="-127"/>
              </a:rPr>
              <a:t>with </a:t>
            </a:r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JWT</a:t>
            </a:r>
          </a:p>
          <a:p>
            <a:pPr algn="r"/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(Authorization)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561385" y="6823923"/>
            <a:ext cx="23456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Check JWT</a:t>
            </a:r>
          </a:p>
          <a:p>
            <a:pPr algn="r"/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from User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90271" y="7261660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Response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47752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 dirty="0">
                <a:solidFill>
                  <a:srgbClr val="000000"/>
                </a:solidFill>
                <a:latin typeface="THESugarM"/>
              </a:rPr>
              <a:t>4. </a:t>
            </a:r>
            <a:r>
              <a:rPr lang="ko-KR" sz="5800" b="0" i="0" u="none" strike="noStrike" spc="-100" dirty="0" smtClean="0">
                <a:solidFill>
                  <a:srgbClr val="000000"/>
                </a:solidFill>
                <a:ea typeface="THESugarM"/>
              </a:rPr>
              <a:t>개발환경</a:t>
            </a:r>
            <a:endParaRPr lang="en-US" sz="5800" b="0" i="0" u="none" strike="noStrike" dirty="0">
              <a:solidFill>
                <a:srgbClr val="000000"/>
              </a:solidFill>
              <a:latin typeface="THESugarM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8104" y="2609850"/>
            <a:ext cx="3215369" cy="6611308"/>
            <a:chOff x="1151800" y="2609850"/>
            <a:chExt cx="3215369" cy="6611308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0800" y="3264963"/>
              <a:ext cx="2921000" cy="1358900"/>
            </a:xfrm>
            <a:prstGeom prst="rect">
              <a:avLst/>
            </a:prstGeom>
          </p:spPr>
        </p:pic>
        <p:grpSp>
          <p:nvGrpSpPr>
            <p:cNvPr id="15" name="그룹 14"/>
            <p:cNvGrpSpPr/>
            <p:nvPr/>
          </p:nvGrpSpPr>
          <p:grpSpPr>
            <a:xfrm>
              <a:off x="1576343" y="4762500"/>
              <a:ext cx="2366282" cy="3128424"/>
              <a:chOff x="1748518" y="4245429"/>
              <a:chExt cx="3922486" cy="5185856"/>
            </a:xfrm>
          </p:grpSpPr>
          <p:pic>
            <p:nvPicPr>
              <p:cNvPr id="12" name="Picture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8518" y="7345415"/>
                <a:ext cx="3922486" cy="2085870"/>
              </a:xfrm>
              <a:prstGeom prst="rect">
                <a:avLst/>
              </a:prstGeom>
            </p:spPr>
          </p:pic>
          <p:pic>
            <p:nvPicPr>
              <p:cNvPr id="13" name="Picture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4373" y="4245429"/>
                <a:ext cx="2020276" cy="3751942"/>
              </a:xfrm>
              <a:prstGeom prst="rect">
                <a:avLst/>
              </a:prstGeom>
            </p:spPr>
          </p:pic>
        </p:grpSp>
        <p:sp>
          <p:nvSpPr>
            <p:cNvPr id="14" name="모서리가 둥근 직사각형 13"/>
            <p:cNvSpPr/>
            <p:nvPr/>
          </p:nvSpPr>
          <p:spPr>
            <a:xfrm>
              <a:off x="1151800" y="2609850"/>
              <a:ext cx="3215369" cy="579755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13181" y="8661723"/>
              <a:ext cx="1066800" cy="559435"/>
            </a:xfrm>
            <a:prstGeom prst="rect">
              <a:avLst/>
            </a:prstGeom>
          </p:spPr>
          <p:txBody>
            <a:bodyPr lIns="0" tIns="0" rIns="0" bIns="0" rtlCol="0" anchor="ctr"/>
            <a:lstStyle>
              <a:defPPr>
                <a:defRPr lang="en-US"/>
              </a:defPPr>
              <a:lvl1pPr lvl="0">
                <a:lnSpc>
                  <a:spcPct val="99600"/>
                </a:lnSpc>
                <a:defRPr sz="5800" b="0" i="0" u="none" strike="noStrike" spc="-100">
                  <a:solidFill>
                    <a:srgbClr val="000000"/>
                  </a:solidFill>
                  <a:latin typeface="THESugarM"/>
                </a:defRPr>
              </a:lvl1pPr>
            </a:lstStyle>
            <a:p>
              <a:pPr algn="ctr"/>
              <a:r>
                <a:rPr lang="ko-KR" altLang="en-US" sz="2500" dirty="0">
                  <a:latin typeface="THESugarM" panose="020B0600000101010101" charset="-127"/>
                  <a:ea typeface="THESugarM" panose="020B0600000101010101" charset="-127"/>
                </a:rPr>
                <a:t>개발 </a:t>
              </a:r>
              <a:r>
                <a:rPr lang="ko-KR" altLang="en-US" sz="2500" dirty="0" smtClean="0">
                  <a:latin typeface="THESugarM" panose="020B0600000101010101" charset="-127"/>
                  <a:ea typeface="THESugarM" panose="020B0600000101010101" charset="-127"/>
                </a:rPr>
                <a:t>언어</a:t>
              </a:r>
              <a:endParaRPr lang="ko-KR" altLang="en-US" sz="2500" dirty="0">
                <a:latin typeface="THESugarM" panose="020B0600000101010101" charset="-127"/>
                <a:ea typeface="THESugarM" panose="020B0600000101010101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738563" y="2609850"/>
            <a:ext cx="3215369" cy="6611308"/>
            <a:chOff x="4996635" y="2609850"/>
            <a:chExt cx="3215369" cy="6611308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1102" y="3038566"/>
              <a:ext cx="2260600" cy="226060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11917" y="5559516"/>
              <a:ext cx="2362200" cy="2362200"/>
            </a:xfrm>
            <a:prstGeom prst="rect">
              <a:avLst/>
            </a:prstGeom>
          </p:spPr>
        </p:pic>
        <p:sp>
          <p:nvSpPr>
            <p:cNvPr id="17" name="모서리가 둥근 직사각형 16"/>
            <p:cNvSpPr/>
            <p:nvPr/>
          </p:nvSpPr>
          <p:spPr>
            <a:xfrm>
              <a:off x="4996635" y="2609850"/>
              <a:ext cx="3215369" cy="579755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58336" y="8661723"/>
              <a:ext cx="1269362" cy="559435"/>
            </a:xfrm>
            <a:prstGeom prst="rect">
              <a:avLst/>
            </a:prstGeom>
          </p:spPr>
          <p:txBody>
            <a:bodyPr lIns="0" tIns="0" rIns="0" bIns="0" rtlCol="0" anchor="ctr"/>
            <a:lstStyle>
              <a:defPPr>
                <a:defRPr lang="en-US"/>
              </a:defPPr>
              <a:lvl1pPr lvl="0">
                <a:lnSpc>
                  <a:spcPct val="99600"/>
                </a:lnSpc>
                <a:defRPr sz="5800" b="0" i="0" u="none" strike="noStrike" spc="-100">
                  <a:solidFill>
                    <a:srgbClr val="000000"/>
                  </a:solidFill>
                  <a:latin typeface="THESugarM"/>
                </a:defRPr>
              </a:lvl1pPr>
            </a:lstStyle>
            <a:p>
              <a:pPr algn="ctr"/>
              <a:r>
                <a:rPr lang="ko-KR" altLang="en-US" sz="2500" dirty="0" smtClean="0">
                  <a:latin typeface="THESugarM" panose="020B0600000101010101" charset="-127"/>
                  <a:ea typeface="THESugarM" panose="020B0600000101010101" charset="-127"/>
                </a:rPr>
                <a:t>프레임워크</a:t>
              </a:r>
              <a:endParaRPr lang="ko-KR" altLang="en-US" sz="2500" dirty="0">
                <a:latin typeface="THESugarM" panose="020B0600000101010101" charset="-127"/>
                <a:ea typeface="THESugarM" panose="020B0600000101010101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574235" y="2631894"/>
            <a:ext cx="3215369" cy="6611308"/>
            <a:chOff x="7653068" y="2609850"/>
            <a:chExt cx="3215369" cy="6611308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51555" y="3327944"/>
              <a:ext cx="2095500" cy="209550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79919" y="6382828"/>
              <a:ext cx="2580101" cy="715575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7653068" y="2609850"/>
              <a:ext cx="3215369" cy="579755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26070" y="8661723"/>
              <a:ext cx="1269362" cy="559435"/>
            </a:xfrm>
            <a:prstGeom prst="rect">
              <a:avLst/>
            </a:prstGeom>
          </p:spPr>
          <p:txBody>
            <a:bodyPr lIns="0" tIns="0" rIns="0" bIns="0" rtlCol="0" anchor="ctr"/>
            <a:lstStyle>
              <a:defPPr>
                <a:defRPr lang="en-US"/>
              </a:defPPr>
              <a:lvl1pPr lvl="0">
                <a:lnSpc>
                  <a:spcPct val="99600"/>
                </a:lnSpc>
                <a:defRPr sz="5800" b="0" i="0" u="none" strike="noStrike" spc="-100">
                  <a:solidFill>
                    <a:srgbClr val="000000"/>
                  </a:solidFill>
                  <a:latin typeface="THESugarM"/>
                </a:defRPr>
              </a:lvl1pPr>
            </a:lstStyle>
            <a:p>
              <a:pPr algn="ctr"/>
              <a:r>
                <a:rPr lang="ko-KR" altLang="en-US" sz="2500" dirty="0" smtClean="0">
                  <a:latin typeface="THESugarM" panose="020B0600000101010101" charset="-127"/>
                  <a:ea typeface="THESugarM" panose="020B0600000101010101" charset="-127"/>
                </a:rPr>
                <a:t>토큰</a:t>
              </a:r>
              <a:r>
                <a:rPr lang="en-US" altLang="ko-KR" sz="2500" dirty="0" smtClean="0">
                  <a:latin typeface="THESugarM" panose="020B0600000101010101" charset="-127"/>
                  <a:ea typeface="THESugarM" panose="020B0600000101010101" charset="-127"/>
                </a:rPr>
                <a:t/>
              </a:r>
              <a:br>
                <a:rPr lang="en-US" altLang="ko-KR" sz="2500" dirty="0" smtClean="0">
                  <a:latin typeface="THESugarM" panose="020B0600000101010101" charset="-127"/>
                  <a:ea typeface="THESugarM" panose="020B0600000101010101" charset="-127"/>
                </a:rPr>
              </a:br>
              <a:r>
                <a:rPr lang="ko-KR" altLang="en-US" sz="2500" dirty="0" smtClean="0">
                  <a:latin typeface="THESugarM" panose="020B0600000101010101" charset="-127"/>
                  <a:ea typeface="THESugarM" panose="020B0600000101010101" charset="-127"/>
                </a:rPr>
                <a:t>소켓</a:t>
              </a:r>
              <a:endParaRPr lang="ko-KR" altLang="en-US" sz="2500" dirty="0">
                <a:latin typeface="THESugarM" panose="020B0600000101010101" charset="-127"/>
                <a:ea typeface="THESugarM" panose="020B0600000101010101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1207480" y="2660741"/>
            <a:ext cx="3215369" cy="6560417"/>
            <a:chOff x="11207480" y="2660741"/>
            <a:chExt cx="3215369" cy="6560417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430864" y="6064457"/>
              <a:ext cx="2565400" cy="166370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430864" y="3463472"/>
              <a:ext cx="2768600" cy="13208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2230070" y="8661723"/>
              <a:ext cx="1269362" cy="559435"/>
            </a:xfrm>
            <a:prstGeom prst="rect">
              <a:avLst/>
            </a:prstGeom>
          </p:spPr>
          <p:txBody>
            <a:bodyPr lIns="0" tIns="0" rIns="0" bIns="0" rtlCol="0" anchor="ctr"/>
            <a:lstStyle>
              <a:defPPr>
                <a:defRPr lang="en-US"/>
              </a:defPPr>
              <a:lvl1pPr lvl="0">
                <a:lnSpc>
                  <a:spcPct val="99600"/>
                </a:lnSpc>
                <a:defRPr sz="5800" b="0" i="0" u="none" strike="noStrike" spc="-100">
                  <a:solidFill>
                    <a:srgbClr val="000000"/>
                  </a:solidFill>
                  <a:latin typeface="THESugarM"/>
                </a:defRPr>
              </a:lvl1pPr>
            </a:lstStyle>
            <a:p>
              <a:pPr algn="ctr"/>
              <a:r>
                <a:rPr lang="ko-KR" altLang="en-US" sz="2500" dirty="0" smtClean="0">
                  <a:latin typeface="THESugarM" panose="020B0600000101010101" charset="-127"/>
                  <a:ea typeface="THESugarM" panose="020B0600000101010101" charset="-127"/>
                </a:rPr>
                <a:t>형상관리</a:t>
              </a:r>
              <a:endParaRPr lang="en-US" altLang="ko-KR" sz="2500" dirty="0" smtClean="0">
                <a:latin typeface="THESugarM" panose="020B0600000101010101" charset="-127"/>
                <a:ea typeface="THESugarM" panose="020B0600000101010101" charset="-127"/>
              </a:endParaRPr>
            </a:p>
            <a:p>
              <a:pPr algn="ctr"/>
              <a:r>
                <a:rPr lang="en-US" altLang="ko-KR" sz="2500" dirty="0" smtClean="0">
                  <a:latin typeface="THESugarM" panose="020B0600000101010101" charset="-127"/>
                  <a:ea typeface="THESugarM" panose="020B0600000101010101" charset="-127"/>
                </a:rPr>
                <a:t>DB</a:t>
              </a:r>
              <a:endParaRPr lang="ko-KR" altLang="en-US" sz="2500" dirty="0">
                <a:latin typeface="THESugarM" panose="020B0600000101010101" charset="-127"/>
                <a:ea typeface="THESugarM" panose="020B0600000101010101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1207480" y="2660741"/>
              <a:ext cx="3215369" cy="579755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926417" y="2660741"/>
            <a:ext cx="3215369" cy="6560417"/>
            <a:chOff x="14621562" y="2660741"/>
            <a:chExt cx="3215369" cy="6560417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4669597" y="3002643"/>
              <a:ext cx="3048000" cy="228600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4760382" y="5531057"/>
              <a:ext cx="2857500" cy="2197100"/>
            </a:xfrm>
            <a:prstGeom prst="rect">
              <a:avLst/>
            </a:prstGeom>
          </p:spPr>
        </p:pic>
        <p:sp>
          <p:nvSpPr>
            <p:cNvPr id="27" name="모서리가 둥근 직사각형 26"/>
            <p:cNvSpPr/>
            <p:nvPr/>
          </p:nvSpPr>
          <p:spPr>
            <a:xfrm>
              <a:off x="14621562" y="2660741"/>
              <a:ext cx="3215369" cy="579755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465892" y="8661723"/>
              <a:ext cx="1526708" cy="559435"/>
            </a:xfrm>
            <a:prstGeom prst="rect">
              <a:avLst/>
            </a:prstGeom>
          </p:spPr>
          <p:txBody>
            <a:bodyPr lIns="0" tIns="0" rIns="0" bIns="0" rtlCol="0" anchor="ctr"/>
            <a:lstStyle>
              <a:defPPr>
                <a:defRPr lang="en-US"/>
              </a:defPPr>
              <a:lvl1pPr lvl="0">
                <a:lnSpc>
                  <a:spcPct val="99600"/>
                </a:lnSpc>
                <a:defRPr sz="5800" b="0" i="0" u="none" strike="noStrike" spc="-100">
                  <a:solidFill>
                    <a:srgbClr val="000000"/>
                  </a:solidFill>
                  <a:latin typeface="THESugarM"/>
                </a:defRPr>
              </a:lvl1pPr>
            </a:lstStyle>
            <a:p>
              <a:pPr algn="ctr"/>
              <a:r>
                <a:rPr lang="ko-KR" altLang="en-US" sz="2500" dirty="0" err="1" smtClean="0">
                  <a:latin typeface="THESugarM" panose="020B0600000101010101" charset="-127"/>
                  <a:ea typeface="THESugarM" panose="020B0600000101010101" charset="-127"/>
                </a:rPr>
                <a:t>클라우드서버</a:t>
              </a:r>
              <a:endParaRPr lang="ko-KR" altLang="en-US" sz="2500" dirty="0">
                <a:latin typeface="THESugarM" panose="020B0600000101010101" charset="-127"/>
                <a:ea typeface="THESugarM" panose="020B0600000101010101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56007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 dirty="0">
                <a:solidFill>
                  <a:srgbClr val="000000"/>
                </a:solidFill>
                <a:latin typeface="THESugarM"/>
              </a:rPr>
              <a:t>5. </a:t>
            </a:r>
            <a:r>
              <a:rPr lang="ko-KR" sz="5800" b="0" i="0" u="none" strike="noStrike" spc="-100" dirty="0">
                <a:solidFill>
                  <a:srgbClr val="000000"/>
                </a:solidFill>
                <a:ea typeface="THESugarM"/>
              </a:rPr>
              <a:t>오류</a:t>
            </a:r>
            <a:r>
              <a:rPr lang="en-US" sz="5800" b="0" i="0" u="none" strike="noStrike" spc="-100" dirty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800" b="0" i="0" u="none" strike="noStrike" spc="-100" dirty="0">
                <a:solidFill>
                  <a:srgbClr val="000000"/>
                </a:solidFill>
                <a:ea typeface="THESugarM"/>
              </a:rPr>
              <a:t>및</a:t>
            </a:r>
            <a:r>
              <a:rPr lang="en-US" sz="5800" b="0" i="0" u="none" strike="noStrike" spc="-100" dirty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800" b="0" i="0" u="none" strike="noStrike" spc="-100" dirty="0">
                <a:solidFill>
                  <a:srgbClr val="000000"/>
                </a:solidFill>
                <a:ea typeface="THESugarM"/>
              </a:rPr>
              <a:t>해결과정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95400" y="2324100"/>
            <a:ext cx="13995400" cy="42164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342900" lvl="0" indent="-342900">
              <a:lnSpc>
                <a:spcPct val="207499"/>
              </a:lnSpc>
              <a:buClr>
                <a:srgbClr val="000000"/>
              </a:buClr>
              <a:buFont typeface="Arial"/>
              <a:buChar char="●"/>
              <a:defRPr sz="5800" b="0" i="0" u="none" strike="noStrike">
                <a:solidFill>
                  <a:srgbClr val="000000"/>
                </a:solidFill>
                <a:latin typeface="THESugarM"/>
              </a:defRPr>
            </a:lvl1pPr>
          </a:lstStyle>
          <a:p>
            <a:r>
              <a:rPr lang="en-US" dirty="0" smtClean="0">
                <a:latin typeface="THESugarM" panose="020B0600000101010101" charset="-127"/>
                <a:ea typeface="THESugarM" panose="020B0600000101010101" charset="-127"/>
              </a:rPr>
              <a:t> Front-Back CORS</a:t>
            </a:r>
            <a:endParaRPr lang="en-US" dirty="0">
              <a:latin typeface="THESugarM" panose="020B0600000101010101" charset="-127"/>
              <a:ea typeface="THESugarM" panose="020B0600000101010101" charset="-127"/>
            </a:endParaRPr>
          </a:p>
          <a:p>
            <a:r>
              <a:rPr lang="en-US" dirty="0" smtClean="0">
                <a:latin typeface="THESugarM" panose="020B0600000101010101" charset="-127"/>
                <a:ea typeface="THESugarM" panose="020B0600000101010101" charset="-127"/>
              </a:rPr>
              <a:t> </a:t>
            </a:r>
            <a:r>
              <a:rPr lang="en-US" dirty="0" err="1" smtClean="0">
                <a:latin typeface="THESugarM" panose="020B0600000101010101" charset="-127"/>
                <a:ea typeface="THESugarM" panose="020B0600000101010101" charset="-127"/>
              </a:rPr>
              <a:t>NextJS</a:t>
            </a:r>
            <a:r>
              <a:rPr lang="en-US" dirty="0" smtClean="0">
                <a:latin typeface="THESugarM" panose="020B0600000101010101" charset="-127"/>
                <a:ea typeface="THESugarM" panose="020B0600000101010101" charset="-127"/>
              </a:rPr>
              <a:t> </a:t>
            </a:r>
            <a:r>
              <a:rPr lang="en-US" dirty="0">
                <a:latin typeface="THESugarM" panose="020B0600000101010101" charset="-127"/>
                <a:ea typeface="THESugarM" panose="020B0600000101010101" charset="-127"/>
              </a:rPr>
              <a:t>radio </a:t>
            </a:r>
            <a:r>
              <a:rPr lang="en-US" dirty="0" err="1" smtClean="0">
                <a:latin typeface="THESugarM" panose="020B0600000101010101" charset="-127"/>
                <a:ea typeface="THESugarM" panose="020B0600000101010101" charset="-127"/>
              </a:rPr>
              <a:t>readonly</a:t>
            </a:r>
            <a:endParaRPr lang="en-US" dirty="0">
              <a:latin typeface="THESugarM" panose="020B0600000101010101" charset="-127"/>
              <a:ea typeface="THESugarM" panose="020B0600000101010101" charset="-127"/>
            </a:endParaRPr>
          </a:p>
          <a:p>
            <a:r>
              <a:rPr lang="en-US" dirty="0" smtClean="0">
                <a:latin typeface="THESugarM" panose="020B0600000101010101" charset="-127"/>
                <a:ea typeface="THESugarM" panose="020B0600000101010101" charset="-127"/>
              </a:rPr>
              <a:t> </a:t>
            </a:r>
            <a:r>
              <a:rPr lang="en-US" dirty="0" err="1" smtClean="0">
                <a:latin typeface="THESugarM" panose="020B0600000101010101" charset="-127"/>
                <a:ea typeface="THESugarM" panose="020B0600000101010101" charset="-127"/>
              </a:rPr>
              <a:t>NextJS</a:t>
            </a:r>
            <a:r>
              <a:rPr lang="en-US" dirty="0" smtClean="0">
                <a:latin typeface="THESugarM" panose="020B0600000101010101" charset="-127"/>
                <a:ea typeface="THESugarM" panose="020B0600000101010101" charset="-127"/>
              </a:rPr>
              <a:t> </a:t>
            </a:r>
            <a:r>
              <a:rPr lang="en-US" dirty="0">
                <a:latin typeface="THESugarM" panose="020B0600000101010101" charset="-127"/>
                <a:ea typeface="THESugarM" panose="020B0600000101010101" charset="-127"/>
              </a:rPr>
              <a:t>Input </a:t>
            </a:r>
            <a:r>
              <a:rPr lang="en-US" altLang="ko-KR" dirty="0">
                <a:latin typeface="THESugarM" panose="020B0600000101010101" charset="-127"/>
                <a:ea typeface="THESugarM" panose="020B0600000101010101" charset="-127"/>
              </a:rPr>
              <a:t>Min-</a:t>
            </a:r>
            <a:r>
              <a:rPr lang="en-US" dirty="0">
                <a:latin typeface="THESugarM" panose="020B0600000101010101" charset="-127"/>
                <a:ea typeface="THESugarM" panose="020B0600000101010101" charset="-127"/>
              </a:rPr>
              <a:t>Max </a:t>
            </a:r>
            <a:r>
              <a:rPr lang="ko-KR" dirty="0" smtClean="0">
                <a:latin typeface="THESugarM" panose="020B0600000101010101" charset="-127"/>
                <a:ea typeface="THESugarM" panose="020B0600000101010101" charset="-127"/>
              </a:rPr>
              <a:t>제어</a:t>
            </a:r>
            <a:endParaRPr lang="ko-KR" dirty="0">
              <a:latin typeface="THESugarM" panose="020B0600000101010101" charset="-127"/>
              <a:ea typeface="THESugarM" panose="020B0600000101010101" charset="-127"/>
            </a:endParaRPr>
          </a:p>
          <a:p>
            <a:r>
              <a:rPr lang="en-US" dirty="0" smtClean="0">
                <a:latin typeface="THESugarM" panose="020B0600000101010101" charset="-127"/>
                <a:ea typeface="THESugarM" panose="020B0600000101010101" charset="-127"/>
              </a:rPr>
              <a:t> SSR </a:t>
            </a:r>
            <a:r>
              <a:rPr lang="ko-KR" dirty="0">
                <a:latin typeface="THESugarM" panose="020B0600000101010101" charset="-127"/>
                <a:ea typeface="THESugarM" panose="020B0600000101010101" charset="-127"/>
              </a:rPr>
              <a:t>갱신</a:t>
            </a:r>
            <a:r>
              <a:rPr lang="en-US" dirty="0">
                <a:latin typeface="THESugarM" panose="020B0600000101010101" charset="-127"/>
                <a:ea typeface="THESugarM" panose="020B0600000101010101" charset="-127"/>
              </a:rPr>
              <a:t> </a:t>
            </a:r>
            <a:r>
              <a:rPr lang="ko-KR" dirty="0">
                <a:latin typeface="THESugarM" panose="020B0600000101010101" charset="-127"/>
                <a:ea typeface="THESugarM" panose="020B0600000101010101" charset="-127"/>
              </a:rPr>
              <a:t>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7150100" cy="10287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lvl="0">
              <a:lnSpc>
                <a:spcPct val="99600"/>
              </a:lnSpc>
              <a:defRPr sz="5800" b="0" i="0" u="none" strike="noStrike" spc="-100">
                <a:solidFill>
                  <a:srgbClr val="000000"/>
                </a:solidFill>
                <a:latin typeface="THESugarM" panose="020B0600000101010101" charset="-127"/>
                <a:ea typeface="THESugarM" panose="020B0600000101010101" charset="-127"/>
              </a:defRPr>
            </a:lvl1pPr>
          </a:lstStyle>
          <a:p>
            <a:r>
              <a:rPr lang="en-US" dirty="0"/>
              <a:t>5. </a:t>
            </a:r>
            <a:r>
              <a:rPr lang="ko-KR" dirty="0"/>
              <a:t>오류</a:t>
            </a:r>
            <a:r>
              <a:rPr lang="en-US" dirty="0"/>
              <a:t> </a:t>
            </a:r>
            <a:r>
              <a:rPr lang="ko-KR" dirty="0"/>
              <a:t>및</a:t>
            </a:r>
            <a:r>
              <a:rPr lang="en-US" dirty="0"/>
              <a:t> </a:t>
            </a:r>
            <a:r>
              <a:rPr lang="ko-KR" dirty="0"/>
              <a:t>해결과정</a:t>
            </a:r>
            <a:r>
              <a:rPr lang="en-US" altLang="ko-KR" dirty="0" smtClean="0"/>
              <a:t>(CORS)</a:t>
            </a:r>
            <a:endParaRPr 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552700"/>
            <a:ext cx="5040000" cy="504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1292700"/>
            <a:ext cx="2520000" cy="252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6332700"/>
            <a:ext cx="2520000" cy="252000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7962900" y="3467100"/>
            <a:ext cx="4152900" cy="0"/>
          </a:xfrm>
          <a:prstGeom prst="straightConnector1">
            <a:avLst/>
          </a:prstGeom>
          <a:ln w="1270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7962900" y="2552700"/>
            <a:ext cx="4152900" cy="0"/>
          </a:xfrm>
          <a:prstGeom prst="straightConnector1">
            <a:avLst/>
          </a:prstGeom>
          <a:ln w="1270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7962900" y="7592700"/>
            <a:ext cx="4152900" cy="0"/>
          </a:xfrm>
          <a:prstGeom prst="straightConnector1">
            <a:avLst/>
          </a:prstGeom>
          <a:ln w="1270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7962900" y="6743700"/>
            <a:ext cx="4152900" cy="0"/>
          </a:xfrm>
          <a:prstGeom prst="straightConnector1">
            <a:avLst/>
          </a:prstGeom>
          <a:ln w="1270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837364" y="461703"/>
            <a:ext cx="3496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THESugarM" panose="020B0600000101010101" charset="-127"/>
                <a:ea typeface="THESugarM" panose="020B0600000101010101" charset="-127"/>
              </a:rPr>
              <a:t>Origin(</a:t>
            </a:r>
            <a:r>
              <a:rPr lang="en-US" altLang="ko-KR" sz="4800" dirty="0" err="1" smtClean="0">
                <a:latin typeface="THESugarM" panose="020B0600000101010101" charset="-127"/>
                <a:ea typeface="THESugarM" panose="020B0600000101010101" charset="-127"/>
              </a:rPr>
              <a:t>Next.Js</a:t>
            </a:r>
            <a:r>
              <a:rPr lang="en-US" altLang="ko-KR" sz="4800" dirty="0" smtClean="0">
                <a:latin typeface="THESugarM" panose="020B0600000101010101" charset="-127"/>
                <a:ea typeface="THESugarM" panose="020B0600000101010101" charset="-127"/>
              </a:rPr>
              <a:t>)</a:t>
            </a:r>
            <a:endParaRPr lang="ko-KR" altLang="en-US" sz="48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20583" y="5501703"/>
            <a:ext cx="4291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THESugarM" panose="020B0600000101010101" charset="-127"/>
                <a:ea typeface="THESugarM" panose="020B0600000101010101" charset="-127"/>
              </a:rPr>
              <a:t>Other(</a:t>
            </a:r>
            <a:r>
              <a:rPr lang="en-US" altLang="ko-KR" sz="4800" dirty="0" err="1" smtClean="0">
                <a:latin typeface="THESugarM" panose="020B0600000101010101" charset="-127"/>
                <a:ea typeface="THESugarM" panose="020B0600000101010101" charset="-127"/>
              </a:rPr>
              <a:t>Springboot</a:t>
            </a:r>
            <a:r>
              <a:rPr lang="en-US" altLang="ko-KR" sz="4800" dirty="0" smtClean="0">
                <a:latin typeface="THESugarM" panose="020B0600000101010101" charset="-127"/>
                <a:ea typeface="THESugarM" panose="020B0600000101010101" charset="-127"/>
              </a:rPr>
              <a:t>)</a:t>
            </a:r>
            <a:endParaRPr lang="ko-KR" altLang="en-US" sz="48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39682" y="2717513"/>
            <a:ext cx="4599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http://www.52.kro.kr:3000/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06923" y="6875813"/>
            <a:ext cx="4588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http://www.52.kro.kr:8080/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5" name="곱셈 기호 14"/>
          <p:cNvSpPr/>
          <p:nvPr/>
        </p:nvSpPr>
        <p:spPr>
          <a:xfrm>
            <a:off x="6441591" y="3891600"/>
            <a:ext cx="7195518" cy="65532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278" y="2735667"/>
            <a:ext cx="8783276" cy="398200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267" y="1666399"/>
            <a:ext cx="9373087" cy="618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2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2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7150100" cy="10287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lvl="0">
              <a:lnSpc>
                <a:spcPct val="99600"/>
              </a:lnSpc>
              <a:defRPr sz="5800" b="0" i="0" u="none" strike="noStrike" spc="-100">
                <a:solidFill>
                  <a:srgbClr val="000000"/>
                </a:solidFill>
                <a:latin typeface="THESugarM"/>
                <a:ea typeface="THESugarM"/>
              </a:defRPr>
            </a:lvl1pPr>
          </a:lstStyle>
          <a:p>
            <a:pPr lvl="0">
              <a:defRPr/>
            </a:pPr>
            <a:r>
              <a:rPr lang="en-US"/>
              <a:t>5. </a:t>
            </a:r>
            <a:r>
              <a:rPr lang="ko-KR"/>
              <a:t>오류</a:t>
            </a:r>
            <a:r>
              <a:rPr lang="en-US"/>
              <a:t> </a:t>
            </a:r>
            <a:r>
              <a:rPr lang="ko-KR"/>
              <a:t>및</a:t>
            </a:r>
            <a:r>
              <a:rPr lang="en-US"/>
              <a:t> </a:t>
            </a:r>
            <a:r>
              <a:rPr lang="ko-KR"/>
              <a:t>해결과정</a:t>
            </a:r>
            <a:r>
              <a:rPr lang="en-US" altLang="ko-KR"/>
              <a:t>(radio)</a:t>
            </a:r>
            <a:endParaRPr lang="ko-KR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00" y="2801680"/>
            <a:ext cx="6304899" cy="4683639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rcRect r="24240"/>
          <a:stretch>
            <a:fillRect/>
          </a:stretch>
        </p:blipFill>
        <p:spPr>
          <a:xfrm>
            <a:off x="10515600" y="2817326"/>
            <a:ext cx="6419415" cy="4652347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15392400" y="2476500"/>
            <a:ext cx="1447800" cy="14478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6629400" y="2476500"/>
            <a:ext cx="1447800" cy="14478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8216900" cy="10287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lvl="0">
              <a:lnSpc>
                <a:spcPct val="99600"/>
              </a:lnSpc>
              <a:defRPr sz="5800" b="0" i="0" u="none" strike="noStrike" spc="-100">
                <a:solidFill>
                  <a:srgbClr val="000000"/>
                </a:solidFill>
                <a:latin typeface="THESugarM"/>
                <a:ea typeface="THESugarM"/>
              </a:defRPr>
            </a:lvl1pPr>
          </a:lstStyle>
          <a:p>
            <a:pPr lvl="0">
              <a:defRPr/>
            </a:pPr>
            <a:r>
              <a:rPr lang="en-US"/>
              <a:t>5. </a:t>
            </a:r>
            <a:r>
              <a:rPr lang="ko-KR"/>
              <a:t>오류</a:t>
            </a:r>
            <a:r>
              <a:rPr lang="en-US"/>
              <a:t> </a:t>
            </a:r>
            <a:r>
              <a:rPr lang="ko-KR"/>
              <a:t>및</a:t>
            </a:r>
            <a:r>
              <a:rPr lang="en-US"/>
              <a:t> </a:t>
            </a:r>
            <a:r>
              <a:rPr lang="ko-KR"/>
              <a:t>해결과정</a:t>
            </a:r>
            <a:r>
              <a:rPr lang="en-US" altLang="ko-KR"/>
              <a:t>(Min-Max)</a:t>
            </a:r>
            <a:endParaRPr 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t="26670" r="1180" b="26670"/>
          <a:stretch>
            <a:fillRect/>
          </a:stretch>
        </p:blipFill>
        <p:spPr>
          <a:xfrm>
            <a:off x="4530048" y="4076700"/>
            <a:ext cx="12767352" cy="1066800"/>
          </a:xfrm>
          <a:prstGeom prst="rect">
            <a:avLst/>
          </a:prstGeom>
        </p:spPr>
      </p:pic>
      <p:grpSp>
        <p:nvGrpSpPr>
          <p:cNvPr id="9" name=""/>
          <p:cNvGrpSpPr/>
          <p:nvPr/>
        </p:nvGrpSpPr>
        <p:grpSpPr>
          <a:xfrm rot="0">
            <a:off x="609089" y="1409700"/>
            <a:ext cx="3734310" cy="4324874"/>
            <a:chOff x="2742689" y="1542526"/>
            <a:chExt cx="3734310" cy="4324874"/>
          </a:xfrm>
        </p:grpSpPr>
        <p:pic>
          <p:nvPicPr>
            <p:cNvPr id="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742689" y="1542526"/>
              <a:ext cx="3658110" cy="3753373"/>
            </a:xfrm>
            <a:prstGeom prst="rect">
              <a:avLst/>
            </a:prstGeom>
          </p:spPr>
        </p:pic>
        <p:sp>
          <p:nvSpPr>
            <p:cNvPr id="7" name=""/>
            <p:cNvSpPr/>
            <p:nvPr/>
          </p:nvSpPr>
          <p:spPr>
            <a:xfrm>
              <a:off x="5029200" y="4419600"/>
              <a:ext cx="1447800" cy="1447800"/>
            </a:xfrm>
            <a:prstGeom prst="ellipse">
              <a:avLst/>
            </a:prstGeom>
            <a:noFill/>
            <a:ln w="762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2000" y="5829300"/>
            <a:ext cx="6248400" cy="1031289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772400" y="5829300"/>
            <a:ext cx="7505260" cy="1028758"/>
          </a:xfrm>
          <a:prstGeom prst="rect">
            <a:avLst/>
          </a:prstGeom>
        </p:spPr>
      </p:pic>
      <p:grpSp>
        <p:nvGrpSpPr>
          <p:cNvPr id="14" name=""/>
          <p:cNvGrpSpPr/>
          <p:nvPr/>
        </p:nvGrpSpPr>
        <p:grpSpPr>
          <a:xfrm rot="0">
            <a:off x="762000" y="7200900"/>
            <a:ext cx="13639800" cy="2743200"/>
            <a:chOff x="152400" y="7467600"/>
            <a:chExt cx="13639800" cy="2743200"/>
          </a:xfrm>
        </p:grpSpPr>
        <p:pic>
          <p:nvPicPr>
            <p:cNvPr id="12" name=""/>
            <p:cNvPicPr>
              <a:picLocks noChangeAspect="1"/>
            </p:cNvPicPr>
            <p:nvPr/>
          </p:nvPicPr>
          <p:blipFill rotWithShape="1">
            <a:blip r:embed="rId6"/>
            <a:srcRect l="52350" r="10890"/>
            <a:stretch>
              <a:fillRect/>
            </a:stretch>
          </p:blipFill>
          <p:spPr>
            <a:xfrm>
              <a:off x="152400" y="9144000"/>
              <a:ext cx="13639799" cy="1066800"/>
            </a:xfrm>
            <a:prstGeom prst="rect">
              <a:avLst/>
            </a:prstGeom>
          </p:spPr>
        </p:pic>
        <p:pic>
          <p:nvPicPr>
            <p:cNvPr id="13" name=""/>
            <p:cNvPicPr>
              <a:picLocks noChangeAspect="1"/>
            </p:cNvPicPr>
            <p:nvPr/>
          </p:nvPicPr>
          <p:blipFill rotWithShape="1">
            <a:blip r:embed="rId7"/>
            <a:srcRect l="30370" r="47650"/>
            <a:stretch>
              <a:fillRect/>
            </a:stretch>
          </p:blipFill>
          <p:spPr>
            <a:xfrm>
              <a:off x="152402" y="8343899"/>
              <a:ext cx="8153399" cy="1066800"/>
            </a:xfrm>
            <a:prstGeom prst="rect">
              <a:avLst/>
            </a:prstGeom>
          </p:spPr>
        </p:pic>
        <p:pic>
          <p:nvPicPr>
            <p:cNvPr id="11" name=""/>
            <p:cNvPicPr>
              <a:picLocks noChangeAspect="1"/>
            </p:cNvPicPr>
            <p:nvPr/>
          </p:nvPicPr>
          <p:blipFill rotWithShape="1">
            <a:blip r:embed="rId8"/>
            <a:srcRect r="69630"/>
            <a:stretch>
              <a:fillRect/>
            </a:stretch>
          </p:blipFill>
          <p:spPr>
            <a:xfrm>
              <a:off x="163823" y="7467600"/>
              <a:ext cx="11266177" cy="10668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8216900" cy="10287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lvl="0">
              <a:lnSpc>
                <a:spcPct val="99600"/>
              </a:lnSpc>
              <a:defRPr sz="5800" b="0" i="0" u="none" strike="noStrike" spc="-100">
                <a:solidFill>
                  <a:srgbClr val="000000"/>
                </a:solidFill>
                <a:latin typeface="THESugarM"/>
                <a:ea typeface="THESugarM"/>
              </a:defRPr>
            </a:lvl1pPr>
          </a:lstStyle>
          <a:p>
            <a:pPr lvl="0">
              <a:defRPr/>
            </a:pPr>
            <a:r>
              <a:rPr lang="en-US"/>
              <a:t>5. </a:t>
            </a:r>
            <a:r>
              <a:rPr lang="ko-KR"/>
              <a:t>오류</a:t>
            </a:r>
            <a:r>
              <a:rPr lang="en-US"/>
              <a:t> </a:t>
            </a:r>
            <a:r>
              <a:rPr lang="ko-KR"/>
              <a:t>및</a:t>
            </a:r>
            <a:r>
              <a:rPr lang="en-US"/>
              <a:t> </a:t>
            </a:r>
            <a:r>
              <a:rPr lang="ko-KR"/>
              <a:t>해결과정</a:t>
            </a:r>
            <a:r>
              <a:rPr lang="en-US" altLang="ko-KR"/>
              <a:t>(SSR)</a:t>
            </a:r>
            <a:endParaRPr 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800" y="1328205"/>
            <a:ext cx="11191206" cy="709189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rcRect b="32000"/>
          <a:stretch>
            <a:fillRect/>
          </a:stretch>
        </p:blipFill>
        <p:spPr>
          <a:xfrm>
            <a:off x="7413320" y="5924350"/>
            <a:ext cx="8969680" cy="165755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rcRect r="23200"/>
          <a:stretch>
            <a:fillRect/>
          </a:stretch>
        </p:blipFill>
        <p:spPr>
          <a:xfrm>
            <a:off x="330464" y="8689104"/>
            <a:ext cx="17652736" cy="1102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4775200" cy="10287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lvl="0">
              <a:lnSpc>
                <a:spcPct val="99600"/>
              </a:lnSpc>
              <a:defRPr sz="5800" b="0" i="0" u="none" strike="noStrike" spc="-100">
                <a:solidFill>
                  <a:srgbClr val="000000"/>
                </a:solidFill>
                <a:latin typeface="THESugarM"/>
                <a:ea typeface="THESugarM"/>
              </a:defRPr>
            </a:lvl1pPr>
          </a:lstStyle>
          <a:p>
            <a:pPr lvl="0">
              <a:defRPr/>
            </a:pPr>
            <a:r>
              <a:rPr lang="en-US"/>
              <a:t>6. KnowHow </a:t>
            </a:r>
            <a:r>
              <a:rPr lang="ko-KR"/>
              <a:t>공유</a:t>
            </a:r>
            <a:endParaRPr lang="ko-KR"/>
          </a:p>
        </p:txBody>
      </p:sp>
      <p:sp>
        <p:nvSpPr>
          <p:cNvPr id="3" name="TextBox 3"/>
          <p:cNvSpPr txBox="1"/>
          <p:nvPr/>
        </p:nvSpPr>
        <p:spPr>
          <a:xfrm>
            <a:off x="1600200" y="2857500"/>
            <a:ext cx="7899400" cy="52324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342900" lvl="0" indent="-342900">
              <a:lnSpc>
                <a:spcPct val="207499"/>
              </a:lnSpc>
              <a:buClr>
                <a:srgbClr val="000000"/>
              </a:buClr>
              <a:buFont typeface="Arial"/>
              <a:buChar char="●"/>
              <a:defRPr sz="5800" b="0" i="0" u="none" strike="noStrike">
                <a:solidFill>
                  <a:srgbClr val="000000"/>
                </a:solidFill>
                <a:latin typeface="THESugarM"/>
              </a:defRPr>
            </a:lvl1pPr>
          </a:lstStyle>
          <a:p>
            <a:pPr lvl="0">
              <a:defRPr/>
            </a:pPr>
            <a:r>
              <a:rPr lang="ko-KR">
                <a:latin typeface="THE슈가슈크림M"/>
                <a:ea typeface="THE슈가슈크림M"/>
                <a:cs typeface="+mn-cs"/>
              </a:rPr>
              <a:t>이미지</a:t>
            </a:r>
            <a:r>
              <a:rPr lang="en-US">
                <a:latin typeface="THE슈가슈크림M"/>
                <a:ea typeface="THE슈가슈크림M"/>
                <a:cs typeface="+mn-cs"/>
              </a:rPr>
              <a:t> </a:t>
            </a:r>
            <a:r>
              <a:rPr lang="ko-KR">
                <a:latin typeface="THE슈가슈크림M"/>
                <a:ea typeface="THE슈가슈크림M"/>
                <a:cs typeface="+mn-cs"/>
              </a:rPr>
              <a:t>처리</a:t>
            </a:r>
            <a:endParaRPr lang="ko-KR">
              <a:latin typeface="THE슈가슈크림M"/>
              <a:ea typeface="THE슈가슈크림M"/>
              <a:cs typeface="+mn-cs"/>
            </a:endParaRPr>
          </a:p>
          <a:p>
            <a:pPr lvl="0">
              <a:defRPr/>
            </a:pPr>
            <a:r>
              <a:rPr lang="ko-KR">
                <a:latin typeface="THE슈가슈크림M"/>
                <a:ea typeface="THE슈가슈크림M"/>
                <a:cs typeface="+mn-cs"/>
              </a:rPr>
              <a:t>멀티키</a:t>
            </a:r>
            <a:endParaRPr lang="ko-KR">
              <a:latin typeface="THE슈가슈크림M"/>
              <a:ea typeface="THE슈가슈크림M"/>
              <a:cs typeface="+mn-cs"/>
            </a:endParaRPr>
          </a:p>
          <a:p>
            <a:pPr lvl="0">
              <a:defRPr/>
            </a:pPr>
            <a:r>
              <a:rPr lang="ko-KR">
                <a:latin typeface="THE슈가슈크림M"/>
                <a:ea typeface="THE슈가슈크림M"/>
                <a:cs typeface="+mn-cs"/>
              </a:rPr>
              <a:t>스케쥴러</a:t>
            </a:r>
            <a:endParaRPr lang="ko-KR">
              <a:latin typeface="THE슈가슈크림M"/>
              <a:ea typeface="THE슈가슈크림M"/>
              <a:cs typeface="+mn-cs"/>
            </a:endParaRPr>
          </a:p>
          <a:p>
            <a:pPr lvl="0">
              <a:defRPr/>
            </a:pPr>
            <a:r>
              <a:rPr lang="en-US">
                <a:latin typeface="THE슈가슈크림M"/>
                <a:ea typeface="THE슈가슈크림M"/>
                <a:cs typeface="+mn-cs"/>
              </a:rPr>
              <a:t>switch-enum</a:t>
            </a:r>
            <a:endParaRPr lang="en-US">
              <a:latin typeface="THE슈가슈크림M"/>
              <a:ea typeface="THE슈가슈크림M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8382000" cy="10287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lvl="0">
              <a:lnSpc>
                <a:spcPct val="99600"/>
              </a:lnSpc>
              <a:defRPr sz="5800" b="0" i="0" u="none" strike="noStrike" spc="-100">
                <a:solidFill>
                  <a:srgbClr val="000000"/>
                </a:solidFill>
                <a:latin typeface="THESugarM"/>
                <a:ea typeface="THESugarM"/>
              </a:defRPr>
            </a:lvl1pPr>
          </a:lstStyle>
          <a:p>
            <a:pPr lvl="0">
              <a:defRPr/>
            </a:pPr>
            <a:r>
              <a:rPr lang="en-US"/>
              <a:t>6. KnowHow </a:t>
            </a:r>
            <a:r>
              <a:rPr lang="ko-KR"/>
              <a:t>공유</a:t>
            </a:r>
            <a:r>
              <a:rPr lang="en-US"/>
              <a:t>(</a:t>
            </a:r>
            <a:r>
              <a:rPr lang="ko-KR"/>
              <a:t>이미지</a:t>
            </a:r>
            <a:r>
              <a:rPr lang="en-US"/>
              <a:t> </a:t>
            </a:r>
            <a:r>
              <a:rPr lang="ko-KR"/>
              <a:t>처리</a:t>
            </a:r>
            <a:r>
              <a:rPr lang="en-US"/>
              <a:t>)</a:t>
            </a:r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9796" y="3390900"/>
            <a:ext cx="2520000" cy="252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40000" y="3390900"/>
            <a:ext cx="2520000" cy="252000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886200" y="2807746"/>
            <a:ext cx="10242550" cy="91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008643" y="2891953"/>
            <a:ext cx="199766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THE슈가슈크림M"/>
                <a:ea typeface="THE슈가슈크림M"/>
                <a:cs typeface="+mn-cs"/>
              </a:rPr>
              <a:t>Image File</a:t>
            </a:r>
            <a:endParaRPr lang="ko-KR" altLang="en-US" sz="4000">
              <a:latin typeface="THE슈가슈크림M"/>
              <a:ea typeface="THE슈가슈크림M"/>
              <a:cs typeface="+mn-cs"/>
            </a:endParaRPr>
          </a:p>
        </p:txBody>
      </p:sp>
      <p:sp>
        <p:nvSpPr>
          <p:cNvPr id="16" name="오른쪽 화살표 15"/>
          <p:cNvSpPr/>
          <p:nvPr/>
        </p:nvSpPr>
        <p:spPr>
          <a:xfrm flipH="1">
            <a:off x="3886200" y="3785565"/>
            <a:ext cx="10242550" cy="91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670683" y="3868500"/>
            <a:ext cx="67358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THE슈가슈크림M"/>
                <a:ea typeface="THE슈가슈크림M"/>
                <a:cs typeface="+mn-cs"/>
              </a:rPr>
              <a:t>Url</a:t>
            </a:r>
            <a:endParaRPr lang="ko-KR" altLang="en-US" sz="4000">
              <a:latin typeface="THE슈가슈크림M"/>
              <a:ea typeface="THE슈가슈크림M"/>
              <a:cs typeface="+mn-cs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3886200" y="6134100"/>
            <a:ext cx="10242550" cy="91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670683" y="6222332"/>
            <a:ext cx="67358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THE슈가슈크림M"/>
                <a:ea typeface="THE슈가슈크림M"/>
                <a:cs typeface="+mn-cs"/>
              </a:rPr>
              <a:t>Url</a:t>
            </a:r>
            <a:endParaRPr lang="ko-KR" altLang="en-US" sz="4000">
              <a:latin typeface="THE슈가슈크림M"/>
              <a:ea typeface="THE슈가슈크림M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41563" y="2184067"/>
            <a:ext cx="183896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THE슈가슈크림M"/>
                <a:ea typeface="THE슈가슈크림M"/>
                <a:cs typeface="+mn-cs"/>
              </a:rPr>
              <a:t>임시저장</a:t>
            </a:r>
            <a:endParaRPr lang="ko-KR" altLang="en-US" sz="4000">
              <a:latin typeface="THE슈가슈크림M"/>
              <a:ea typeface="THE슈가슈크림M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41562" y="5477381"/>
            <a:ext cx="282641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THE슈가슈크림M"/>
                <a:ea typeface="THE슈가슈크림M"/>
                <a:cs typeface="+mn-cs"/>
              </a:rPr>
              <a:t>데이터 저장시</a:t>
            </a:r>
            <a:endParaRPr lang="ko-KR" altLang="en-US" sz="4000">
              <a:latin typeface="THE슈가슈크림M"/>
              <a:ea typeface="THE슈가슈크림M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77800" y="6997333"/>
            <a:ext cx="199926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THE슈가슈크림M"/>
                <a:ea typeface="THE슈가슈크림M"/>
                <a:cs typeface="+mn-cs"/>
              </a:rPr>
              <a:t>파일 제어</a:t>
            </a:r>
            <a:endParaRPr lang="ko-KR" altLang="en-US" sz="4000">
              <a:latin typeface="THE슈가슈크림M"/>
              <a:ea typeface="THE슈가슈크림M"/>
              <a:cs typeface="+mn-cs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3022865" y="7837428"/>
          <a:ext cx="370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0"/>
                <a:gridCol w="185420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K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V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키 값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이미지 </a:t>
                      </a:r>
                      <a:r>
                        <a:rPr lang="en-US" altLang="ko-KR"/>
                        <a:t>URL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2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52071" y="1771179"/>
            <a:ext cx="10983857" cy="6744641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90097" y="1852153"/>
            <a:ext cx="11507805" cy="65826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7900"/>
            <a:ext cx="4584700" cy="4584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3300" y="2247900"/>
            <a:ext cx="4584700" cy="4584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47900"/>
            <a:ext cx="4584700" cy="4584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300" y="2247900"/>
            <a:ext cx="4584700" cy="4584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0600" y="723900"/>
            <a:ext cx="5384800" cy="3302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835900" y="698500"/>
            <a:ext cx="2616200" cy="876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000" b="0" i="0" u="none" strike="noStrike">
                <a:solidFill>
                  <a:srgbClr val="000000"/>
                </a:solidFill>
                <a:ea typeface="THESugarM"/>
              </a:rPr>
              <a:t>팀원</a:t>
            </a:r>
            <a:r>
              <a:rPr lang="en-US" sz="5000" b="0" i="0" u="none" strike="noStrike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THESugarM"/>
              </a:rPr>
              <a:t>소개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300" y="6235700"/>
            <a:ext cx="2527300" cy="21463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219200" y="7137400"/>
            <a:ext cx="21590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700" b="0" i="0" u="none" strike="noStrike">
                <a:solidFill>
                  <a:srgbClr val="000000"/>
                </a:solidFill>
                <a:ea typeface="THESugarM"/>
              </a:rPr>
              <a:t>홍성재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00" y="7493000"/>
            <a:ext cx="3543300" cy="30099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3" name="TextBox 13"/>
          <p:cNvSpPr txBox="1"/>
          <p:nvPr/>
        </p:nvSpPr>
        <p:spPr>
          <a:xfrm>
            <a:off x="5778500" y="7137400"/>
            <a:ext cx="21590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700" b="0" i="0" u="none" strike="noStrike">
                <a:solidFill>
                  <a:srgbClr val="000000"/>
                </a:solidFill>
                <a:ea typeface="THESugarM"/>
              </a:rPr>
              <a:t>황준하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8600" y="6235700"/>
            <a:ext cx="2489200" cy="2146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1500" y="7480300"/>
            <a:ext cx="3543300" cy="30226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7" name="TextBox 17"/>
          <p:cNvSpPr txBox="1"/>
          <p:nvPr/>
        </p:nvSpPr>
        <p:spPr>
          <a:xfrm>
            <a:off x="14922500" y="7137400"/>
            <a:ext cx="21590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700" b="0" i="0" u="none" strike="noStrike">
                <a:solidFill>
                  <a:srgbClr val="000000"/>
                </a:solidFill>
                <a:ea typeface="THESugarM"/>
              </a:rPr>
              <a:t>이순재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22600" y="6235700"/>
            <a:ext cx="2489200" cy="21463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82800" y="7480300"/>
            <a:ext cx="3543300" cy="30226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1" name="TextBox 21"/>
          <p:cNvSpPr txBox="1"/>
          <p:nvPr/>
        </p:nvSpPr>
        <p:spPr>
          <a:xfrm>
            <a:off x="10350500" y="7251700"/>
            <a:ext cx="21590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700" b="0" i="0" u="none" strike="noStrike">
                <a:solidFill>
                  <a:srgbClr val="000000"/>
                </a:solidFill>
                <a:ea typeface="THESugarM"/>
              </a:rPr>
              <a:t>이동원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0600" y="6350000"/>
            <a:ext cx="2489200" cy="21463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3500" y="7594600"/>
            <a:ext cx="3543300" cy="302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69977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>
                <a:solidFill>
                  <a:srgbClr val="000000"/>
                </a:solidFill>
                <a:latin typeface="THESugarM"/>
              </a:rPr>
              <a:t>6. KnowHow </a:t>
            </a:r>
            <a:r>
              <a:rPr lang="ko-KR" sz="5800" b="0" i="0" u="none" strike="noStrike" spc="-100">
                <a:solidFill>
                  <a:srgbClr val="000000"/>
                </a:solidFill>
                <a:ea typeface="THESugarM"/>
              </a:rPr>
              <a:t>공유</a:t>
            </a:r>
            <a:r>
              <a:rPr lang="en-US" sz="5800" b="0" i="0" u="none" strike="noStrike" spc="-100">
                <a:solidFill>
                  <a:srgbClr val="000000"/>
                </a:solidFill>
                <a:latin typeface="THESugarM"/>
              </a:rPr>
              <a:t>(</a:t>
            </a:r>
            <a:r>
              <a:rPr lang="ko-KR" sz="5800" b="0" i="0" u="none" strike="noStrike" spc="-100">
                <a:solidFill>
                  <a:srgbClr val="000000"/>
                </a:solidFill>
                <a:ea typeface="THESugarM"/>
              </a:rPr>
              <a:t>멀티키</a:t>
            </a:r>
            <a:r>
              <a:rPr lang="en-US" sz="5800" b="0" i="0" u="none" strike="noStrike" spc="-100">
                <a:solidFill>
                  <a:srgbClr val="000000"/>
                </a:solidFill>
                <a:latin typeface="THESugarM"/>
              </a:rPr>
              <a:t>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1181"/>
              </p:ext>
            </p:extLst>
          </p:nvPr>
        </p:nvGraphicFramePr>
        <p:xfrm>
          <a:off x="12420600" y="2933700"/>
          <a:ext cx="370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330472678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1898120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2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이미지</a:t>
                      </a:r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71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이미지</a:t>
                      </a:r>
                      <a:r>
                        <a:rPr lang="en-US" altLang="ko-KR" smtClean="0"/>
                        <a:t>2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0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4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2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73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629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55535"/>
              </p:ext>
            </p:extLst>
          </p:nvPr>
        </p:nvGraphicFramePr>
        <p:xfrm>
          <a:off x="1447800" y="2933700"/>
          <a:ext cx="370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330472678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1898120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2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r>
                        <a:rPr lang="ko-KR" altLang="en-US" dirty="0" smtClean="0"/>
                        <a:t>이미지 </a:t>
                      </a:r>
                      <a:r>
                        <a:rPr lang="en-US" altLang="ko-KR" dirty="0" smtClean="0"/>
                        <a:t>key</a:t>
                      </a:r>
                      <a:r>
                        <a:rPr lang="ko-KR" altLang="en-US" dirty="0" smtClean="0"/>
                        <a:t>값들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71531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420600" y="1866900"/>
            <a:ext cx="1999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THESugarM" panose="020B0600000101010101" charset="-127"/>
                <a:ea typeface="THESugarM" panose="020B0600000101010101" charset="-127"/>
              </a:rPr>
              <a:t>파일 제어</a:t>
            </a:r>
            <a:endParaRPr lang="ko-KR" altLang="en-US" sz="40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1866900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>
                <a:latin typeface="THESugarM" panose="020B0600000101010101" charset="-127"/>
                <a:ea typeface="THESugarM" panose="020B0600000101010101" charset="-127"/>
              </a:rPr>
              <a:t>멀티키</a:t>
            </a:r>
            <a:endParaRPr lang="ko-KR" altLang="en-US" sz="40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156200" y="3390900"/>
            <a:ext cx="7264400" cy="762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156200" y="3390900"/>
            <a:ext cx="7264400" cy="4572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6" idx="1"/>
          </p:cNvCxnSpPr>
          <p:nvPr/>
        </p:nvCxnSpPr>
        <p:spPr>
          <a:xfrm>
            <a:off x="5156200" y="3390900"/>
            <a:ext cx="7264400" cy="84074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156200" y="3390900"/>
            <a:ext cx="7264400" cy="11430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156200" y="3390900"/>
            <a:ext cx="7188200" cy="16002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156200" y="3467100"/>
            <a:ext cx="7188200" cy="18288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7683500" cy="1028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5800" b="0" i="0" u="none" strike="noStrike" spc="-100">
                <a:solidFill>
                  <a:srgbClr val="000000"/>
                </a:solidFill>
                <a:latin typeface="THE슈가슈크림M"/>
              </a:rPr>
              <a:t>6. KnowHow </a:t>
            </a:r>
            <a:r>
              <a:rPr lang="ko-KR" sz="5800" b="0" i="0" u="none" strike="noStrike" spc="-100">
                <a:solidFill>
                  <a:srgbClr val="000000"/>
                </a:solidFill>
                <a:ea typeface="THE슈가슈크림M"/>
              </a:rPr>
              <a:t>공유</a:t>
            </a:r>
            <a:r>
              <a:rPr lang="en-US" sz="5800" b="0" i="0" u="none" strike="noStrike" spc="-100">
                <a:solidFill>
                  <a:srgbClr val="000000"/>
                </a:solidFill>
                <a:latin typeface="THE슈가슈크림M"/>
              </a:rPr>
              <a:t>(</a:t>
            </a:r>
            <a:r>
              <a:rPr lang="ko-KR" sz="5800" b="0" i="0" u="none" strike="noStrike" spc="-100">
                <a:solidFill>
                  <a:srgbClr val="000000"/>
                </a:solidFill>
                <a:ea typeface="THE슈가슈크림M"/>
              </a:rPr>
              <a:t>스케쥴러</a:t>
            </a:r>
            <a:r>
              <a:rPr lang="en-US" sz="5800" b="0" i="0" u="none" strike="noStrike" spc="-100">
                <a:solidFill>
                  <a:srgbClr val="000000"/>
                </a:solidFill>
                <a:latin typeface="THE슈가슈크림M"/>
              </a:rPr>
              <a:t>)</a:t>
            </a:r>
            <a:endParaRPr lang="en-US" sz="5800" b="0" i="0" u="none" strike="noStrike" spc="-100">
              <a:solidFill>
                <a:srgbClr val="000000"/>
              </a:solidFill>
              <a:latin typeface="THE슈가슈크림M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000" y="1220650"/>
            <a:ext cx="13002325" cy="8494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6553200" cy="1028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5800" b="0" i="0" u="none" strike="noStrike" spc="-100">
                <a:solidFill>
                  <a:srgbClr val="000000"/>
                </a:solidFill>
                <a:latin typeface="THE슈가슈크림M"/>
              </a:rPr>
              <a:t>6. KnowHow </a:t>
            </a:r>
            <a:r>
              <a:rPr lang="ko-KR" sz="5800" b="0" i="0" u="none" strike="noStrike" spc="-100">
                <a:solidFill>
                  <a:srgbClr val="000000"/>
                </a:solidFill>
                <a:ea typeface="THE슈가슈크림M"/>
              </a:rPr>
              <a:t>공유</a:t>
            </a:r>
            <a:r>
              <a:rPr lang="en-US" sz="5800" b="0" i="0" u="none" strike="noStrike" spc="-100">
                <a:solidFill>
                  <a:srgbClr val="000000"/>
                </a:solidFill>
                <a:latin typeface="THE슈가슈크림M"/>
              </a:rPr>
              <a:t>(enum)</a:t>
            </a:r>
            <a:endParaRPr lang="en-US" sz="5800" b="0" i="0" u="none" strike="noStrike" spc="-100">
              <a:solidFill>
                <a:srgbClr val="000000"/>
              </a:solidFill>
              <a:latin typeface="THE슈가슈크림M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6371" y="2100087"/>
            <a:ext cx="16455256" cy="6086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6883400" cy="1028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5800" b="0" i="0" u="none" strike="noStrike" spc="-100">
                <a:solidFill>
                  <a:srgbClr val="000000"/>
                </a:solidFill>
                <a:latin typeface="THE슈가슈크림M"/>
              </a:rPr>
              <a:t>6. KnowHow </a:t>
            </a:r>
            <a:r>
              <a:rPr lang="ko-KR" sz="5800" b="0" i="0" u="none" strike="noStrike" spc="-100">
                <a:solidFill>
                  <a:srgbClr val="000000"/>
                </a:solidFill>
                <a:ea typeface="THE슈가슈크림M"/>
              </a:rPr>
              <a:t>공유</a:t>
            </a:r>
            <a:r>
              <a:rPr lang="en-US" sz="5800" b="0" i="0" u="none" strike="noStrike" spc="-100">
                <a:solidFill>
                  <a:srgbClr val="000000"/>
                </a:solidFill>
                <a:latin typeface="THE슈가슈크림M"/>
              </a:rPr>
              <a:t>(record)</a:t>
            </a:r>
            <a:endParaRPr lang="en-US" sz="5800" b="0" i="0" u="none" strike="noStrike" spc="-100">
              <a:solidFill>
                <a:srgbClr val="000000"/>
              </a:solidFill>
              <a:latin typeface="THE슈가슈크림M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r="33830" b="38830"/>
          <a:stretch>
            <a:fillRect/>
          </a:stretch>
        </p:blipFill>
        <p:spPr>
          <a:xfrm>
            <a:off x="656784" y="1485900"/>
            <a:ext cx="6658415" cy="6322639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199" y="4236693"/>
            <a:ext cx="17373602" cy="18136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7300" y="3124200"/>
            <a:ext cx="17894300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857500"/>
            <a:ext cx="11785600" cy="4699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081000" y="4292600"/>
            <a:ext cx="1003300" cy="1155700"/>
          </a:xfrm>
          <a:prstGeom prst="rect">
            <a:avLst/>
          </a:prstGeom>
          <a:effectLst>
            <a:outerShdw dist="82210" dir="2700000">
              <a:srgbClr val="000000">
                <a:alpha val="40000"/>
              </a:srgbClr>
            </a:outerShdw>
          </a:effectLst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6500" b="0" i="0" u="none" strike="noStrike">
                <a:solidFill>
                  <a:srgbClr val="000000"/>
                </a:solidFill>
                <a:ea typeface="Noto Sans CJK KR Regular"/>
              </a:rPr>
              <a:t>」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203700" y="3454400"/>
            <a:ext cx="1003300" cy="1155700"/>
          </a:xfrm>
          <a:prstGeom prst="rect">
            <a:avLst/>
          </a:prstGeom>
          <a:effectLst>
            <a:outerShdw dist="82210" dir="2700000">
              <a:srgbClr val="000000">
                <a:alpha val="40000"/>
              </a:srgbClr>
            </a:outerShdw>
          </a:effectLst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6500" b="0" i="0" u="none" strike="noStrike" dirty="0">
                <a:solidFill>
                  <a:srgbClr val="000000"/>
                </a:solidFill>
                <a:ea typeface="Noto Sans CJK KR Regular"/>
              </a:rPr>
              <a:t>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14300" y="203200"/>
            <a:ext cx="3263900" cy="1346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ko-KR" sz="8900" b="0" i="0" u="none" strike="noStrike">
                <a:solidFill>
                  <a:srgbClr val="000000"/>
                </a:solidFill>
                <a:ea typeface="THESugarM"/>
              </a:rPr>
              <a:t>목차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724400" y="1409700"/>
            <a:ext cx="660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01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24400" y="2552700"/>
            <a:ext cx="660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02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724400" y="3657600"/>
            <a:ext cx="660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03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724400" y="4762500"/>
            <a:ext cx="660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04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724400" y="5842000"/>
            <a:ext cx="660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05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724400" y="6921500"/>
            <a:ext cx="660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06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24400" y="8064500"/>
            <a:ext cx="660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07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804400" y="1409700"/>
            <a:ext cx="37592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기능</a:t>
            </a: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소개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769600" y="2552700"/>
            <a:ext cx="18415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DB </a:t>
            </a: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구조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642600" y="3657600"/>
            <a:ext cx="20955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구현</a:t>
            </a: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목표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994900" y="5842000"/>
            <a:ext cx="33782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오류</a:t>
            </a: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및</a:t>
            </a: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해결과정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591800" y="7035800"/>
            <a:ext cx="21971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지식</a:t>
            </a: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공유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947400" y="8140700"/>
            <a:ext cx="14859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Q &amp; 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744200" y="4762500"/>
            <a:ext cx="18923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개발</a:t>
            </a: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환경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47752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 dirty="0">
                <a:solidFill>
                  <a:srgbClr val="000000"/>
                </a:solidFill>
                <a:latin typeface="THESugarM"/>
              </a:rPr>
              <a:t>1. </a:t>
            </a:r>
            <a:r>
              <a:rPr lang="ko-KR" sz="5800" b="0" i="0" u="none" strike="noStrike" spc="-100" dirty="0">
                <a:solidFill>
                  <a:srgbClr val="000000"/>
                </a:solidFill>
                <a:ea typeface="THESugarM"/>
              </a:rPr>
              <a:t>기능</a:t>
            </a:r>
            <a:r>
              <a:rPr lang="en-US" sz="5800" b="0" i="0" u="none" strike="noStrike" spc="-100" dirty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800" b="0" i="0" u="none" strike="noStrike" spc="-100" dirty="0" smtClean="0">
                <a:solidFill>
                  <a:srgbClr val="000000"/>
                </a:solidFill>
                <a:ea typeface="THESugarM"/>
              </a:rPr>
              <a:t>소개</a:t>
            </a:r>
            <a:endParaRPr lang="en-US" sz="5800" b="0" i="0" u="none" strike="noStrike" dirty="0">
              <a:solidFill>
                <a:srgbClr val="000000"/>
              </a:solidFill>
              <a:latin typeface="THESugarM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55800" y="1778000"/>
            <a:ext cx="6286500" cy="659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상품</a:t>
            </a:r>
            <a:r>
              <a:rPr lang="en-US" sz="5800" b="0" i="0" u="none" strike="noStrike" dirty="0" smtClean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800" b="0" i="0" u="none" strike="noStrike" dirty="0">
                <a:solidFill>
                  <a:srgbClr val="000000"/>
                </a:solidFill>
                <a:ea typeface="THESugarM"/>
              </a:rPr>
              <a:t>등록</a:t>
            </a:r>
          </a:p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장바구니</a:t>
            </a:r>
          </a:p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sz="5800" b="0" i="0" u="none" strike="noStrike" dirty="0" err="1" smtClean="0">
                <a:solidFill>
                  <a:srgbClr val="000000"/>
                </a:solidFill>
                <a:ea typeface="THESugarM"/>
              </a:rPr>
              <a:t>배송지관리</a:t>
            </a:r>
            <a:endParaRPr lang="en-US" altLang="ko-KR" sz="5800" b="0" i="0" u="none" strike="noStrike" dirty="0" smtClean="0">
              <a:solidFill>
                <a:srgbClr val="000000"/>
              </a:solidFill>
              <a:ea typeface="THESugarM"/>
            </a:endParaRPr>
          </a:p>
          <a:p>
            <a:pPr marL="342900" indent="-342900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dirty="0">
                <a:solidFill>
                  <a:srgbClr val="000000"/>
                </a:solidFill>
                <a:ea typeface="THESugarM"/>
              </a:rPr>
              <a:t> </a:t>
            </a:r>
            <a:r>
              <a:rPr lang="ko-KR" altLang="ko-KR" sz="5800" dirty="0">
                <a:solidFill>
                  <a:srgbClr val="000000"/>
                </a:solidFill>
                <a:ea typeface="THESugarM"/>
              </a:rPr>
              <a:t>게시물</a:t>
            </a:r>
            <a:r>
              <a:rPr lang="en-US" altLang="ko-KR" sz="5800" dirty="0">
                <a:solidFill>
                  <a:srgbClr val="000000"/>
                </a:solidFill>
                <a:latin typeface="THESugarM"/>
              </a:rPr>
              <a:t>(</a:t>
            </a:r>
            <a:r>
              <a:rPr lang="ko-KR" altLang="ko-KR" sz="5800" dirty="0">
                <a:solidFill>
                  <a:srgbClr val="000000"/>
                </a:solidFill>
                <a:ea typeface="THESugarM"/>
              </a:rPr>
              <a:t>공지</a:t>
            </a:r>
            <a:r>
              <a:rPr lang="en-US" altLang="ko-KR" sz="5800" dirty="0">
                <a:solidFill>
                  <a:srgbClr val="000000"/>
                </a:solidFill>
                <a:latin typeface="THESugarM"/>
              </a:rPr>
              <a:t>, FAQ</a:t>
            </a:r>
            <a:r>
              <a:rPr lang="en-US" altLang="ko-KR" sz="5800" dirty="0" smtClean="0">
                <a:solidFill>
                  <a:srgbClr val="000000"/>
                </a:solidFill>
                <a:latin typeface="THESugarM"/>
              </a:rPr>
              <a:t>)</a:t>
            </a:r>
            <a:endParaRPr lang="en-US" altLang="ko-KR" sz="5800" dirty="0">
              <a:solidFill>
                <a:srgbClr val="000000"/>
              </a:solidFill>
              <a:latin typeface="THESugarM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702800" y="1778000"/>
            <a:ext cx="6286500" cy="659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최근</a:t>
            </a:r>
            <a:r>
              <a:rPr lang="en-US" sz="5800" b="0" i="0" u="none" strike="noStrike" dirty="0" smtClean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800" b="0" i="0" u="none" strike="noStrike" dirty="0">
                <a:solidFill>
                  <a:srgbClr val="000000"/>
                </a:solidFill>
                <a:ea typeface="THESugarM"/>
              </a:rPr>
              <a:t>본</a:t>
            </a:r>
            <a:r>
              <a:rPr lang="en-US" sz="5800" b="0" i="0" u="none" strike="noStrike" dirty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상품</a:t>
            </a:r>
            <a:endParaRPr lang="en-US" sz="5800" b="0" i="0" u="none" strike="noStrike" dirty="0">
              <a:solidFill>
                <a:srgbClr val="000000"/>
              </a:solidFill>
              <a:latin typeface="THESugarM"/>
            </a:endParaRPr>
          </a:p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찜</a:t>
            </a: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목록</a:t>
            </a:r>
            <a:endParaRPr lang="ko-KR" sz="5800" b="0" i="0" u="none" strike="noStrike" dirty="0">
              <a:solidFill>
                <a:srgbClr val="000000"/>
              </a:solidFill>
              <a:ea typeface="THESugarM"/>
            </a:endParaRPr>
          </a:p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할인</a:t>
            </a:r>
            <a:r>
              <a:rPr lang="en-US" sz="5800" b="0" i="0" u="none" strike="noStrike" dirty="0" smtClean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이벤트</a:t>
            </a:r>
            <a:endParaRPr lang="en-US" altLang="ko-KR" sz="5800" b="0" i="0" u="none" strike="noStrike" dirty="0" smtClean="0">
              <a:solidFill>
                <a:srgbClr val="000000"/>
              </a:solidFill>
              <a:ea typeface="THESugarM"/>
            </a:endParaRPr>
          </a:p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altLang="en-US" sz="5800" b="0" i="0" u="none" strike="noStrike" dirty="0" smtClean="0">
                <a:solidFill>
                  <a:srgbClr val="000000"/>
                </a:solidFill>
                <a:ea typeface="THESugarM"/>
              </a:rPr>
              <a:t>채팅 기능</a:t>
            </a:r>
            <a:endParaRPr lang="ko-KR" sz="5800" b="0" i="0" u="none" strike="noStrike" dirty="0">
              <a:solidFill>
                <a:srgbClr val="000000"/>
              </a:solidFill>
              <a:ea typeface="THESugar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57200" y="165100"/>
            <a:ext cx="42291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 dirty="0">
                <a:solidFill>
                  <a:srgbClr val="FFFFFF"/>
                </a:solidFill>
                <a:latin typeface="THESugarM"/>
              </a:rPr>
              <a:t>2. DB </a:t>
            </a:r>
            <a:r>
              <a:rPr lang="ko-KR" sz="5800" b="0" i="0" u="none" strike="noStrike" spc="-100" dirty="0">
                <a:solidFill>
                  <a:srgbClr val="FFFFFF"/>
                </a:solidFill>
                <a:ea typeface="THESugarM"/>
              </a:rPr>
              <a:t>구조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0" y="0"/>
            <a:ext cx="18313400" cy="10287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65100"/>
            <a:ext cx="42291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 dirty="0">
                <a:solidFill>
                  <a:srgbClr val="FFFFFF"/>
                </a:solidFill>
                <a:latin typeface="THESugarM"/>
              </a:rPr>
              <a:t>2. DB </a:t>
            </a:r>
            <a:r>
              <a:rPr lang="ko-KR" sz="5800" b="0" i="0" u="none" strike="noStrike" spc="-100" dirty="0">
                <a:solidFill>
                  <a:srgbClr val="FFFFFF"/>
                </a:solidFill>
                <a:ea typeface="THESugarM"/>
              </a:rPr>
              <a:t>구조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700" y="1727200"/>
            <a:ext cx="7658100" cy="7658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1727200"/>
            <a:ext cx="7543800" cy="7543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100" y="5207000"/>
            <a:ext cx="2946400" cy="29464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819400" y="977900"/>
            <a:ext cx="2565400" cy="1422400"/>
          </a:xfrm>
          <a:prstGeom prst="rect">
            <a:avLst/>
          </a:prstGeom>
          <a:effectLst>
            <a:outerShdw dist="50802" dir="2700000">
              <a:srgbClr val="000000">
                <a:alpha val="40000"/>
              </a:srgbClr>
            </a:outerShdw>
          </a:effectLst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8000" b="1" i="0" u="none" strike="noStrike" spc="-100" dirty="0">
                <a:solidFill>
                  <a:srgbClr val="000000"/>
                </a:solidFill>
                <a:latin typeface="THESugarM"/>
              </a:rPr>
              <a:t> User 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19400" y="5930900"/>
            <a:ext cx="2451100" cy="660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700" b="0" i="0" u="none" strike="noStrike">
                <a:solidFill>
                  <a:srgbClr val="000000"/>
                </a:solidFill>
                <a:latin typeface="THESugarM"/>
              </a:rPr>
              <a:t>Client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93700" y="139700"/>
            <a:ext cx="47752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 dirty="0">
                <a:solidFill>
                  <a:srgbClr val="000000"/>
                </a:solidFill>
                <a:latin typeface="THESugarM"/>
              </a:rPr>
              <a:t>3. </a:t>
            </a:r>
            <a:r>
              <a:rPr lang="ko-KR" sz="5800" b="0" i="0" u="none" strike="noStrike" spc="-100" dirty="0" err="1" smtClean="0">
                <a:solidFill>
                  <a:srgbClr val="000000"/>
                </a:solidFill>
                <a:ea typeface="THESugarM"/>
              </a:rPr>
              <a:t>구현목표</a:t>
            </a:r>
            <a:endParaRPr lang="en-US" sz="5800" b="0" i="0" u="none" strike="noStrike" dirty="0">
              <a:solidFill>
                <a:srgbClr val="000000"/>
              </a:solidFill>
              <a:latin typeface="THESugarM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378700" y="3149600"/>
            <a:ext cx="16891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500" b="0" i="0" u="none" strike="noStrike">
                <a:solidFill>
                  <a:srgbClr val="000000"/>
                </a:solidFill>
                <a:latin typeface="THESugarM"/>
              </a:rPr>
              <a:t>Http
Request
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220000">
            <a:off x="8750300" y="4318000"/>
            <a:ext cx="2717800" cy="4953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1380000">
            <a:off x="3898900" y="4394200"/>
            <a:ext cx="3670300" cy="165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60000">
            <a:off x="5499100" y="6680200"/>
            <a:ext cx="2336800" cy="4445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7772400" y="6515100"/>
            <a:ext cx="19304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500" b="0" i="0" u="none" strike="noStrike">
                <a:solidFill>
                  <a:srgbClr val="000000"/>
                </a:solidFill>
                <a:latin typeface="THESugarM"/>
              </a:rPr>
              <a:t>Http</a:t>
            </a:r>
          </a:p>
          <a:p>
            <a:pPr lvl="0" algn="ctr">
              <a:lnSpc>
                <a:spcPct val="99600"/>
              </a:lnSpc>
            </a:pPr>
            <a:r>
              <a:rPr lang="en-US" sz="3500" b="0" i="0" u="none" strike="noStrike">
                <a:solidFill>
                  <a:srgbClr val="000000"/>
                </a:solidFill>
                <a:latin typeface="THESugarM"/>
              </a:rPr>
              <a:t>Response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1800000">
            <a:off x="9474200" y="6375400"/>
            <a:ext cx="2717800" cy="152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3180000">
            <a:off x="11645900" y="4025900"/>
            <a:ext cx="1778000" cy="495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2700000">
            <a:off x="12522200" y="4445000"/>
            <a:ext cx="2019300" cy="444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920000">
            <a:off x="15316200" y="3721100"/>
            <a:ext cx="1498600" cy="4953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220000">
            <a:off x="14046200" y="4343400"/>
            <a:ext cx="2044700" cy="4445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1137900" y="4965700"/>
            <a:ext cx="17272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400" b="0" i="0" u="none" strike="noStrike" spc="-100">
                <a:solidFill>
                  <a:srgbClr val="000000"/>
                </a:solidFill>
                <a:latin typeface="THESugarM"/>
              </a:rPr>
              <a:t>Next.Js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017500" y="3149600"/>
            <a:ext cx="24765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400" b="0" i="0" u="none" strike="noStrike" spc="-100">
                <a:solidFill>
                  <a:srgbClr val="000000"/>
                </a:solidFill>
                <a:latin typeface="THESugarM"/>
              </a:rPr>
              <a:t>SpringBoot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131800" y="266700"/>
            <a:ext cx="25654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8000" b="1" i="0" u="none" strike="noStrike" spc="-100">
                <a:solidFill>
                  <a:srgbClr val="000000"/>
                </a:solidFill>
                <a:latin typeface="THESugarM"/>
              </a:rPr>
              <a:t>Server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887700" y="4368800"/>
            <a:ext cx="1625600" cy="16256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15951200" y="4368800"/>
            <a:ext cx="11811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THESugarM"/>
              </a:rPr>
              <a:t>DB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014200" y="4076700"/>
            <a:ext cx="1993900" cy="660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0000"/>
                </a:solidFill>
                <a:latin typeface="THESugarM"/>
              </a:rPr>
              <a:t>GET/POST</a:t>
            </a:r>
          </a:p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0000"/>
                </a:solidFill>
                <a:latin typeface="THESugarM"/>
              </a:rPr>
              <a:t>PUT/DELETE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795500" y="3949700"/>
            <a:ext cx="1574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THESugarM"/>
              </a:rPr>
              <a:t>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52959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>
                <a:solidFill>
                  <a:srgbClr val="000000"/>
                </a:solidFill>
                <a:latin typeface="THESugarM"/>
              </a:rPr>
              <a:t>3. </a:t>
            </a:r>
            <a:r>
              <a:rPr lang="ko-KR" sz="5800" b="0" i="0" u="none" strike="noStrike" spc="-100">
                <a:solidFill>
                  <a:srgbClr val="000000"/>
                </a:solidFill>
                <a:ea typeface="THESugarM"/>
              </a:rPr>
              <a:t>구현목표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43000" y="1866900"/>
            <a:ext cx="7086600" cy="4737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sz="5800" b="0" i="0" u="none" strike="noStrike" dirty="0" smtClean="0">
                <a:solidFill>
                  <a:srgbClr val="000000"/>
                </a:solidFill>
                <a:latin typeface="THESugarM"/>
              </a:rPr>
              <a:t> RESTful API</a:t>
            </a:r>
            <a:endParaRPr lang="en-US" sz="5800" b="0" i="0" u="none" strike="noStrike" dirty="0">
              <a:solidFill>
                <a:srgbClr val="000000"/>
              </a:solidFill>
              <a:latin typeface="THESugarM"/>
            </a:endParaRPr>
          </a:p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sz="5800" b="0" i="0" u="none" strike="noStrike" dirty="0" smtClean="0">
                <a:solidFill>
                  <a:srgbClr val="000000"/>
                </a:solidFill>
                <a:latin typeface="THESugarM"/>
              </a:rPr>
              <a:t> SSR+CSR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구성</a:t>
            </a:r>
            <a:endParaRPr lang="en-US" sz="5800" b="0" i="0" u="none" strike="noStrike" dirty="0">
              <a:solidFill>
                <a:srgbClr val="000000"/>
              </a:solidFill>
              <a:latin typeface="THESugarM"/>
            </a:endParaRPr>
          </a:p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로그인</a:t>
            </a:r>
            <a:r>
              <a:rPr lang="en-US" sz="5800" b="0" i="0" u="none" strike="noStrike" dirty="0" smtClean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800" b="0" i="0" u="none" strike="noStrike" dirty="0">
                <a:solidFill>
                  <a:srgbClr val="000000"/>
                </a:solidFill>
                <a:ea typeface="THESugarM"/>
              </a:rPr>
              <a:t>방식</a:t>
            </a:r>
            <a:r>
              <a:rPr lang="en-US" sz="5800" b="0" i="0" u="none" strike="noStrike" dirty="0">
                <a:solidFill>
                  <a:srgbClr val="000000"/>
                </a:solidFill>
                <a:latin typeface="THESugarM"/>
              </a:rPr>
              <a:t>(JWT)</a:t>
            </a:r>
          </a:p>
        </p:txBody>
      </p:sp>
    </p:spTree>
    <p:extLst>
      <p:ext uri="{BB962C8B-B14F-4D97-AF65-F5344CB8AC3E}">
        <p14:creationId xmlns:p14="http://schemas.microsoft.com/office/powerpoint/2010/main" val="259542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69215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 dirty="0" smtClean="0">
                <a:solidFill>
                  <a:srgbClr val="000000"/>
                </a:solidFill>
                <a:latin typeface="THESugarM" panose="020B0600000101010101" charset="-127"/>
                <a:ea typeface="THESugarM" panose="020B0600000101010101" charset="-127"/>
              </a:rPr>
              <a:t>3-1. </a:t>
            </a:r>
            <a:r>
              <a:rPr lang="ko-KR" sz="5800" b="0" i="0" u="none" strike="noStrike" spc="-100" dirty="0" err="1" smtClean="0">
                <a:solidFill>
                  <a:srgbClr val="000000"/>
                </a:solidFill>
                <a:latin typeface="THESugarM" panose="020B0600000101010101" charset="-127"/>
                <a:ea typeface="THESugarM" panose="020B0600000101010101" charset="-127"/>
              </a:rPr>
              <a:t>구현목표</a:t>
            </a:r>
            <a:r>
              <a:rPr lang="en-US" altLang="ko-KR" sz="5800" b="0" i="0" u="none" strike="noStrike" spc="-100" dirty="0" smtClean="0">
                <a:solidFill>
                  <a:srgbClr val="000000"/>
                </a:solidFill>
                <a:latin typeface="THESugarM" panose="020B0600000101010101" charset="-127"/>
                <a:ea typeface="THESugarM" panose="020B0600000101010101" charset="-127"/>
              </a:rPr>
              <a:t> (REST API)</a:t>
            </a:r>
            <a:endParaRPr lang="ko-KR" sz="5800" b="0" i="0" u="none" strike="noStrike" spc="-100" dirty="0">
              <a:solidFill>
                <a:srgbClr val="000000"/>
              </a:solidFill>
              <a:latin typeface="THESugarM" panose="020B0600000101010101" charset="-127"/>
              <a:ea typeface="THESugarM" panose="020B0600000101010101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96" y="2608500"/>
            <a:ext cx="2520000" cy="252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0" y="2608500"/>
            <a:ext cx="2520000" cy="252000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285100" y="3238500"/>
            <a:ext cx="2971800" cy="12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THESugarM" panose="020B0600000101010101" charset="-127"/>
                <a:ea typeface="THESugarM" panose="020B0600000101010101" charset="-127"/>
              </a:rPr>
              <a:t>HTTP</a:t>
            </a:r>
            <a:endParaRPr lang="ko-KR" altLang="en-US" sz="6000" dirty="0">
              <a:solidFill>
                <a:schemeClr val="tx1"/>
              </a:solidFill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729150" y="3238500"/>
            <a:ext cx="2971800" cy="12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THESugarM" panose="020B0600000101010101" charset="-127"/>
                <a:ea typeface="THESugarM" panose="020B0600000101010101" charset="-127"/>
              </a:rPr>
              <a:t>URL</a:t>
            </a:r>
            <a:endParaRPr lang="ko-KR" altLang="en-US" sz="6000" dirty="0">
              <a:solidFill>
                <a:schemeClr val="tx1"/>
              </a:solidFill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643100" y="5938600"/>
            <a:ext cx="2971800" cy="12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THESugarM" panose="020B0600000101010101" charset="-127"/>
                <a:ea typeface="THESugarM" panose="020B0600000101010101" charset="-127"/>
              </a:rPr>
              <a:t>JSON</a:t>
            </a:r>
            <a:endParaRPr lang="ko-KR" altLang="en-US" sz="6000" dirty="0">
              <a:solidFill>
                <a:schemeClr val="tx1"/>
              </a:solidFill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854450" y="3619500"/>
            <a:ext cx="1022350" cy="3810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8444839" y="3619500"/>
            <a:ext cx="1022350" cy="3810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3459300" y="3619500"/>
            <a:ext cx="1022350" cy="3810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flipH="1">
            <a:off x="12240100" y="6210300"/>
            <a:ext cx="2438400" cy="5334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flipH="1">
            <a:off x="3962400" y="6210300"/>
            <a:ext cx="2438400" cy="5334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327609" y="4498500"/>
            <a:ext cx="886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HESugarM" panose="020B0600000101010101" charset="-127"/>
                <a:ea typeface="THESugarM" panose="020B0600000101010101" charset="-127"/>
              </a:rPr>
              <a:t>GET</a:t>
            </a:r>
            <a:br>
              <a:rPr lang="en-US" altLang="ko-KR" dirty="0" smtClean="0">
                <a:latin typeface="THESugarM" panose="020B0600000101010101" charset="-127"/>
                <a:ea typeface="THESugarM" panose="020B0600000101010101" charset="-127"/>
              </a:rPr>
            </a:br>
            <a:r>
              <a:rPr lang="en-US" altLang="ko-KR" dirty="0" smtClean="0">
                <a:latin typeface="THESugarM" panose="020B0600000101010101" charset="-127"/>
                <a:ea typeface="THESugarM" panose="020B0600000101010101" charset="-127"/>
              </a:rPr>
              <a:t>POST</a:t>
            </a:r>
            <a:br>
              <a:rPr lang="en-US" altLang="ko-KR" dirty="0" smtClean="0">
                <a:latin typeface="THESugarM" panose="020B0600000101010101" charset="-127"/>
                <a:ea typeface="THESugarM" panose="020B0600000101010101" charset="-127"/>
              </a:rPr>
            </a:br>
            <a:r>
              <a:rPr lang="en-US" altLang="ko-KR" dirty="0" smtClean="0">
                <a:latin typeface="THESugarM" panose="020B0600000101010101" charset="-127"/>
                <a:ea typeface="THESugarM" panose="020B0600000101010101" charset="-127"/>
              </a:rPr>
              <a:t>DELETE</a:t>
            </a:r>
            <a:br>
              <a:rPr lang="en-US" altLang="ko-KR" dirty="0" smtClean="0">
                <a:latin typeface="THESugarM" panose="020B0600000101010101" charset="-127"/>
                <a:ea typeface="THESugarM" panose="020B0600000101010101" charset="-127"/>
              </a:rPr>
            </a:br>
            <a:r>
              <a:rPr lang="en-US" altLang="ko-KR" dirty="0" smtClean="0">
                <a:latin typeface="THESugarM" panose="020B0600000101010101" charset="-127"/>
                <a:ea typeface="THESugarM" panose="020B0600000101010101" charset="-127"/>
              </a:rPr>
              <a:t>PUT</a:t>
            </a:r>
            <a:endParaRPr lang="ko-KR" altLang="en-US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41605" y="4639026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THESugarM" panose="020B0600000101010101" charset="-127"/>
                <a:ea typeface="THESugarM" panose="020B0600000101010101" charset="-127"/>
              </a:rPr>
              <a:t>/</a:t>
            </a:r>
            <a:r>
              <a:rPr lang="en-US" altLang="ko-KR" sz="2800" dirty="0" err="1" smtClean="0">
                <a:latin typeface="THESugarM" panose="020B0600000101010101" charset="-127"/>
                <a:ea typeface="THESugarM" panose="020B0600000101010101" charset="-127"/>
              </a:rPr>
              <a:t>api</a:t>
            </a:r>
            <a:r>
              <a:rPr lang="en-US" altLang="ko-KR" sz="2800" dirty="0" smtClean="0">
                <a:latin typeface="THESugarM" panose="020B0600000101010101" charset="-127"/>
                <a:ea typeface="THESugarM" panose="020B0600000101010101" charset="-127"/>
              </a:rPr>
              <a:t>/:path*</a:t>
            </a:r>
            <a:endParaRPr lang="ko-KR" altLang="en-US" sz="28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94340" y="7200900"/>
            <a:ext cx="26693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THESugarM" panose="020B0600000101010101" charset="-127"/>
                <a:ea typeface="THESugarM" panose="020B0600000101010101" charset="-127"/>
              </a:rPr>
              <a:t>{</a:t>
            </a:r>
          </a:p>
          <a:p>
            <a:r>
              <a:rPr lang="en-US" altLang="ko-KR" sz="2800" dirty="0">
                <a:latin typeface="THESugarM" panose="020B0600000101010101" charset="-127"/>
                <a:ea typeface="THESugarM" panose="020B0600000101010101" charset="-127"/>
              </a:rPr>
              <a:t> </a:t>
            </a:r>
            <a:r>
              <a:rPr lang="en-US" altLang="ko-KR" sz="2800" dirty="0" smtClean="0">
                <a:latin typeface="THESugarM" panose="020B0600000101010101" charset="-127"/>
                <a:ea typeface="THESugarM" panose="020B0600000101010101" charset="-127"/>
              </a:rPr>
              <a:t> username: admin,</a:t>
            </a:r>
          </a:p>
          <a:p>
            <a:r>
              <a:rPr lang="en-US" altLang="ko-KR" sz="2800" dirty="0">
                <a:latin typeface="THESugarM" panose="020B0600000101010101" charset="-127"/>
                <a:ea typeface="THESugarM" panose="020B0600000101010101" charset="-127"/>
              </a:rPr>
              <a:t> </a:t>
            </a:r>
            <a:r>
              <a:rPr lang="en-US" altLang="ko-KR" sz="2800" dirty="0" smtClean="0">
                <a:latin typeface="THESugarM" panose="020B0600000101010101" charset="-127"/>
                <a:ea typeface="THESugarM" panose="020B0600000101010101" charset="-127"/>
              </a:rPr>
              <a:t> nickname: </a:t>
            </a:r>
            <a:r>
              <a:rPr lang="ko-KR" altLang="en-US" sz="2800" dirty="0" smtClean="0">
                <a:latin typeface="THESugarM" panose="020B0600000101010101" charset="-127"/>
                <a:ea typeface="THESugarM" panose="020B0600000101010101" charset="-127"/>
              </a:rPr>
              <a:t>관리자</a:t>
            </a:r>
            <a:endParaRPr lang="en-US" altLang="ko-KR" sz="2800" dirty="0" smtClean="0">
              <a:latin typeface="THESugarM" panose="020B0600000101010101" charset="-127"/>
              <a:ea typeface="THESugarM" panose="020B0600000101010101" charset="-127"/>
            </a:endParaRPr>
          </a:p>
          <a:p>
            <a:r>
              <a:rPr lang="en-US" altLang="ko-KR" sz="2800" dirty="0">
                <a:latin typeface="THESugarM" panose="020B0600000101010101" charset="-127"/>
                <a:ea typeface="THESugarM" panose="020B0600000101010101" charset="-127"/>
              </a:rPr>
              <a:t>}</a:t>
            </a:r>
            <a:endParaRPr lang="ko-KR" altLang="en-US" sz="2800" dirty="0">
              <a:latin typeface="THESugarM" panose="020B0600000101010101" charset="-127"/>
              <a:ea typeface="THESugarM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687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243</ep:Words>
  <ep:PresentationFormat>사용자 지정</ep:PresentationFormat>
  <ep:Paragraphs>120</ep:Paragraphs>
  <ep:Slides>25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82105</cp:lastModifiedBy>
  <dcterms:modified xsi:type="dcterms:W3CDTF">2024-06-27T10:59:25.860</dcterms:modified>
  <cp:revision>81</cp:revision>
  <dc:title>PowerPoint 프레젠테이션</dc:title>
  <cp:version/>
</cp:coreProperties>
</file>