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son" ContentType="application/vnd.ms-access.template.nouns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6" r:id="rId4"/>
    <p:sldId id="263" r:id="rId5"/>
    <p:sldId id="267" r:id="rId6"/>
    <p:sldId id="270" r:id="rId7"/>
    <p:sldId id="268" r:id="rId8"/>
    <p:sldId id="265" r:id="rId9"/>
    <p:sldId id="262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71" d="100"/>
          <a:sy n="71" d="100"/>
        </p:scale>
        <p:origin x="120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9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152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5085184"/>
            <a:ext cx="6768752" cy="1584176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Текст 2"/>
          <p:cNvSpPr>
            <a:spLocks noGrp="1"/>
          </p:cNvSpPr>
          <p:nvPr>
            <p:ph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835697" y="228168"/>
            <a:ext cx="7128792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287413"/>
            <a:ext cx="4320480" cy="409391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7" y="228168"/>
            <a:ext cx="7128792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2132856"/>
            <a:ext cx="8784976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01.07.2023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so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release/3.26.html" TargetMode="External"/><Relationship Id="rId2" Type="http://schemas.openxmlformats.org/officeDocument/2006/relationships/hyperlink" Target="https://en.cppreference.com/w/cpp/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ngw-w64.org/" TargetMode="External"/><Relationship Id="rId5" Type="http://schemas.openxmlformats.org/officeDocument/2006/relationships/hyperlink" Target="https://github.com/google/googletest" TargetMode="External"/><Relationship Id="rId4" Type="http://schemas.openxmlformats.org/officeDocument/2006/relationships/hyperlink" Target="https://github.com/nlohmann/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lohmann/js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so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so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4653136"/>
            <a:ext cx="6768752" cy="2016224"/>
          </a:xfrm>
        </p:spPr>
        <p:txBody>
          <a:bodyPr>
            <a:noAutofit/>
          </a:bodyPr>
          <a:lstStyle/>
          <a:p>
            <a:r>
              <a:rPr lang="ru-RU" sz="4800" b="1" dirty="0"/>
              <a:t>Разработка локального поискового движка по</a:t>
            </a:r>
            <a:br>
              <a:rPr lang="ru-RU" sz="4800" b="1" dirty="0"/>
            </a:br>
            <a:r>
              <a:rPr lang="ru-RU" sz="4800" b="1" dirty="0"/>
              <a:t>файлам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en-US" dirty="0" err="1">
                <a:solidFill>
                  <a:srgbClr val="92D050"/>
                </a:solidFill>
              </a:rPr>
              <a:t>InvertedIndex</a:t>
            </a:r>
            <a:r>
              <a:rPr lang="ru-RU" dirty="0"/>
              <a:t> – обновление базы данных документов и создание частотного словаря из полученных документов.</a:t>
            </a:r>
          </a:p>
          <a:p>
            <a:r>
              <a:rPr lang="ru-RU" dirty="0"/>
              <a:t>Методы:</a:t>
            </a:r>
          </a:p>
          <a:p>
            <a:r>
              <a:rPr lang="en-US" dirty="0" err="1">
                <a:solidFill>
                  <a:srgbClr val="92D050"/>
                </a:solidFill>
              </a:rPr>
              <a:t>GetWordCount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определяет количество вхождений слова </a:t>
            </a:r>
            <a:r>
              <a:rPr lang="ru-RU" dirty="0" err="1">
                <a:solidFill>
                  <a:srgbClr val="FFC000"/>
                </a:solidFill>
              </a:rPr>
              <a:t>word</a:t>
            </a:r>
            <a:r>
              <a:rPr lang="ru-RU" dirty="0"/>
              <a:t> в загруженной базе документов. Аргументы </a:t>
            </a:r>
            <a:r>
              <a:rPr lang="ru-RU" dirty="0" err="1">
                <a:solidFill>
                  <a:srgbClr val="FFC000"/>
                </a:solidFill>
              </a:rPr>
              <a:t>word</a:t>
            </a:r>
            <a:r>
              <a:rPr lang="ru-RU" dirty="0"/>
              <a:t> слово, частоту вхождений которого необходимо определить. Возвращает подготовленный список с частотой слов.</a:t>
            </a:r>
          </a:p>
          <a:p>
            <a:r>
              <a:rPr lang="en-US" dirty="0" err="1">
                <a:solidFill>
                  <a:srgbClr val="92D050"/>
                </a:solidFill>
              </a:rPr>
              <a:t>UpdateDocumentBase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– Метод для обновления или заполнения базы документов, по которой будем совершать поиск. Ничего не возвращает.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41797" y="260648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проекта</a:t>
            </a:r>
            <a:br>
              <a:rPr lang="ru-RU" dirty="0"/>
            </a:br>
            <a:r>
              <a:rPr lang="ru-RU" dirty="0"/>
              <a:t>Класс </a:t>
            </a:r>
            <a:r>
              <a:rPr lang="en-US" dirty="0" err="1"/>
              <a:t>InvertedIndex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8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 err="1">
                <a:solidFill>
                  <a:srgbClr val="92D050"/>
                </a:solidFill>
              </a:rPr>
              <a:t>SearchServer</a:t>
            </a:r>
            <a:r>
              <a:rPr lang="ru-RU" dirty="0"/>
              <a:t> – обработка поисковых запросов.</a:t>
            </a:r>
          </a:p>
          <a:p>
            <a:r>
              <a:rPr lang="ru-RU" dirty="0"/>
              <a:t>Методы:</a:t>
            </a:r>
          </a:p>
          <a:p>
            <a:r>
              <a:rPr lang="en-US" dirty="0">
                <a:solidFill>
                  <a:srgbClr val="92D050"/>
                </a:solidFill>
              </a:rPr>
              <a:t>search()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обработки поисковых запросов. Аргументы </a:t>
            </a:r>
            <a:r>
              <a:rPr lang="ru-RU" dirty="0" err="1">
                <a:solidFill>
                  <a:srgbClr val="FFC000"/>
                </a:solidFill>
              </a:rPr>
              <a:t>queries_input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поисковые запросы взятые из файла </a:t>
            </a:r>
            <a:r>
              <a:rPr lang="ru-RU" dirty="0" err="1">
                <a:solidFill>
                  <a:srgbClr val="FFC000"/>
                </a:solidFill>
              </a:rPr>
              <a:t>requests.json</a:t>
            </a:r>
            <a:r>
              <a:rPr lang="ru-RU" dirty="0"/>
              <a:t>. Возвращает отсортированный список релевантных ответов для заданных запросов.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41797" y="260648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проекта</a:t>
            </a:r>
            <a:br>
              <a:rPr lang="ru-RU" dirty="0"/>
            </a:br>
            <a:r>
              <a:rPr lang="ru-RU" dirty="0"/>
              <a:t>Класс </a:t>
            </a:r>
            <a:r>
              <a:rPr lang="en-US" dirty="0" err="1"/>
              <a:t>SearchServer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7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latin typeface="-apple-system"/>
              </a:rPr>
              <a:t>П</a:t>
            </a:r>
            <a:r>
              <a:rPr lang="ru-RU" b="1" i="0" dirty="0">
                <a:effectLst/>
                <a:latin typeface="-apple-system"/>
              </a:rPr>
              <a:t>ример файла </a:t>
            </a:r>
            <a:r>
              <a:rPr lang="en-US" b="1" dirty="0" err="1">
                <a:effectLst/>
                <a:latin typeface="-apple-system"/>
              </a:rPr>
              <a:t>answers</a:t>
            </a:r>
            <a:r>
              <a:rPr lang="en-US" b="1" i="0" dirty="0" err="1">
                <a:effectLst/>
                <a:latin typeface="-apple-system"/>
              </a:rPr>
              <a:t>.json</a:t>
            </a:r>
            <a:endParaRPr lang="ru-RU" b="1" i="0" dirty="0">
              <a:effectLst/>
              <a:latin typeface="-apple-system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3" y="1786200"/>
            <a:ext cx="2070756" cy="210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7FAADBB-C0D5-4BA8-8B3F-C7DDF228E8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38" y="1785331"/>
            <a:ext cx="2471165" cy="4585307"/>
          </a:xfrm>
        </p:spPr>
      </p:pic>
    </p:spTree>
    <p:extLst>
      <p:ext uri="{BB962C8B-B14F-4D97-AF65-F5344CB8AC3E}">
        <p14:creationId xmlns:p14="http://schemas.microsoft.com/office/powerpoint/2010/main" val="22173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4653136"/>
            <a:ext cx="6768752" cy="2016224"/>
          </a:xfrm>
        </p:spPr>
        <p:txBody>
          <a:bodyPr>
            <a:noAutofit/>
          </a:bodyPr>
          <a:lstStyle/>
          <a:p>
            <a:r>
              <a:rPr lang="ru-RU" sz="4800" dirty="0"/>
              <a:t>Спасибо за внимание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401957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5328592" cy="4093915"/>
          </a:xfrm>
        </p:spPr>
        <p:txBody>
          <a:bodyPr>
            <a:normAutofit/>
          </a:bodyPr>
          <a:lstStyle/>
          <a:p>
            <a:r>
              <a:rPr lang="ru-RU" sz="2000" dirty="0"/>
              <a:t>Мое имя Олег. Мне 37 лет.</a:t>
            </a:r>
          </a:p>
          <a:p>
            <a:r>
              <a:rPr lang="ru-RU" sz="2000" dirty="0"/>
              <a:t>В 2017г. окончил  «Белорусский государственный аграрный технический университет» по специальности «Энергетическое  обеспечение сельского хозяйства (электроэнергетика)»</a:t>
            </a:r>
          </a:p>
          <a:p>
            <a:r>
              <a:rPr lang="ru-RU" sz="2000" dirty="0"/>
              <a:t>В настоящее время работаю ведущим инженером-электриком на предприятии легкой промышленности. </a:t>
            </a:r>
          </a:p>
          <a:p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62" y="2767343"/>
            <a:ext cx="3088327" cy="3134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опыт в программировании.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3" y="2276872"/>
            <a:ext cx="6786229" cy="4093915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Первое мое знакомство с персональным компьютером произошло ориентировочно в 1995 г.,</a:t>
            </a:r>
            <a:r>
              <a:rPr lang="en-US" sz="2000" dirty="0"/>
              <a:t> </a:t>
            </a:r>
            <a:r>
              <a:rPr lang="ru-RU" sz="2000" dirty="0"/>
              <a:t>это был  ZX </a:t>
            </a:r>
            <a:r>
              <a:rPr lang="ru-RU" sz="2000" dirty="0" err="1"/>
              <a:t>Spectrum</a:t>
            </a:r>
            <a:r>
              <a:rPr lang="ru-RU" sz="2000" dirty="0"/>
              <a:t> — 8-разрядный домашний компьютер, но через год игры изрядно  надоели, а руки попала очень интересная книга «Программирование на Бейсик 48/128 для ZX-</a:t>
            </a:r>
            <a:r>
              <a:rPr lang="ru-RU" sz="2000" dirty="0" err="1"/>
              <a:t>Spectrum</a:t>
            </a:r>
            <a:r>
              <a:rPr lang="ru-RU" sz="2000" dirty="0"/>
              <a:t>». Это было первое знакомство с программированием и это было очень увлекательно.</a:t>
            </a:r>
          </a:p>
          <a:p>
            <a:r>
              <a:rPr lang="ru-RU" sz="2000" dirty="0"/>
              <a:t>Чуть позже в старших классах я увлекался</a:t>
            </a:r>
            <a:r>
              <a:rPr lang="en-US" sz="2000" dirty="0"/>
              <a:t> </a:t>
            </a:r>
            <a:r>
              <a:rPr lang="ru-RU" sz="2000" dirty="0"/>
              <a:t>радиоэлектроникой  , ремонтом телевизоров , магнитофонов и аудио плееров. </a:t>
            </a:r>
          </a:p>
          <a:p>
            <a:r>
              <a:rPr lang="ru-RU" sz="2000" dirty="0"/>
              <a:t>В 2015г. Я познакомился с отладочной платой </a:t>
            </a:r>
            <a:r>
              <a:rPr lang="en-US" sz="2000" dirty="0"/>
              <a:t>Arduino UNO </a:t>
            </a:r>
            <a:r>
              <a:rPr lang="ru-RU" sz="2000" dirty="0"/>
              <a:t>и языком программирования С++.</a:t>
            </a:r>
            <a:r>
              <a:rPr lang="en-US" sz="2000" dirty="0"/>
              <a:t> </a:t>
            </a:r>
            <a:r>
              <a:rPr lang="ru-RU" sz="2000" dirty="0"/>
              <a:t>В ходе изучения данной платформы я реализовал проект </a:t>
            </a:r>
            <a:r>
              <a:rPr lang="en-US" sz="2000" dirty="0"/>
              <a:t> </a:t>
            </a:r>
            <a:r>
              <a:rPr lang="ru-RU" sz="2000" dirty="0"/>
              <a:t>контроллера теплицы, который и поливает, и освещает, и проветривает. Данный проект успешно  внедрен и функционирует на  моем участке.</a:t>
            </a:r>
          </a:p>
          <a:p>
            <a:r>
              <a:rPr lang="ru-RU" sz="2000" dirty="0"/>
              <a:t> В ходе прохождения курса от </a:t>
            </a:r>
            <a:r>
              <a:rPr lang="en-US" sz="2000" dirty="0" err="1"/>
              <a:t>SkillBox</a:t>
            </a:r>
            <a:r>
              <a:rPr lang="en-US" sz="2000" dirty="0"/>
              <a:t> “</a:t>
            </a:r>
            <a:r>
              <a:rPr lang="ru-RU" sz="2000" dirty="0"/>
              <a:t>Профессия Разработчик на C++ с нуля</a:t>
            </a:r>
            <a:r>
              <a:rPr lang="en-US" sz="2000" dirty="0"/>
              <a:t>”</a:t>
            </a:r>
            <a:r>
              <a:rPr lang="ru-RU" sz="2000" dirty="0"/>
              <a:t> я  познакомился  с фреймворк   </a:t>
            </a:r>
            <a:r>
              <a:rPr lang="en-US" sz="2000" dirty="0"/>
              <a:t>Qt</a:t>
            </a:r>
            <a:r>
              <a:rPr lang="ru-RU" sz="2000" dirty="0"/>
              <a:t> в результате чего</a:t>
            </a:r>
            <a:r>
              <a:rPr lang="en-US" sz="2000" dirty="0"/>
              <a:t> </a:t>
            </a:r>
            <a:r>
              <a:rPr lang="ru-RU" sz="2000" dirty="0"/>
              <a:t>возникла идея реализации визуализации  для моего  контроллера теплицы. 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3" y="1786200"/>
            <a:ext cx="2070756" cy="210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1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19672" y="45855"/>
            <a:ext cx="6359001" cy="1150897"/>
          </a:xfrm>
        </p:spPr>
        <p:txBody>
          <a:bodyPr>
            <a:normAutofit fontScale="90000"/>
          </a:bodyPr>
          <a:lstStyle/>
          <a:p>
            <a:r>
              <a:rPr lang="ru-RU" dirty="0"/>
              <a:t>Поисковый движок использует технологии</a:t>
            </a:r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2579712" y="52779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54"/>
          <p:cNvSpPr>
            <a:spLocks noChangeArrowheads="1"/>
          </p:cNvSpPr>
          <p:nvPr/>
        </p:nvSpPr>
        <p:spPr bwMode="gray">
          <a:xfrm rot="3419336">
            <a:off x="2295549" y="4701675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gray">
          <a:xfrm>
            <a:off x="2351112" y="47445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2579712" y="27633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2223541" y="21870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9" name="Text Box 258"/>
          <p:cNvSpPr txBox="1">
            <a:spLocks noChangeArrowheads="1"/>
          </p:cNvSpPr>
          <p:nvPr/>
        </p:nvSpPr>
        <p:spPr bwMode="gray">
          <a:xfrm>
            <a:off x="3646512" y="2274387"/>
            <a:ext cx="9691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i="0" u="sng" dirty="0">
                <a:effectLst/>
                <a:latin typeface="-apple-system"/>
                <a:hlinkClick r:id="rId2"/>
              </a:rPr>
              <a:t>C++17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2351112" y="22299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>
            <a:off x="2579712" y="3601537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261"/>
          <p:cNvSpPr>
            <a:spLocks noChangeArrowheads="1"/>
          </p:cNvSpPr>
          <p:nvPr/>
        </p:nvSpPr>
        <p:spPr bwMode="gray">
          <a:xfrm rot="3419336">
            <a:off x="2295549" y="3025275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3" name="Text Box 262"/>
          <p:cNvSpPr txBox="1">
            <a:spLocks noChangeArrowheads="1"/>
          </p:cNvSpPr>
          <p:nvPr/>
        </p:nvSpPr>
        <p:spPr bwMode="gray">
          <a:xfrm>
            <a:off x="2351112" y="30681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>
            <a:off x="2581300" y="4438150"/>
            <a:ext cx="4799012" cy="1587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 264"/>
          <p:cNvSpPr>
            <a:spLocks noChangeArrowheads="1"/>
          </p:cNvSpPr>
          <p:nvPr/>
        </p:nvSpPr>
        <p:spPr bwMode="gray">
          <a:xfrm rot="3419336">
            <a:off x="2295549" y="3863475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6" name="Text Box 265"/>
          <p:cNvSpPr txBox="1">
            <a:spLocks noChangeArrowheads="1"/>
          </p:cNvSpPr>
          <p:nvPr/>
        </p:nvSpPr>
        <p:spPr bwMode="gray">
          <a:xfrm>
            <a:off x="2351112" y="3906337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37" name="Line 266"/>
          <p:cNvSpPr>
            <a:spLocks noChangeShapeType="1"/>
          </p:cNvSpPr>
          <p:nvPr/>
        </p:nvSpPr>
        <p:spPr bwMode="gray">
          <a:xfrm>
            <a:off x="2579712" y="6138362"/>
            <a:ext cx="4800600" cy="0"/>
          </a:xfrm>
          <a:prstGeom prst="line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 267"/>
          <p:cNvSpPr>
            <a:spLocks noChangeArrowheads="1"/>
          </p:cNvSpPr>
          <p:nvPr/>
        </p:nvSpPr>
        <p:spPr bwMode="ltGray">
          <a:xfrm rot="3419336">
            <a:off x="2295549" y="5562100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39" name="Text Box 268"/>
          <p:cNvSpPr txBox="1">
            <a:spLocks noChangeArrowheads="1"/>
          </p:cNvSpPr>
          <p:nvPr/>
        </p:nvSpPr>
        <p:spPr bwMode="gray">
          <a:xfrm>
            <a:off x="2351112" y="5604962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3646512" y="3136400"/>
            <a:ext cx="16542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i="0" u="sng" dirty="0" err="1">
                <a:effectLst/>
                <a:latin typeface="-apple-system"/>
                <a:hlinkClick r:id="rId3"/>
              </a:rPr>
              <a:t>CMake</a:t>
            </a:r>
            <a:r>
              <a:rPr lang="en-US" sz="2400" b="0" i="0" u="sng" dirty="0">
                <a:effectLst/>
                <a:latin typeface="-apple-system"/>
                <a:hlinkClick r:id="rId3"/>
              </a:rPr>
              <a:t> 3.26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3646512" y="3976187"/>
            <a:ext cx="22044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i="0" u="sng" dirty="0" err="1">
                <a:effectLst/>
                <a:latin typeface="-apple-system"/>
                <a:hlinkClick r:id="rId4"/>
              </a:rPr>
              <a:t>Nlohmann</a:t>
            </a:r>
            <a:r>
              <a:rPr lang="en-US" sz="2400" b="0" i="0" u="sng" dirty="0">
                <a:effectLst/>
                <a:latin typeface="-apple-system"/>
                <a:hlinkClick r:id="rId4"/>
              </a:rPr>
              <a:t> JSON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3646512" y="4817562"/>
            <a:ext cx="156767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i="0" u="none" strike="noStrike" dirty="0" err="1">
                <a:effectLst/>
                <a:latin typeface="-apple-system"/>
                <a:hlinkClick r:id="rId5"/>
              </a:rPr>
              <a:t>GoogleTest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3" name="Text Box 272"/>
          <p:cNvSpPr txBox="1">
            <a:spLocks noChangeArrowheads="1"/>
          </p:cNvSpPr>
          <p:nvPr/>
        </p:nvSpPr>
        <p:spPr bwMode="gray">
          <a:xfrm>
            <a:off x="3646512" y="5668462"/>
            <a:ext cx="16690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0" i="0" u="sng" dirty="0">
                <a:effectLst/>
                <a:latin typeface="-apple-system"/>
                <a:hlinkClick r:id="rId6"/>
              </a:rPr>
              <a:t>Mingw-w64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-apple-system"/>
              </a:rPr>
              <a:t>Принципы работы поискового движка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3" y="2276872"/>
            <a:ext cx="6786229" cy="4093915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Поисковый движок представляет из себя консольное приложение, осуществляющее поиск среди набора документов и имеет возможность настройки через файл формата JSON.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 используется сторонняя библиотека </a:t>
            </a:r>
            <a:r>
              <a:rPr lang="en-US" sz="20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Nlohmann</a:t>
            </a:r>
            <a:r>
              <a:rPr lang="en-US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JSON</a:t>
            </a:r>
            <a:r>
              <a:rPr lang="ru-RU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конфигурационном файле формата JSON задаются названия файлов, по которым движок будет осуществлять поиск.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Поисковый движок самостоятельно обходит все файлы и индексир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их, чтобы потом по любому поисковому запросу находить наиболее релевантные документы.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задаёт запрос через JSON-файл </a:t>
            </a:r>
            <a:r>
              <a:rPr lang="ru-RU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requests.json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Запрос — это набор слов, по которым нужно найти документы.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трансформируется в список слов.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индексе ищутся те документы, на которых встречаются все эти слова.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поиска ранжируются, сортируются и отдаются пользователю, максимальное количество возможных документов в ответе задаётся в конфигурационном файле.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программа формирует файл </a:t>
            </a:r>
            <a:r>
              <a:rPr lang="ru-RU" sz="2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answers.json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который записывает результаты поиска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3" y="1786200"/>
            <a:ext cx="2070756" cy="210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7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40276A-A5E5-4CAB-B3A8-6751B3D1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файла </a:t>
            </a:r>
            <a:r>
              <a:rPr lang="en-US" dirty="0" err="1"/>
              <a:t>config.json</a:t>
            </a:r>
            <a:endParaRPr lang="ru-BY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1408176-FCA8-40AD-AA2C-3C8F9E79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Config.json</a:t>
            </a:r>
            <a:endParaRPr lang="ru-BY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4498D49-5AC2-4589-A2BE-1EAD152C9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468570"/>
            <a:ext cx="2808311" cy="4161262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CAFF6E-B9DF-4D2D-9293-95AD22911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Н</a:t>
            </a: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-apple-system"/>
              </a:rPr>
              <a:t>астройки проекта</a:t>
            </a:r>
            <a:endParaRPr lang="ru-BY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DB4E2E38-0968-4F1C-B26B-4403441884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0" i="0" dirty="0" err="1">
                <a:solidFill>
                  <a:srgbClr val="FFC000"/>
                </a:solidFill>
                <a:effectLst/>
                <a:latin typeface="-apple-system"/>
              </a:rPr>
              <a:t>name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- поле, с названием поискового движка.</a:t>
            </a:r>
          </a:p>
          <a:p>
            <a:pPr algn="l"/>
            <a:r>
              <a:rPr lang="ru-RU" b="0" i="0" dirty="0" err="1">
                <a:solidFill>
                  <a:srgbClr val="FFC000"/>
                </a:solidFill>
                <a:effectLst/>
                <a:latin typeface="-apple-system"/>
              </a:rPr>
              <a:t>version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- поле, с номером версии поискового движка.</a:t>
            </a:r>
          </a:p>
          <a:p>
            <a:pPr algn="l"/>
            <a:r>
              <a:rPr lang="ru-RU" b="0" i="0" dirty="0" err="1">
                <a:solidFill>
                  <a:srgbClr val="FFC000"/>
                </a:solidFill>
                <a:effectLst/>
                <a:latin typeface="-apple-system"/>
              </a:rPr>
              <a:t>max_responses</a:t>
            </a:r>
            <a:r>
              <a:rPr lang="ru-RU" b="0" i="0" dirty="0">
                <a:solidFill>
                  <a:srgbClr val="FFC000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- поле, определяющее максимальное количество ответов на один запрос.</a:t>
            </a:r>
          </a:p>
          <a:p>
            <a:pPr algn="l"/>
            <a:r>
              <a:rPr lang="ru-RU" b="0" i="0" dirty="0" err="1">
                <a:solidFill>
                  <a:srgbClr val="FFC000"/>
                </a:solidFill>
                <a:effectLst/>
                <a:latin typeface="-apple-system"/>
              </a:rPr>
              <a:t>files</a:t>
            </a:r>
            <a:r>
              <a:rPr lang="ru-RU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- содержит пути к файлам для поиска. Внутри списка файлов указаны пути к файлам.</a:t>
            </a:r>
          </a:p>
          <a:p>
            <a:endParaRPr lang="ru-BY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/>
                <a:latin typeface="-apple-system"/>
              </a:rPr>
              <a:t>П</a:t>
            </a:r>
            <a:r>
              <a:rPr lang="ru-RU" b="1" i="0" dirty="0">
                <a:effectLst/>
                <a:latin typeface="-apple-system"/>
              </a:rPr>
              <a:t>ример файла </a:t>
            </a:r>
            <a:r>
              <a:rPr lang="en-US" b="1" i="0" dirty="0" err="1">
                <a:effectLst/>
                <a:latin typeface="-apple-system"/>
              </a:rPr>
              <a:t>requests.json</a:t>
            </a:r>
            <a:endParaRPr lang="ru-RU" b="1" i="0" dirty="0">
              <a:effectLst/>
              <a:latin typeface="-apple-system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90FBB0F4-3EC2-402A-A79C-92D7184999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2" y="2132856"/>
            <a:ext cx="2869079" cy="4126202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33" y="1786200"/>
            <a:ext cx="2070756" cy="21018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9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2276872"/>
            <a:ext cx="6048672" cy="4093915"/>
          </a:xfrm>
        </p:spPr>
        <p:txBody>
          <a:bodyPr>
            <a:normAutofit/>
          </a:bodyPr>
          <a:lstStyle/>
          <a:p>
            <a:r>
              <a:rPr lang="ru-RU" dirty="0"/>
              <a:t>Для реализации проекта созданы три класса:</a:t>
            </a:r>
          </a:p>
          <a:p>
            <a:r>
              <a:rPr lang="ru-RU" dirty="0"/>
              <a:t>1. Класс </a:t>
            </a:r>
            <a:r>
              <a:rPr lang="en-US" dirty="0" err="1">
                <a:solidFill>
                  <a:srgbClr val="92D050"/>
                </a:solidFill>
              </a:rPr>
              <a:t>ConverterJSON</a:t>
            </a:r>
            <a:r>
              <a:rPr lang="ru-RU" dirty="0"/>
              <a:t>.</a:t>
            </a:r>
          </a:p>
          <a:p>
            <a:r>
              <a:rPr lang="ru-RU" dirty="0"/>
              <a:t>2. Класс </a:t>
            </a:r>
            <a:r>
              <a:rPr lang="en-US" dirty="0" err="1">
                <a:solidFill>
                  <a:srgbClr val="92D050"/>
                </a:solidFill>
              </a:rPr>
              <a:t>InvertedIndex</a:t>
            </a:r>
            <a:r>
              <a:rPr lang="ru-RU" dirty="0"/>
              <a:t>.</a:t>
            </a:r>
          </a:p>
          <a:p>
            <a:r>
              <a:rPr lang="ru-RU" dirty="0"/>
              <a:t>3. Класс </a:t>
            </a:r>
            <a:r>
              <a:rPr lang="en-US" dirty="0" err="1">
                <a:solidFill>
                  <a:srgbClr val="92D050"/>
                </a:solidFill>
              </a:rPr>
              <a:t>SearchServer</a:t>
            </a:r>
            <a:r>
              <a:rPr lang="ru-RU" dirty="0"/>
              <a:t>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3" y="1556792"/>
            <a:ext cx="3088327" cy="3134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78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Класс </a:t>
            </a:r>
            <a:r>
              <a:rPr lang="en-US" dirty="0" err="1">
                <a:solidFill>
                  <a:srgbClr val="92D050"/>
                </a:solidFill>
              </a:rPr>
              <a:t>ConverterJSON</a:t>
            </a:r>
            <a:r>
              <a:rPr lang="ru-RU" dirty="0"/>
              <a:t> – чтение и запись </a:t>
            </a:r>
            <a:r>
              <a:rPr lang="en-US" dirty="0"/>
              <a:t>JSON </a:t>
            </a:r>
            <a:r>
              <a:rPr lang="ru-RU" dirty="0"/>
              <a:t>файлов.</a:t>
            </a:r>
          </a:p>
          <a:p>
            <a:r>
              <a:rPr lang="ru-RU" dirty="0"/>
              <a:t>Методы:</a:t>
            </a:r>
          </a:p>
          <a:p>
            <a:r>
              <a:rPr lang="en-US" dirty="0" err="1">
                <a:solidFill>
                  <a:srgbClr val="92D050"/>
                </a:solidFill>
              </a:rPr>
              <a:t>GetNameProgramm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считывает поле, </a:t>
            </a:r>
            <a:r>
              <a:rPr lang="ru-RU" dirty="0">
                <a:solidFill>
                  <a:srgbClr val="FFC000"/>
                </a:solidFill>
              </a:rPr>
              <a:t>"</a:t>
            </a:r>
            <a:r>
              <a:rPr lang="ru-RU" dirty="0" err="1">
                <a:solidFill>
                  <a:srgbClr val="FFC000"/>
                </a:solidFill>
              </a:rPr>
              <a:t>name</a:t>
            </a:r>
            <a:r>
              <a:rPr lang="ru-RU" dirty="0">
                <a:solidFill>
                  <a:srgbClr val="FFC000"/>
                </a:solidFill>
              </a:rPr>
              <a:t>", </a:t>
            </a:r>
            <a:r>
              <a:rPr lang="ru-RU" dirty="0"/>
              <a:t>с конфигурационного файла и возвращает строку с названием поискового движка.</a:t>
            </a:r>
          </a:p>
          <a:p>
            <a:r>
              <a:rPr lang="en-US" dirty="0" err="1">
                <a:solidFill>
                  <a:srgbClr val="92D050"/>
                </a:solidFill>
              </a:rPr>
              <a:t>GetRequests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получения запросов из файла </a:t>
            </a:r>
            <a:r>
              <a:rPr lang="ru-RU" dirty="0" err="1">
                <a:solidFill>
                  <a:srgbClr val="FFC000"/>
                </a:solidFill>
              </a:rPr>
              <a:t>requests.json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и возвращает возвращает список запросов.</a:t>
            </a:r>
          </a:p>
          <a:p>
            <a:r>
              <a:rPr lang="en-US" dirty="0" err="1">
                <a:solidFill>
                  <a:srgbClr val="92D050"/>
                </a:solidFill>
              </a:rPr>
              <a:t>GetResponsesLimit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считывает поле </a:t>
            </a:r>
            <a:r>
              <a:rPr lang="ru-RU" dirty="0" err="1">
                <a:solidFill>
                  <a:srgbClr val="FFC000"/>
                </a:solidFill>
              </a:rPr>
              <a:t>max_responses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из конфигурационного файла и Возвращает количества ответов на один запрос.</a:t>
            </a:r>
          </a:p>
          <a:p>
            <a:r>
              <a:rPr lang="en-US" dirty="0" err="1">
                <a:solidFill>
                  <a:srgbClr val="92D050"/>
                </a:solidFill>
              </a:rPr>
              <a:t>GetTextDocuments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- Метод получения содержимого файлов. Возвращает список с содержимым файлов перечисленных в </a:t>
            </a:r>
            <a:r>
              <a:rPr lang="ru-RU" dirty="0" err="1">
                <a:solidFill>
                  <a:srgbClr val="FFC000"/>
                </a:solidFill>
              </a:rPr>
              <a:t>config.json</a:t>
            </a:r>
            <a:r>
              <a:rPr lang="ru-RU" dirty="0"/>
              <a:t>.</a:t>
            </a:r>
          </a:p>
          <a:p>
            <a:r>
              <a:rPr lang="en-US" dirty="0" err="1">
                <a:solidFill>
                  <a:srgbClr val="92D050"/>
                </a:solidFill>
              </a:rPr>
              <a:t>PutAnswers</a:t>
            </a:r>
            <a:r>
              <a:rPr lang="en-US" dirty="0">
                <a:solidFill>
                  <a:srgbClr val="92D050"/>
                </a:solidFill>
              </a:rPr>
              <a:t>()</a:t>
            </a:r>
            <a:r>
              <a:rPr lang="ru-RU" dirty="0">
                <a:solidFill>
                  <a:srgbClr val="92D050"/>
                </a:solidFill>
              </a:rPr>
              <a:t> </a:t>
            </a:r>
            <a:r>
              <a:rPr lang="ru-RU" dirty="0"/>
              <a:t>– Метод записывает в файл </a:t>
            </a:r>
            <a:r>
              <a:rPr lang="ru-RU" dirty="0" err="1">
                <a:solidFill>
                  <a:srgbClr val="FFC000"/>
                </a:solidFill>
              </a:rPr>
              <a:t>answers.json</a:t>
            </a:r>
            <a:r>
              <a:rPr lang="ru-RU" dirty="0">
                <a:solidFill>
                  <a:srgbClr val="FFC000"/>
                </a:solidFill>
              </a:rPr>
              <a:t> </a:t>
            </a:r>
            <a:r>
              <a:rPr lang="ru-RU" dirty="0"/>
              <a:t>результаты поисковых запросов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341797" y="260648"/>
            <a:ext cx="7655145" cy="115089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проекта</a:t>
            </a:r>
            <a:br>
              <a:rPr lang="ru-RU" dirty="0"/>
            </a:br>
            <a:r>
              <a:rPr lang="ru-RU" dirty="0"/>
              <a:t>Класс </a:t>
            </a:r>
            <a:r>
              <a:rPr lang="en-US" dirty="0" err="1"/>
              <a:t>ConverterJSON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f90b6d3717aa236c9fd4c4093789781358fde4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</TotalTime>
  <Words>694</Words>
  <Application>Microsoft Office PowerPoint</Application>
  <PresentationFormat>Экран (4:3)</PresentationFormat>
  <Paragraphs>66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Times New Roman</vt:lpstr>
      <vt:lpstr>Тема Office</vt:lpstr>
      <vt:lpstr>Разработка локального поискового движка по файлам</vt:lpstr>
      <vt:lpstr>О себе</vt:lpstr>
      <vt:lpstr>Первый опыт в программировании.</vt:lpstr>
      <vt:lpstr>Поисковый движок использует технологии</vt:lpstr>
      <vt:lpstr>Принципы работы поискового движка</vt:lpstr>
      <vt:lpstr>Пример файла config.json</vt:lpstr>
      <vt:lpstr>Пример файла requests.json</vt:lpstr>
      <vt:lpstr>Реализация проекта</vt:lpstr>
      <vt:lpstr>Реализация проекта Класс ConverterJSON</vt:lpstr>
      <vt:lpstr>Реализация проекта Класс InvertedIndex</vt:lpstr>
      <vt:lpstr>Реализация проекта Класс SearchServer</vt:lpstr>
      <vt:lpstr>Пример файла answers.json</vt:lpstr>
      <vt:lpstr>Спасибо за внимание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obstinate</dc:creator>
  <dc:description>Шаблон презентации с сайта https://presentation-creation.ru/</dc:description>
  <cp:lastModifiedBy>Oleg</cp:lastModifiedBy>
  <cp:revision>1366</cp:revision>
  <dcterms:created xsi:type="dcterms:W3CDTF">2018-02-25T09:09:03Z</dcterms:created>
  <dcterms:modified xsi:type="dcterms:W3CDTF">2023-07-01T19:47:52Z</dcterms:modified>
</cp:coreProperties>
</file>