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2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</p:sldIdLst>
  <p:sldSz cx="18288000" cy="10287000"/>
  <p:notesSz cx="6858000" cy="9144000"/>
  <p:embeddedFontLst>
    <p:embeddedFont>
      <p:font typeface="Baskerville Old Face" panose="02020602080505020303" pitchFamily="18" charset="0"/>
      <p:regular r:id="rId13"/>
    </p:embeddedFont>
    <p:embeddedFont>
      <p:font typeface="Bodoni MT Black" panose="02070A03080606020203" pitchFamily="18" charset="0"/>
      <p:bold r:id="rId14"/>
      <p:boldItalic r:id="rId15"/>
    </p:embeddedFont>
    <p:embeddedFont>
      <p:font typeface="Perpetua" panose="02020502060401020303" pitchFamily="18" charset="0"/>
      <p:regular r:id="rId16"/>
      <p:bold r:id="rId17"/>
      <p:italic r:id="rId18"/>
      <p:boldItalic r:id="rId19"/>
    </p:embeddedFont>
    <p:embeddedFont>
      <p:font typeface="Raleway" pitchFamily="2" charset="0"/>
      <p:regular r:id="rId20"/>
      <p:bold r:id="rId21"/>
      <p:italic r:id="rId22"/>
      <p:boldItalic r:id="rId23"/>
    </p:embeddedFont>
    <p:embeddedFont>
      <p:font typeface="Roboto Light" panose="02000000000000000000" pitchFamily="2" charset="0"/>
      <p:regular r:id="rId24"/>
      <p:bold r:id="rId25"/>
      <p:italic r:id="rId26"/>
      <p:boldItalic r:id="rId27"/>
    </p:embeddedFont>
  </p:embeddedFontLst>
  <p:custDataLst>
    <p:tags r:id="rId28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55" userDrawn="1">
          <p15:clr>
            <a:srgbClr val="000000"/>
          </p15:clr>
        </p15:guide>
        <p15:guide id="2" pos="586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00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29"/>
    <p:restoredTop sz="94789"/>
  </p:normalViewPr>
  <p:slideViewPr>
    <p:cSldViewPr snapToGrid="0">
      <p:cViewPr varScale="1">
        <p:scale>
          <a:sx n="55" d="100"/>
          <a:sy n="55" d="100"/>
        </p:scale>
        <p:origin x="154" y="53"/>
      </p:cViewPr>
      <p:guideLst>
        <p:guide orient="horz" pos="655"/>
        <p:guide pos="5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 Organizing charge</c:v>
                </c:pt>
                <c:pt idx="1">
                  <c:v> Commission charges </c:v>
                </c:pt>
                <c:pt idx="2">
                  <c:v> Promotion and Marketing</c:v>
                </c:pt>
                <c:pt idx="3">
                  <c:v> Fees of our premium membership</c:v>
                </c:pt>
                <c:pt idx="4">
                  <c:v>ADS and Media  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50-4630-9053-64717A1961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031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1_FIRST_SLIDE_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828800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2" name="logo">
            <a:extLst>
              <a:ext uri="{FF2B5EF4-FFF2-40B4-BE49-F238E27FC236}">
                <a16:creationId xmlns:a16="http://schemas.microsoft.com/office/drawing/2014/main" id="{A773960F-5BCD-9B71-8C77-4E720F5358F1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109652" y="2882068"/>
            <a:ext cx="14068696" cy="180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15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Smart Slides</a:t>
            </a:r>
            <a:endParaRPr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2109652" y="4823012"/>
            <a:ext cx="14044090" cy="443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defRPr sz="4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Make Slides in a flash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683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TOP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_block">
            <a:extLst>
              <a:ext uri="{FF2B5EF4-FFF2-40B4-BE49-F238E27FC236}">
                <a16:creationId xmlns:a16="http://schemas.microsoft.com/office/drawing/2014/main" id="{A1C84CE4-FE6A-F2C4-A6BC-618800B883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5143500"/>
            <a:ext cx="1223962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12239624" y="6375"/>
            <a:ext cx="6048375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919074" y="5865222"/>
            <a:ext cx="10393359" cy="373597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075" y="2263775"/>
            <a:ext cx="10393358" cy="2193924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5883D0F6-2B8F-8E60-1AD0-C2C9565B7E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97787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SMALL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_block">
            <a:extLst>
              <a:ext uri="{FF2B5EF4-FFF2-40B4-BE49-F238E27FC236}">
                <a16:creationId xmlns:a16="http://schemas.microsoft.com/office/drawing/2014/main" id="{A1C84CE4-FE6A-F2C4-A6BC-618800B883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5143500"/>
            <a:ext cx="18287999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12239624" y="6375"/>
            <a:ext cx="6048375" cy="51371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919074" y="5865222"/>
            <a:ext cx="10393359" cy="373597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075" y="2263775"/>
            <a:ext cx="10393358" cy="2193924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5883D0F6-2B8F-8E60-1AD0-C2C9565B7E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06555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23RD_IMG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-30955" y="6375"/>
            <a:ext cx="1227058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12744450" y="4428564"/>
            <a:ext cx="4624475" cy="517263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12744450" y="2263775"/>
            <a:ext cx="4624475" cy="2164788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6A16B800-55C2-CFB0-4AA2-3CBB648B98D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1660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IMAGE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98735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-30955" y="6375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2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879496" y="3708450"/>
            <a:ext cx="7489429" cy="589275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879496" y="2263774"/>
            <a:ext cx="7489429" cy="144467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16002000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FB52679D-00ED-7CE2-017B-041885E86B3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  <p:sp>
        <p:nvSpPr>
          <p:cNvPr id="5" name="background_block">
            <a:extLst>
              <a:ext uri="{FF2B5EF4-FFF2-40B4-BE49-F238E27FC236}">
                <a16:creationId xmlns:a16="http://schemas.microsoft.com/office/drawing/2014/main" id="{7BEEA341-586D-B048-35BC-9616BE85A2D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13842" y="0"/>
            <a:ext cx="57257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146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3_BLOCK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20</a:t>
            </a:r>
          </a:p>
        </p:txBody>
      </p:sp>
      <p:sp>
        <p:nvSpPr>
          <p:cNvPr id="22" name="background_block">
            <a:extLst>
              <a:ext uri="{FF2B5EF4-FFF2-40B4-BE49-F238E27FC236}">
                <a16:creationId xmlns:a16="http://schemas.microsoft.com/office/drawing/2014/main" id="{D41494DB-BB2C-1488-7FA7-14252B9BB5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0" y="9601200"/>
            <a:ext cx="18288000" cy="685799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AU" dirty="0"/>
          </a:p>
        </p:txBody>
      </p:sp>
      <p:sp>
        <p:nvSpPr>
          <p:cNvPr id="25" name="content_3">
            <a:extLst>
              <a:ext uri="{FF2B5EF4-FFF2-40B4-BE49-F238E27FC236}">
                <a16:creationId xmlns:a16="http://schemas.microsoft.com/office/drawing/2014/main" id="{A0A92251-08F7-740D-70BE-AE9F66EC98F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11357186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21</a:t>
            </a:r>
            <a:endParaRPr dirty="0"/>
          </a:p>
        </p:txBody>
      </p:sp>
      <p:sp>
        <p:nvSpPr>
          <p:cNvPr id="26" name="image_3">
            <a:extLst>
              <a:ext uri="{FF2B5EF4-FFF2-40B4-BE49-F238E27FC236}">
                <a16:creationId xmlns:a16="http://schemas.microsoft.com/office/drawing/2014/main" id="{989A4AD0-78D2-7CB1-A52C-254E41F679F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2661779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18</a:t>
            </a:r>
          </a:p>
        </p:txBody>
      </p:sp>
      <p:sp>
        <p:nvSpPr>
          <p:cNvPr id="23" name="content_2">
            <a:extLst>
              <a:ext uri="{FF2B5EF4-FFF2-40B4-BE49-F238E27FC236}">
                <a16:creationId xmlns:a16="http://schemas.microsoft.com/office/drawing/2014/main" id="{32C7D559-D1EE-DBF8-7D21-FD5B68299FB8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6119813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24" name="image_2">
            <a:extLst>
              <a:ext uri="{FF2B5EF4-FFF2-40B4-BE49-F238E27FC236}">
                <a16:creationId xmlns:a16="http://schemas.microsoft.com/office/drawing/2014/main" id="{15E11F02-F723-E887-1059-7D8B547CC1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424406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223668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2" name="image_attribution">
            <a:extLst>
              <a:ext uri="{FF2B5EF4-FFF2-40B4-BE49-F238E27FC236}">
                <a16:creationId xmlns:a16="http://schemas.microsoft.com/office/drawing/2014/main" id="{7D4BB170-9F09-7110-3CD4-AF58BD7B65E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383720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3_BLOCK_LAYOUT_V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22</a:t>
            </a:r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31000" y="2747907"/>
            <a:ext cx="4656225" cy="2047037"/>
          </a:xfr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22" name="background_block">
            <a:extLst>
              <a:ext uri="{FF2B5EF4-FFF2-40B4-BE49-F238E27FC236}">
                <a16:creationId xmlns:a16="http://schemas.microsoft.com/office/drawing/2014/main" id="{D41494DB-BB2C-1488-7FA7-14252B9BB5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0" y="0"/>
            <a:ext cx="36195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AU" dirty="0"/>
          </a:p>
        </p:txBody>
      </p:sp>
      <p:sp>
        <p:nvSpPr>
          <p:cNvPr id="25" name="content_3">
            <a:extLst>
              <a:ext uri="{FF2B5EF4-FFF2-40B4-BE49-F238E27FC236}">
                <a16:creationId xmlns:a16="http://schemas.microsoft.com/office/drawing/2014/main" id="{A0A92251-08F7-740D-70BE-AE9F66EC98F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11357186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26" name="image_3">
            <a:extLst>
              <a:ext uri="{FF2B5EF4-FFF2-40B4-BE49-F238E27FC236}">
                <a16:creationId xmlns:a16="http://schemas.microsoft.com/office/drawing/2014/main" id="{989A4AD0-78D2-7CB1-A52C-254E41F679F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1357186" y="2747905"/>
            <a:ext cx="4644814" cy="2047037"/>
          </a:xfrm>
        </p:spPr>
        <p:txBody>
          <a:bodyPr/>
          <a:lstStyle/>
          <a:p>
            <a:r>
              <a:rPr lang="en-AU" dirty="0"/>
              <a:t>18</a:t>
            </a:r>
          </a:p>
        </p:txBody>
      </p:sp>
      <p:sp>
        <p:nvSpPr>
          <p:cNvPr id="23" name="content_2">
            <a:extLst>
              <a:ext uri="{FF2B5EF4-FFF2-40B4-BE49-F238E27FC236}">
                <a16:creationId xmlns:a16="http://schemas.microsoft.com/office/drawing/2014/main" id="{32C7D559-D1EE-DBF8-7D21-FD5B68299FB8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6119813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21</a:t>
            </a:r>
            <a:endParaRPr dirty="0"/>
          </a:p>
        </p:txBody>
      </p:sp>
      <p:sp>
        <p:nvSpPr>
          <p:cNvPr id="24" name="image_2">
            <a:extLst>
              <a:ext uri="{FF2B5EF4-FFF2-40B4-BE49-F238E27FC236}">
                <a16:creationId xmlns:a16="http://schemas.microsoft.com/office/drawing/2014/main" id="{15E11F02-F723-E887-1059-7D8B547CC1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98390" y="2747906"/>
            <a:ext cx="4677648" cy="2047037"/>
          </a:xfr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192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4_BLOCK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content_4">
            <a:extLst>
              <a:ext uri="{FF2B5EF4-FFF2-40B4-BE49-F238E27FC236}">
                <a16:creationId xmlns:a16="http://schemas.microsoft.com/office/drawing/2014/main" id="{97130B1B-4ED5-07BD-72B7-007C1D1E0682}"/>
              </a:ext>
            </a:extLst>
          </p:cNvPr>
          <p:cNvSpPr txBox="1">
            <a:spLocks noGrp="1"/>
          </p:cNvSpPr>
          <p:nvPr>
            <p:ph type="body" idx="25" hasCustomPrompt="1"/>
          </p:nvPr>
        </p:nvSpPr>
        <p:spPr>
          <a:xfrm>
            <a:off x="13473932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25</a:t>
            </a:r>
            <a:endParaRPr dirty="0"/>
          </a:p>
        </p:txBody>
      </p:sp>
      <p:sp>
        <p:nvSpPr>
          <p:cNvPr id="22" name="image_4">
            <a:extLst>
              <a:ext uri="{FF2B5EF4-FFF2-40B4-BE49-F238E27FC236}">
                <a16:creationId xmlns:a16="http://schemas.microsoft.com/office/drawing/2014/main" id="{4D333938-660B-24CF-7672-26505437B26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3473932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23</a:t>
            </a:r>
          </a:p>
        </p:txBody>
      </p:sp>
      <p:sp>
        <p:nvSpPr>
          <p:cNvPr id="12" name="content_3">
            <a:extLst>
              <a:ext uri="{FF2B5EF4-FFF2-40B4-BE49-F238E27FC236}">
                <a16:creationId xmlns:a16="http://schemas.microsoft.com/office/drawing/2014/main" id="{4EC85EFB-1D00-34F3-DEFC-3D132152607F}"/>
              </a:ext>
            </a:extLst>
          </p:cNvPr>
          <p:cNvSpPr txBox="1">
            <a:spLocks noGrp="1"/>
          </p:cNvSpPr>
          <p:nvPr>
            <p:ph type="body" idx="22" hasCustomPrompt="1"/>
          </p:nvPr>
        </p:nvSpPr>
        <p:spPr>
          <a:xfrm>
            <a:off x="9288980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22</a:t>
            </a:r>
            <a:endParaRPr dirty="0"/>
          </a:p>
        </p:txBody>
      </p:sp>
      <p:sp>
        <p:nvSpPr>
          <p:cNvPr id="13" name="image_3">
            <a:extLst>
              <a:ext uri="{FF2B5EF4-FFF2-40B4-BE49-F238E27FC236}">
                <a16:creationId xmlns:a16="http://schemas.microsoft.com/office/drawing/2014/main" id="{EA08CF17-561F-6A45-B311-DF3E79243E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288980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20</a:t>
            </a:r>
          </a:p>
        </p:txBody>
      </p:sp>
      <p:sp>
        <p:nvSpPr>
          <p:cNvPr id="2" name="content_2">
            <a:extLst>
              <a:ext uri="{FF2B5EF4-FFF2-40B4-BE49-F238E27FC236}">
                <a16:creationId xmlns:a16="http://schemas.microsoft.com/office/drawing/2014/main" id="{B72C5E58-53F4-0EA6-D32E-ADEF51F174DB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5104028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5" name="image_2">
            <a:extLst>
              <a:ext uri="{FF2B5EF4-FFF2-40B4-BE49-F238E27FC236}">
                <a16:creationId xmlns:a16="http://schemas.microsoft.com/office/drawing/2014/main" id="{548E7E5D-1895-B2EB-B13F-C15207C4095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104028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26</a:t>
            </a:r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19076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6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background_block">
            <a:extLst>
              <a:ext uri="{FF2B5EF4-FFF2-40B4-BE49-F238E27FC236}">
                <a16:creationId xmlns:a16="http://schemas.microsoft.com/office/drawing/2014/main" id="{D430C6F0-E30A-7BAF-6C33-C5B5211D4B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887448"/>
            <a:ext cx="18286412" cy="3995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0734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CHART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233252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3429000"/>
            <a:ext cx="4624475" cy="6172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6994357" y="1028700"/>
            <a:ext cx="10374479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chart_attribution">
            <a:extLst>
              <a:ext uri="{FF2B5EF4-FFF2-40B4-BE49-F238E27FC236}">
                <a16:creationId xmlns:a16="http://schemas.microsoft.com/office/drawing/2014/main" id="{21B0C253-932F-B3BD-E206-97C92A0A7EA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969124" y="9601200"/>
            <a:ext cx="10404476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A3D5285-BC74-616C-FC2D-82173282C0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994357" y="2263775"/>
            <a:ext cx="10399712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5F36563A-2106-69C5-E8E9-27FA96DE80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94357" y="3429000"/>
            <a:ext cx="10399712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background_block">
            <a:extLst>
              <a:ext uri="{FF2B5EF4-FFF2-40B4-BE49-F238E27FC236}">
                <a16:creationId xmlns:a16="http://schemas.microsoft.com/office/drawing/2014/main" id="{688175B4-C1B3-DC4A-FC57-AA718C3244C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26546" y="0"/>
            <a:ext cx="559866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02179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CHART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_block">
            <a:extLst>
              <a:ext uri="{FF2B5EF4-FFF2-40B4-BE49-F238E27FC236}">
                <a16:creationId xmlns:a16="http://schemas.microsoft.com/office/drawing/2014/main" id="{FDEABBCE-427C-A928-7A5F-A6E46759AD5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607550"/>
            <a:ext cx="18286412" cy="67945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12744450" y="3429000"/>
            <a:ext cx="4624475" cy="5918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163" y="1028700"/>
            <a:ext cx="14625637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3398EF0-41AD-1DA3-9D4A-789F64FD72B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19957" y="2263775"/>
            <a:ext cx="10399712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C3DA4F55-4539-14D6-34D1-2DAB4E8397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9075" y="3429000"/>
            <a:ext cx="10399712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8" name="chart_attribution">
            <a:extLst>
              <a:ext uri="{FF2B5EF4-FFF2-40B4-BE49-F238E27FC236}">
                <a16:creationId xmlns:a16="http://schemas.microsoft.com/office/drawing/2014/main" id="{BD69A525-8BD0-FB5F-9FB7-C8A123291AF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744450" y="9601200"/>
            <a:ext cx="46244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394265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FULLPAGE_CHAR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163" y="1028700"/>
            <a:ext cx="14625637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3398EF0-41AD-1DA3-9D4A-789F64FD72B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19956" y="2263775"/>
            <a:ext cx="14624843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C3DA4F55-4539-14D6-34D1-2DAB4E8397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9074" y="3429000"/>
            <a:ext cx="14625725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background_block">
            <a:extLst>
              <a:ext uri="{FF2B5EF4-FFF2-40B4-BE49-F238E27FC236}">
                <a16:creationId xmlns:a16="http://schemas.microsoft.com/office/drawing/2014/main" id="{C99C115F-07D7-7960-E7F5-D108DC3DF8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607550"/>
            <a:ext cx="18286412" cy="67945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8" name="chart_attribution">
            <a:extLst>
              <a:ext uri="{FF2B5EF4-FFF2-40B4-BE49-F238E27FC236}">
                <a16:creationId xmlns:a16="http://schemas.microsoft.com/office/drawing/2014/main" id="{5FFC2887-C1F1-3ECB-D55D-8EC43892E78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744450" y="9601200"/>
            <a:ext cx="46244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CHART_ATTRIBUTION</a:t>
            </a:r>
          </a:p>
        </p:txBody>
      </p:sp>
    </p:spTree>
    <p:extLst>
      <p:ext uri="{BB962C8B-B14F-4D97-AF65-F5344CB8AC3E}">
        <p14:creationId xmlns:p14="http://schemas.microsoft.com/office/powerpoint/2010/main" val="47677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1st_Slide_FULL_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828800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29400" y="1027450"/>
            <a:ext cx="13969941" cy="180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Smart Slides</a:t>
            </a:r>
            <a:endParaRPr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929400" y="3429000"/>
            <a:ext cx="11310225" cy="443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defRPr sz="48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Make Slides in a flash</a:t>
            </a:r>
            <a:endParaRPr dirty="0"/>
          </a:p>
        </p:txBody>
      </p:sp>
      <p:sp>
        <p:nvSpPr>
          <p:cNvPr id="2" name="logo">
            <a:extLst>
              <a:ext uri="{FF2B5EF4-FFF2-40B4-BE49-F238E27FC236}">
                <a16:creationId xmlns:a16="http://schemas.microsoft.com/office/drawing/2014/main" id="{A773960F-5BCD-9B71-8C77-4E720F5358F1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3910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BASIC_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F9A914-029A-FACA-89CD-82BDDCAA2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899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F9A914-029A-FACA-89CD-82BDDCAA2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4" y="2277035"/>
            <a:ext cx="13968341" cy="732419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5334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Raleway" pitchFamily="2" charset="77"/>
                <a:ea typeface="Raleway" pitchFamily="2" charset="77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3968341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Raleway" pitchFamily="2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background_block">
            <a:extLst>
              <a:ext uri="{FF2B5EF4-FFF2-40B4-BE49-F238E27FC236}">
                <a16:creationId xmlns:a16="http://schemas.microsoft.com/office/drawing/2014/main" id="{75F89250-7C5B-B1F5-8200-8B8C635D3F3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7756372" y="0"/>
            <a:ext cx="531628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2135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TEXT_HALF_COLO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98735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879496" y="3708450"/>
            <a:ext cx="7489429" cy="589275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879496" y="2263774"/>
            <a:ext cx="7489429" cy="144467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16002000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background_block">
            <a:extLst>
              <a:ext uri="{FF2B5EF4-FFF2-40B4-BE49-F238E27FC236}">
                <a16:creationId xmlns:a16="http://schemas.microsoft.com/office/drawing/2014/main" id="{E0646940-DA1E-5EA3-E796-448F4439F9B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9113045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3720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FULLPAGE_IMAGE_QUOT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image">
            <a:extLst>
              <a:ext uri="{FF2B5EF4-FFF2-40B4-BE49-F238E27FC236}">
                <a16:creationId xmlns:a16="http://schemas.microsoft.com/office/drawing/2014/main" id="{94B6F339-EBB5-67F5-7B23-40FE42957964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-1" y="6375"/>
            <a:ext cx="18288001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5" name="transparent_block"/>
          <p:cNvSpPr>
            <a:spLocks noGrp="1"/>
          </p:cNvSpPr>
          <p:nvPr>
            <p:ph type="pic" idx="2" hasCustomPrompt="1"/>
          </p:nvPr>
        </p:nvSpPr>
        <p:spPr>
          <a:xfrm>
            <a:off x="1" y="6375"/>
            <a:ext cx="18287999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6" name="image_attribution">
            <a:extLst>
              <a:ext uri="{FF2B5EF4-FFF2-40B4-BE49-F238E27FC236}">
                <a16:creationId xmlns:a16="http://schemas.microsoft.com/office/drawing/2014/main" id="{9EF8EFC7-DE23-07B9-50F1-01C75247A78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-1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2671483" y="5869292"/>
            <a:ext cx="13330518" cy="275907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76200" lvl="0" indent="0" algn="ctr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2671482" y="2263775"/>
            <a:ext cx="13330518" cy="287972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8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017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AGENDA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862458" y="0"/>
            <a:ext cx="5055325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29401" y="2011363"/>
            <a:ext cx="8214600" cy="141763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4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929401" y="3747247"/>
            <a:ext cx="8214600" cy="5002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571500" lvl="0" indent="-5715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7" name="logo">
            <a:extLst>
              <a:ext uri="{FF2B5EF4-FFF2-40B4-BE49-F238E27FC236}">
                <a16:creationId xmlns:a16="http://schemas.microsoft.com/office/drawing/2014/main" id="{3097672A-5659-5B5F-6D5C-F22FA04F334D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7450"/>
            <a:ext cx="1828950" cy="18087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2" name="image_attribution">
            <a:extLst>
              <a:ext uri="{FF2B5EF4-FFF2-40B4-BE49-F238E27FC236}">
                <a16:creationId xmlns:a16="http://schemas.microsoft.com/office/drawing/2014/main" id="{4FAB3CEC-34D5-F8C2-2849-CD522F40C82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862458" y="9601200"/>
            <a:ext cx="505532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776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MIDDLE_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F9A914-029A-FACA-89CD-82BDDCAA2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899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F9A914-029A-FACA-89CD-82BDDCAA2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4831491" y="3207472"/>
            <a:ext cx="6499897" cy="192965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4831492" y="5149875"/>
            <a:ext cx="6499896" cy="445772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5334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logo"/>
          <p:cNvSpPr>
            <a:spLocks noGrp="1"/>
          </p:cNvSpPr>
          <p:nvPr>
            <p:ph type="pic" idx="2"/>
          </p:nvPr>
        </p:nvSpPr>
        <p:spPr>
          <a:xfrm>
            <a:off x="4831491" y="102870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image">
            <a:extLst>
              <a:ext uri="{FF2B5EF4-FFF2-40B4-BE49-F238E27FC236}">
                <a16:creationId xmlns:a16="http://schemas.microsoft.com/office/drawing/2014/main" id="{06D4F85C-9A50-3DC0-80AA-7315DE0FAC40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2239625" y="6375"/>
            <a:ext cx="6048375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2</a:t>
            </a:r>
          </a:p>
        </p:txBody>
      </p:sp>
      <p:sp>
        <p:nvSpPr>
          <p:cNvPr id="4" name="background_block">
            <a:extLst>
              <a:ext uri="{FF2B5EF4-FFF2-40B4-BE49-F238E27FC236}">
                <a16:creationId xmlns:a16="http://schemas.microsoft.com/office/drawing/2014/main" id="{38176A5C-D173-4CE5-8B87-A1D02EA54F9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0926" y="0"/>
            <a:ext cx="4094909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6" name="image_attribution">
            <a:extLst>
              <a:ext uri="{FF2B5EF4-FFF2-40B4-BE49-F238E27FC236}">
                <a16:creationId xmlns:a16="http://schemas.microsoft.com/office/drawing/2014/main" id="{27D196E1-1554-1258-960F-5C778357F79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2239625" y="9601200"/>
            <a:ext cx="505532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99584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9144000" y="6375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3729318"/>
            <a:ext cx="7529186" cy="587188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19163" y="2263775"/>
            <a:ext cx="7529186" cy="146554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6569A8CA-36B2-E265-E4E7-8A8DF21B36D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277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23RD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319738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6119813" y="6375"/>
            <a:ext cx="12168187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3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4410635"/>
            <a:ext cx="4624475" cy="519056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19075" y="2263775"/>
            <a:ext cx="4624475" cy="214685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21B0C253-932F-B3BD-E206-97C92A0A7EA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9813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89932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D5D679FE-3B60-23E0-8EBD-D3204877DB0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20406065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2" imgW="395" imgH="394" progId="TCLayout.ActiveDocument.1">
                  <p:embed/>
                </p:oleObj>
              </mc:Choice>
              <mc:Fallback>
                <p:oleObj name="think-cell Slide" r:id="rId22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Font typeface="Calibri"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9075" y="2464225"/>
            <a:ext cx="14625600" cy="7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 err="1"/>
              <a:t>asd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6DCB6-BDD3-0C02-D0C6-B4B53F933815}"/>
              </a:ext>
            </a:extLst>
          </p:cNvPr>
          <p:cNvSpPr txBox="1"/>
          <p:nvPr userDrawn="1"/>
        </p:nvSpPr>
        <p:spPr>
          <a:xfrm>
            <a:off x="931000" y="9601200"/>
            <a:ext cx="518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Smart Slides GPT Plugin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63" r:id="rId2"/>
    <p:sldLayoutId id="2147483671" r:id="rId3"/>
    <p:sldLayoutId id="2147483673" r:id="rId4"/>
    <p:sldLayoutId id="2147483666" r:id="rId5"/>
    <p:sldLayoutId id="2147483662" r:id="rId6"/>
    <p:sldLayoutId id="2147483664" r:id="rId7"/>
    <p:sldLayoutId id="2147483660" r:id="rId8"/>
    <p:sldLayoutId id="2147483657" r:id="rId9"/>
    <p:sldLayoutId id="2147483665" r:id="rId10"/>
    <p:sldLayoutId id="2147483674" r:id="rId11"/>
    <p:sldLayoutId id="2147483658" r:id="rId12"/>
    <p:sldLayoutId id="2147483661" r:id="rId13"/>
    <p:sldLayoutId id="2147483655" r:id="rId14"/>
    <p:sldLayoutId id="2147483659" r:id="rId15"/>
    <p:sldLayoutId id="2147483656" r:id="rId16"/>
    <p:sldLayoutId id="2147483668" r:id="rId17"/>
    <p:sldLayoutId id="2147483669" r:id="rId18"/>
    <p:sldLayoutId id="2147483672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760">
          <p15:clr>
            <a:srgbClr val="E46962"/>
          </p15:clr>
        </p15:guide>
        <p15:guide id="2" pos="579">
          <p15:clr>
            <a:srgbClr val="E46962"/>
          </p15:clr>
        </p15:guide>
        <p15:guide id="3" pos="10944">
          <p15:clr>
            <a:srgbClr val="E46962"/>
          </p15:clr>
        </p15:guide>
        <p15:guide id="4" orient="horz" pos="648">
          <p15:clr>
            <a:srgbClr val="E46962"/>
          </p15:clr>
        </p15:guide>
        <p15:guide id="5" orient="horz" pos="6048">
          <p15:clr>
            <a:srgbClr val="E46962"/>
          </p15:clr>
        </p15:guide>
        <p15:guide id="6" orient="horz" pos="3240">
          <p15:clr>
            <a:srgbClr val="E46962"/>
          </p15:clr>
        </p15:guide>
        <p15:guide id="7" orient="horz" pos="1267">
          <p15:clr>
            <a:srgbClr val="E46962"/>
          </p15:clr>
        </p15:guide>
        <p15:guide id="8" pos="9792">
          <p15:clr>
            <a:srgbClr val="E46962"/>
          </p15:clr>
        </p15:guide>
        <p15:guide id="9" pos="10080">
          <p15:clr>
            <a:srgbClr val="E46962"/>
          </p15:clr>
        </p15:guide>
        <p15:guide id="10" pos="3855" userDrawn="1">
          <p15:clr>
            <a:srgbClr val="E46962"/>
          </p15:clr>
        </p15:guide>
        <p15:guide id="11" pos="7710" userDrawn="1">
          <p15:clr>
            <a:srgbClr val="E46962"/>
          </p15:clr>
        </p15:guide>
        <p15:guide id="12" orient="horz" pos="2160" userDrawn="1">
          <p15:clr>
            <a:srgbClr val="E46962"/>
          </p15:clr>
        </p15:guide>
        <p15:guide id="13" orient="horz" pos="4310" userDrawn="1">
          <p15:clr>
            <a:srgbClr val="E46962"/>
          </p15:clr>
        </p15:guide>
        <p15:guide id="14" orient="horz" pos="14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hyperlink" Target="mailto:sushantnatani007@gmail.com" TargetMode="External"/><Relationship Id="rId7" Type="http://schemas.openxmlformats.org/officeDocument/2006/relationships/hyperlink" Target="https://unsplash.com/?utm_source=smart%20slides&amp;utm_medium=referral" TargetMode="External"/><Relationship Id="rId2" Type="http://schemas.openxmlformats.org/officeDocument/2006/relationships/hyperlink" Target="mailto:pantayush92@gmail.co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unsplash.com/@elladon?utm_source=smart%20slides&amp;utm_medium=referral" TargetMode="External"/><Relationship Id="rId5" Type="http://schemas.openxmlformats.org/officeDocument/2006/relationships/hyperlink" Target="https://unsplash.com/photos/a-computer-desk-with-a-monitor-and-keyboard-on-it--I--g5aH9YU?utm_source=smart%20slides&amp;utm_medium=referral" TargetMode="External"/><Relationship Id="rId4" Type="http://schemas.openxmlformats.org/officeDocument/2006/relationships/hyperlink" Target="mailto:itsamanmehta2524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alexhaney?utm_source=smart%20slides&amp;utm_medium=referral" TargetMode="External"/><Relationship Id="rId2" Type="http://schemas.openxmlformats.org/officeDocument/2006/relationships/hyperlink" Target="https://unsplash.com/photos/selective-focus-photography-of-two-persons-playing-game-in-front-of-monitors-lfQyS-TnqEg?utm_source=smart%20slides&amp;utm_medium=referral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jpg"/><Relationship Id="rId4" Type="http://schemas.openxmlformats.org/officeDocument/2006/relationships/hyperlink" Target="https://unsplash.com/?utm_source=smart%20slides&amp;utm_medium=referra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black-office-rolling-chair-near-black-flat-screen-computer-monitor-sRQxXA5QqtE?utm_source=smart%20slides&amp;utm_medium=referra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jpg"/><Relationship Id="rId5" Type="http://schemas.openxmlformats.org/officeDocument/2006/relationships/hyperlink" Target="https://unsplash.com/?utm_source=smart%20slides&amp;utm_medium=referral" TargetMode="External"/><Relationship Id="rId4" Type="http://schemas.openxmlformats.org/officeDocument/2006/relationships/hyperlink" Target="https://unsplash.com/@elladon?utm_source=smart%20slides&amp;utm_medium=referra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alexhaney?utm_source=smart%20slides&amp;utm_medium=referral" TargetMode="External"/><Relationship Id="rId2" Type="http://schemas.openxmlformats.org/officeDocument/2006/relationships/hyperlink" Target="https://unsplash.com/photos/two-men-playing-pc-games-BhQZrxDq9oo?utm_source=smart%20slides&amp;utm_medium=referral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jpg"/><Relationship Id="rId4" Type="http://schemas.openxmlformats.org/officeDocument/2006/relationships/hyperlink" Target="https://unsplash.com/?utm_source=smart%20slides&amp;utm_medium=referra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elladon?utm_source=smart%20slides&amp;utm_medium=referral" TargetMode="External"/><Relationship Id="rId2" Type="http://schemas.openxmlformats.org/officeDocument/2006/relationships/hyperlink" Target="https://unsplash.com/photos/a-person-sitting-in-front-of-a-computer-monitor-VvnTNsQgdD8?utm_source=smart%20slides&amp;utm_medium=referral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jpg"/><Relationship Id="rId4" Type="http://schemas.openxmlformats.org/officeDocument/2006/relationships/hyperlink" Target="https://unsplash.com/?utm_source=smart%20slides&amp;utm_medium=referra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emanuelekstrom?utm_source=smart%20slides&amp;utm_medium=referral" TargetMode="External"/><Relationship Id="rId2" Type="http://schemas.openxmlformats.org/officeDocument/2006/relationships/hyperlink" Target="https://unsplash.com/photos/people-sitting-on-red-chair-watching-tv-I45hdPF5Na0?utm_source=smart%20slides&amp;utm_medium=referral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g"/><Relationship Id="rId4" Type="http://schemas.openxmlformats.org/officeDocument/2006/relationships/hyperlink" Target="https://unsplash.com/?utm_source=smart%20slides&amp;utm_medium=referra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stemlist?utm_source=smart%20slides&amp;utm_medium=referral" TargetMode="External"/><Relationship Id="rId2" Type="http://schemas.openxmlformats.org/officeDocument/2006/relationships/hyperlink" Target="https://unsplash.com/photos/people-sitting-on-chairs-inside-building-_GgQgHr8aek?utm_source=smart%20slides&amp;utm_medium=referral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jpg"/><Relationship Id="rId4" Type="http://schemas.openxmlformats.org/officeDocument/2006/relationships/hyperlink" Target="https://unsplash.com/?utm_source=smart%20slides&amp;utm_medium=referra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stemlist?utm_source=smart%20slides&amp;utm_medium=referral" TargetMode="External"/><Relationship Id="rId2" Type="http://schemas.openxmlformats.org/officeDocument/2006/relationships/hyperlink" Target="https://unsplash.com/photos/man-using-video-game-control-pad-beside-man-using-computer-keyboard-sitting-and-playing-video-games-bq4ytZ8hTAQ?utm_source=smart%20slides&amp;utm_medium=referral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hyperlink" Target="https://unsplash.com/?utm_source=smart%20slides&amp;utm_medium=referra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FFFFFF"/>
                </a:solidFill>
                <a:latin typeface="Modern"/>
              </a:defRPr>
            </a:pPr>
            <a:r>
              <a:rPr dirty="0"/>
              <a:t>Welcome to </a:t>
            </a:r>
            <a:r>
              <a:rPr dirty="0" err="1"/>
              <a:t>Juzt</a:t>
            </a:r>
            <a:r>
              <a:rPr dirty="0"/>
              <a:t> Play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109652" y="6250674"/>
            <a:ext cx="14044090" cy="3007625"/>
          </a:xfrm>
        </p:spPr>
        <p:txBody>
          <a:bodyPr/>
          <a:lstStyle/>
          <a:p>
            <a:pPr>
              <a:defRPr sz="3600">
                <a:latin typeface="Modern"/>
              </a:defRPr>
            </a:pPr>
            <a:endParaRPr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005D7F-7750-0117-6DE7-2B1625AA74A4}"/>
              </a:ext>
            </a:extLst>
          </p:cNvPr>
          <p:cNvSpPr txBox="1"/>
          <p:nvPr/>
        </p:nvSpPr>
        <p:spPr>
          <a:xfrm>
            <a:off x="107468" y="43736"/>
            <a:ext cx="172614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Bodoni MT Black" panose="02070A03080606020203" pitchFamily="18" charset="0"/>
              </a:rPr>
              <a:t>Welcome to E-sports Community</a:t>
            </a:r>
          </a:p>
        </p:txBody>
      </p:sp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B427E1B5-18E8-DDD2-C765-C80CC9D8312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36721FF-98EF-6A98-5BFC-CFE5A06AC454}"/>
              </a:ext>
            </a:extLst>
          </p:cNvPr>
          <p:cNvSpPr txBox="1"/>
          <p:nvPr/>
        </p:nvSpPr>
        <p:spPr>
          <a:xfrm>
            <a:off x="204715" y="207511"/>
            <a:ext cx="3087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Bodoni MT Black" panose="02070A03080606020203" pitchFamily="18" charset="0"/>
              </a:rPr>
              <a:t>juZt Play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B84701-8229-3748-EB6B-EC3C8BF6D4EB}"/>
              </a:ext>
            </a:extLst>
          </p:cNvPr>
          <p:cNvSpPr txBox="1"/>
          <p:nvPr/>
        </p:nvSpPr>
        <p:spPr>
          <a:xfrm>
            <a:off x="1814109" y="8704301"/>
            <a:ext cx="146597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Bodoni MT Black" panose="02070A03080606020203" pitchFamily="18" charset="0"/>
              </a:rPr>
              <a:t>Welcome to E-Sports Community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5BBCFB3-C106-2798-9A2B-41C9D2DF16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9428"/>
          <a:stretch/>
        </p:blipFill>
        <p:spPr>
          <a:xfrm>
            <a:off x="14551830" y="7848449"/>
            <a:ext cx="3432128" cy="242211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9807"/>
            <a:ext cx="12239625" cy="1929653"/>
          </a:xfrm>
        </p:spPr>
        <p:txBody>
          <a:bodyPr/>
          <a:lstStyle/>
          <a:p>
            <a:pPr algn="ctr">
              <a:defRPr sz="4600">
                <a:solidFill>
                  <a:srgbClr val="00111C"/>
                </a:solidFill>
                <a:latin typeface="Modern"/>
              </a:defRPr>
            </a:pPr>
            <a:r>
              <a:rPr dirty="0">
                <a:latin typeface="Bodoni MT Black" panose="02070A03080606020203" pitchFamily="18" charset="0"/>
              </a:rPr>
              <a:t>Join the </a:t>
            </a:r>
            <a:r>
              <a:rPr lang="en-US" dirty="0">
                <a:latin typeface="Bodoni MT Black" panose="02070A03080606020203" pitchFamily="18" charset="0"/>
              </a:rPr>
              <a:t>j</a:t>
            </a:r>
            <a:r>
              <a:rPr dirty="0">
                <a:latin typeface="Bodoni MT Black" panose="02070A03080606020203" pitchFamily="18" charset="0"/>
              </a:rPr>
              <a:t>u</a:t>
            </a:r>
            <a:r>
              <a:rPr lang="en-US" dirty="0">
                <a:latin typeface="Bodoni MT Black" panose="02070A03080606020203" pitchFamily="18" charset="0"/>
              </a:rPr>
              <a:t>Z</a:t>
            </a:r>
            <a:r>
              <a:rPr dirty="0">
                <a:latin typeface="Bodoni MT Black" panose="02070A03080606020203" pitchFamily="18" charset="0"/>
              </a:rPr>
              <a:t>t Play Revolution!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672" y="2665974"/>
            <a:ext cx="11423176" cy="6505322"/>
          </a:xfrm>
        </p:spPr>
        <p:txBody>
          <a:bodyPr/>
          <a:lstStyle/>
          <a:p>
            <a:pPr marL="76200" indent="0" algn="ctr">
              <a:buNone/>
              <a:defRPr sz="3600">
                <a:latin typeface="Modern"/>
              </a:defRPr>
            </a:pPr>
            <a:r>
              <a:rPr dirty="0">
                <a:latin typeface="Perpetua" panose="02020502060401020303" pitchFamily="18" charset="0"/>
              </a:rPr>
              <a:t>Be part of the fastest-growing esports platform.</a:t>
            </a:r>
            <a:endParaRPr lang="en-US" dirty="0">
              <a:latin typeface="Perpetua" panose="02020502060401020303" pitchFamily="18" charset="0"/>
            </a:endParaRPr>
          </a:p>
          <a:p>
            <a:pPr marL="76200" indent="0" algn="ctr">
              <a:buNone/>
              <a:defRPr sz="3600">
                <a:latin typeface="Modern"/>
              </a:defRPr>
            </a:pPr>
            <a:endParaRPr lang="en-US" dirty="0">
              <a:latin typeface="Perpetua" panose="02020502060401020303" pitchFamily="18" charset="0"/>
            </a:endParaRPr>
          </a:p>
          <a:p>
            <a:pPr marL="76200" indent="0" algn="ctr">
              <a:buNone/>
              <a:defRPr sz="3600">
                <a:latin typeface="Modern"/>
              </a:defRPr>
            </a:pPr>
            <a:endParaRPr lang="en-US" dirty="0">
              <a:latin typeface="Perpetua" panose="02020502060401020303" pitchFamily="18" charset="0"/>
            </a:endParaRPr>
          </a:p>
          <a:p>
            <a:pPr marL="76200" indent="0">
              <a:buNone/>
              <a:defRPr sz="3600">
                <a:latin typeface="Modern"/>
              </a:defRPr>
            </a:pPr>
            <a:endParaRPr lang="en-US" dirty="0">
              <a:latin typeface="Perpetua" panose="02020502060401020303" pitchFamily="18" charset="0"/>
            </a:endParaRPr>
          </a:p>
          <a:p>
            <a:pPr marL="76200" indent="0">
              <a:buNone/>
              <a:defRPr sz="3600">
                <a:latin typeface="Modern"/>
              </a:defRPr>
            </a:pPr>
            <a:r>
              <a:rPr lang="en-US" dirty="0">
                <a:latin typeface="Perpetua" panose="02020502060401020303" pitchFamily="18" charset="0"/>
              </a:rPr>
              <a:t>Ayush Pant             </a:t>
            </a:r>
            <a:r>
              <a:rPr lang="en-US" dirty="0">
                <a:latin typeface="Perpetua" panose="02020502060401020303" pitchFamily="18" charset="0"/>
                <a:hlinkClick r:id="rId2"/>
              </a:rPr>
              <a:t>pantayush92@gmail.com</a:t>
            </a:r>
            <a:endParaRPr lang="en-US" dirty="0">
              <a:latin typeface="Perpetua" panose="02020502060401020303" pitchFamily="18" charset="0"/>
            </a:endParaRPr>
          </a:p>
          <a:p>
            <a:pPr marL="76200" indent="0">
              <a:buNone/>
              <a:defRPr sz="3600">
                <a:latin typeface="Modern"/>
              </a:defRPr>
            </a:pPr>
            <a:endParaRPr lang="en-US" dirty="0">
              <a:latin typeface="Perpetua" panose="02020502060401020303" pitchFamily="18" charset="0"/>
            </a:endParaRPr>
          </a:p>
          <a:p>
            <a:pPr marL="76200" indent="0">
              <a:buNone/>
              <a:defRPr sz="3600">
                <a:latin typeface="Modern"/>
              </a:defRPr>
            </a:pPr>
            <a:r>
              <a:rPr lang="en-US" dirty="0">
                <a:latin typeface="Perpetua" panose="02020502060401020303" pitchFamily="18" charset="0"/>
              </a:rPr>
              <a:t>Sushant Natani        </a:t>
            </a:r>
            <a:r>
              <a:rPr lang="en-US" dirty="0">
                <a:latin typeface="Perpetua" panose="02020502060401020303" pitchFamily="18" charset="0"/>
                <a:hlinkClick r:id="rId3"/>
              </a:rPr>
              <a:t>sushantnatani007@gmail.com</a:t>
            </a:r>
            <a:endParaRPr lang="en-US" dirty="0">
              <a:latin typeface="Perpetua" panose="02020502060401020303" pitchFamily="18" charset="0"/>
            </a:endParaRPr>
          </a:p>
          <a:p>
            <a:pPr marL="76200" indent="0">
              <a:buNone/>
              <a:defRPr sz="3600">
                <a:latin typeface="Modern"/>
              </a:defRPr>
            </a:pPr>
            <a:endParaRPr lang="en-US" dirty="0">
              <a:latin typeface="Perpetua" panose="02020502060401020303" pitchFamily="18" charset="0"/>
            </a:endParaRPr>
          </a:p>
          <a:p>
            <a:pPr marL="76200" indent="0">
              <a:buNone/>
              <a:defRPr sz="3600">
                <a:latin typeface="Modern"/>
              </a:defRPr>
            </a:pPr>
            <a:r>
              <a:rPr lang="en-US" dirty="0">
                <a:latin typeface="Perpetua" panose="02020502060401020303" pitchFamily="18" charset="0"/>
              </a:rPr>
              <a:t>Aman Mehta          </a:t>
            </a:r>
            <a:r>
              <a:rPr lang="en-US" dirty="0">
                <a:latin typeface="Perpetua" panose="02020502060401020303" pitchFamily="18" charset="0"/>
                <a:hlinkClick r:id="rId4"/>
              </a:rPr>
              <a:t>itsamanmehta2524@gmail.com</a:t>
            </a:r>
            <a:r>
              <a:rPr lang="en-US" dirty="0">
                <a:latin typeface="Perpetua" panose="02020502060401020303" pitchFamily="18" charset="0"/>
              </a:rPr>
              <a:t> </a:t>
            </a:r>
            <a:endParaRPr dirty="0">
              <a:latin typeface="Perpetua" panose="02020502060401020303" pitchFamily="18" charset="0"/>
            </a:endParaRPr>
          </a:p>
          <a:p>
            <a:pPr marL="76200" indent="0">
              <a:buNone/>
              <a:defRPr sz="3600">
                <a:latin typeface="Modern"/>
              </a:defRPr>
            </a:pPr>
            <a:endParaRPr dirty="0">
              <a:latin typeface="Perpetua" panose="02020502060401020303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>
                <a:hlinkClick r:id="rId5"/>
              </a:rPr>
              <a:t>Photo: a computer desk with a monitor and keyboard on it</a:t>
            </a:r>
          </a:p>
          <a:p>
            <a:r>
              <a:rPr>
                <a:hlinkClick r:id="rId6"/>
              </a:rPr>
              <a:t>Photo by ELLA DON</a:t>
            </a:r>
          </a:p>
          <a:p>
            <a:r>
              <a:rPr>
                <a:hlinkClick r:id="rId7"/>
              </a:rPr>
              <a:t>Powered by Unsplash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5E49246-5F46-A35B-342E-65BA42CA9400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pic>
        <p:nvPicPr>
          <p:cNvPr id="12" name="Picture Placeholder 4" descr="-I--g5aH9YU.jpg">
            <a:extLst>
              <a:ext uri="{FF2B5EF4-FFF2-40B4-BE49-F238E27FC236}">
                <a16:creationId xmlns:a16="http://schemas.microsoft.com/office/drawing/2014/main" id="{451BC1D8-2C97-9A04-A789-8EE57514D6DE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30456" r="30456"/>
          <a:stretch>
            <a:fillRect/>
          </a:stretch>
        </p:blipFill>
        <p:spPr>
          <a:xfrm>
            <a:off x="12239620" y="47935"/>
            <a:ext cx="6048375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187" y="2213934"/>
            <a:ext cx="8693624" cy="5871882"/>
          </a:xfrm>
        </p:spPr>
        <p:txBody>
          <a:bodyPr>
            <a:normAutofit lnSpcReduction="10000"/>
          </a:bodyPr>
          <a:lstStyle/>
          <a:p>
            <a:pPr marL="76200" indent="0" algn="just">
              <a:buNone/>
              <a:defRPr sz="3600">
                <a:latin typeface="Modern"/>
              </a:defRPr>
            </a:pPr>
            <a:r>
              <a:rPr lang="en-US" dirty="0">
                <a:latin typeface="Baskerville Old Face" panose="02020602080505020303" pitchFamily="18" charset="0"/>
              </a:rPr>
              <a:t>Organization that provides gaming platform and gamers community for scrims .</a:t>
            </a:r>
          </a:p>
          <a:p>
            <a:pPr marL="76200" indent="0" algn="just">
              <a:buNone/>
              <a:defRPr sz="3600">
                <a:latin typeface="Modern"/>
              </a:defRPr>
            </a:pPr>
            <a:r>
              <a:rPr lang="en-US" dirty="0">
                <a:latin typeface="Baskerville Old Face" panose="02020602080505020303" pitchFamily="18" charset="0"/>
              </a:rPr>
              <a:t> </a:t>
            </a:r>
          </a:p>
          <a:p>
            <a:pPr marL="76200" indent="0" algn="just">
              <a:buNone/>
              <a:defRPr sz="3600">
                <a:latin typeface="Modern"/>
              </a:defRPr>
            </a:pPr>
            <a:r>
              <a:rPr lang="en-US" dirty="0">
                <a:latin typeface="Baskerville Old Face" panose="02020602080505020303" pitchFamily="18" charset="0"/>
              </a:rPr>
              <a:t>juZtplay is independent live scrims platform made specifically for the passionate gaming community. Now you can play your favorite games all at one place weather it is a mobile games or pc or on Xbox , etc. . On juZtplay app , you can play best upcoming and top games live in Lan games and scrims . You can follow, support, and engage with us </a:t>
            </a:r>
            <a:endParaRPr dirty="0">
              <a:latin typeface="Baskerville Old Face" panose="02020602080505020303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62018"/>
            <a:ext cx="9143999" cy="1465542"/>
          </a:xfrm>
        </p:spPr>
        <p:txBody>
          <a:bodyPr>
            <a:normAutofit/>
          </a:bodyPr>
          <a:lstStyle/>
          <a:p>
            <a:pPr algn="ctr">
              <a:defRPr sz="4600">
                <a:solidFill>
                  <a:srgbClr val="00111C"/>
                </a:solidFill>
                <a:latin typeface="Modern"/>
              </a:defRPr>
            </a:pPr>
            <a:r>
              <a:rPr dirty="0">
                <a:latin typeface="Bodoni MT Black" panose="02070A03080606020203" pitchFamily="18" charset="0"/>
              </a:rPr>
              <a:t>About </a:t>
            </a:r>
            <a:r>
              <a:rPr lang="en-US" dirty="0">
                <a:latin typeface="Bodoni MT Black" panose="02070A03080606020203" pitchFamily="18" charset="0"/>
              </a:rPr>
              <a:t>j</a:t>
            </a:r>
            <a:r>
              <a:rPr dirty="0">
                <a:latin typeface="Bodoni MT Black" panose="02070A03080606020203" pitchFamily="18" charset="0"/>
              </a:rPr>
              <a:t>u</a:t>
            </a:r>
            <a:r>
              <a:rPr lang="en-US" dirty="0">
                <a:latin typeface="Bodoni MT Black" panose="02070A03080606020203" pitchFamily="18" charset="0"/>
              </a:rPr>
              <a:t>Z</a:t>
            </a:r>
            <a:r>
              <a:rPr dirty="0">
                <a:latin typeface="Bodoni MT Black" panose="02070A03080606020203" pitchFamily="18" charset="0"/>
              </a:rPr>
              <a:t>t Play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>
                <a:hlinkClick r:id="rId2"/>
              </a:rPr>
              <a:t>Photo: selective focus photography of two persons playing game in front of monitors</a:t>
            </a:r>
          </a:p>
          <a:p>
            <a:r>
              <a:rPr>
                <a:hlinkClick r:id="rId3"/>
              </a:rPr>
              <a:t>Photo by Alex Haney</a:t>
            </a:r>
          </a:p>
          <a:p>
            <a:r>
              <a:rPr>
                <a:hlinkClick r:id="rId4"/>
              </a:rPr>
              <a:t>Powered by Unsplash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5E5031F-D2DE-8374-3338-6AC13C37AD7D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pic>
        <p:nvPicPr>
          <p:cNvPr id="11" name="Picture Placeholder 1" descr="lfQyS-TnqEg.jpg">
            <a:extLst>
              <a:ext uri="{FF2B5EF4-FFF2-40B4-BE49-F238E27FC236}">
                <a16:creationId xmlns:a16="http://schemas.microsoft.com/office/drawing/2014/main" id="{22671915-DC37-0FF8-C31A-CDF6B9966F1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0370" r="20370"/>
          <a:stretch>
            <a:fillRect/>
          </a:stretch>
        </p:blipFill>
        <p:spPr>
          <a:xfrm>
            <a:off x="9157850" y="6370"/>
            <a:ext cx="9144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392003" y="951102"/>
            <a:ext cx="8541661" cy="1444675"/>
          </a:xfrm>
        </p:spPr>
        <p:txBody>
          <a:bodyPr>
            <a:normAutofit/>
          </a:bodyPr>
          <a:lstStyle/>
          <a:p>
            <a:pPr algn="ctr">
              <a:defRPr sz="4600">
                <a:solidFill>
                  <a:srgbClr val="00111C"/>
                </a:solidFill>
                <a:latin typeface="Modern"/>
              </a:defRPr>
            </a:pPr>
            <a:r>
              <a:rPr lang="en-US" dirty="0">
                <a:latin typeface="Bodoni MT Black" panose="02070A03080606020203" pitchFamily="18" charset="0"/>
              </a:rPr>
              <a:t>Team Members</a:t>
            </a:r>
            <a:endParaRPr dirty="0">
              <a:latin typeface="Bodoni MT Black" panose="02070A03080606020203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>
                <a:hlinkClick r:id="rId3"/>
              </a:rPr>
              <a:t>Photo: black office rolling chair near black flat screen computer monitor</a:t>
            </a:r>
          </a:p>
          <a:p>
            <a:r>
              <a:rPr>
                <a:hlinkClick r:id="rId4"/>
              </a:rPr>
              <a:t>Photo by ELLA DON</a:t>
            </a:r>
          </a:p>
          <a:p>
            <a:r>
              <a:rPr>
                <a:hlinkClick r:id="rId5"/>
              </a:rPr>
              <a:t>Powered by Unsplash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AA897CA1-D241-5C91-23DE-131377A0C449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544254805"/>
              </p:ext>
            </p:extLst>
          </p:nvPr>
        </p:nvGraphicFramePr>
        <p:xfrm>
          <a:off x="9282540" y="2881747"/>
          <a:ext cx="8894620" cy="441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5496">
                  <a:extLst>
                    <a:ext uri="{9D8B030D-6E8A-4147-A177-3AD203B41FA5}">
                      <a16:colId xmlns:a16="http://schemas.microsoft.com/office/drawing/2014/main" val="2781962612"/>
                    </a:ext>
                  </a:extLst>
                </a:gridCol>
                <a:gridCol w="2687782">
                  <a:extLst>
                    <a:ext uri="{9D8B030D-6E8A-4147-A177-3AD203B41FA5}">
                      <a16:colId xmlns:a16="http://schemas.microsoft.com/office/drawing/2014/main" val="2451355513"/>
                    </a:ext>
                  </a:extLst>
                </a:gridCol>
                <a:gridCol w="2313709">
                  <a:extLst>
                    <a:ext uri="{9D8B030D-6E8A-4147-A177-3AD203B41FA5}">
                      <a16:colId xmlns:a16="http://schemas.microsoft.com/office/drawing/2014/main" val="2951395572"/>
                    </a:ext>
                  </a:extLst>
                </a:gridCol>
                <a:gridCol w="1177633">
                  <a:extLst>
                    <a:ext uri="{9D8B030D-6E8A-4147-A177-3AD203B41FA5}">
                      <a16:colId xmlns:a16="http://schemas.microsoft.com/office/drawing/2014/main" val="2957007312"/>
                    </a:ext>
                  </a:extLst>
                </a:gridCol>
              </a:tblGrid>
              <a:tr h="1104900">
                <a:tc>
                  <a:txBody>
                    <a:bodyPr/>
                    <a:lstStyle/>
                    <a:p>
                      <a:r>
                        <a:rPr lang="en-US" sz="2800" dirty="0"/>
                        <a:t>Ayush Pant</a:t>
                      </a:r>
                      <a:endParaRPr lang="en-US" sz="2800" dirty="0">
                        <a:latin typeface="Perpetua" panose="02020502060401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Group Leader</a:t>
                      </a:r>
                      <a:endParaRPr lang="en-US" sz="2800" dirty="0">
                        <a:latin typeface="Perpetua" panose="02020502060401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21EARCS031</a:t>
                      </a:r>
                      <a:endParaRPr lang="en-US" sz="2800" dirty="0">
                        <a:latin typeface="Perpetua" panose="02020502060401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CS-A</a:t>
                      </a:r>
                      <a:endParaRPr lang="en-US" sz="2800" dirty="0">
                        <a:latin typeface="Perpetua" panose="02020502060401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426766"/>
                  </a:ext>
                </a:extLst>
              </a:tr>
              <a:tr h="1104900">
                <a:tc>
                  <a:txBody>
                    <a:bodyPr/>
                    <a:lstStyle/>
                    <a:p>
                      <a:r>
                        <a:rPr lang="en-US" sz="2800" dirty="0"/>
                        <a:t>Sushant Natani</a:t>
                      </a:r>
                      <a:endParaRPr lang="en-US" sz="2800" dirty="0">
                        <a:latin typeface="Perpetua" panose="02020502060401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Team Member </a:t>
                      </a:r>
                      <a:endParaRPr lang="en-US" sz="2800" dirty="0">
                        <a:latin typeface="Perpetua" panose="02020502060401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21EARAD109</a:t>
                      </a:r>
                      <a:endParaRPr lang="en-US" sz="2800" dirty="0">
                        <a:latin typeface="Perpetua" panose="02020502060401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AIDS</a:t>
                      </a:r>
                      <a:endParaRPr lang="en-US" sz="2800" dirty="0">
                        <a:latin typeface="Perpetua" panose="02020502060401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744583"/>
                  </a:ext>
                </a:extLst>
              </a:tr>
              <a:tr h="1104900">
                <a:tc>
                  <a:txBody>
                    <a:bodyPr/>
                    <a:lstStyle/>
                    <a:p>
                      <a:r>
                        <a:rPr lang="en-US" sz="2800" dirty="0"/>
                        <a:t>Aman Mehta</a:t>
                      </a:r>
                      <a:endParaRPr lang="en-US" sz="2800" dirty="0">
                        <a:latin typeface="Perpetua" panose="02020502060401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Team Member</a:t>
                      </a:r>
                      <a:endParaRPr lang="en-US" sz="2800" dirty="0">
                        <a:latin typeface="Perpetua" panose="02020502060401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21EARCS012</a:t>
                      </a:r>
                      <a:endParaRPr lang="en-US" sz="2800" dirty="0">
                        <a:latin typeface="Perpetua" panose="02020502060401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CS-A</a:t>
                      </a:r>
                      <a:endParaRPr lang="en-US" sz="2800" dirty="0">
                        <a:latin typeface="Perpetua" panose="02020502060401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206497"/>
                  </a:ext>
                </a:extLst>
              </a:tr>
              <a:tr h="1104900">
                <a:tc>
                  <a:txBody>
                    <a:bodyPr/>
                    <a:lstStyle/>
                    <a:p>
                      <a:r>
                        <a:rPr lang="en-US" sz="2800" dirty="0"/>
                        <a:t>Harshit Agarwal</a:t>
                      </a:r>
                      <a:endParaRPr lang="en-US" sz="2800" dirty="0">
                        <a:latin typeface="Perpetua" panose="02020502060401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Team Member</a:t>
                      </a:r>
                      <a:endParaRPr lang="en-US" sz="2800" dirty="0">
                        <a:latin typeface="Perpetua" panose="02020502060401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21EARCS059</a:t>
                      </a:r>
                      <a:endParaRPr lang="en-US" sz="2800" dirty="0">
                        <a:latin typeface="Perpetua" panose="02020502060401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CS-A</a:t>
                      </a:r>
                      <a:endParaRPr lang="en-US" sz="2800" dirty="0">
                        <a:latin typeface="Perpetua" panose="02020502060401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48943"/>
                  </a:ext>
                </a:extLst>
              </a:tr>
            </a:tbl>
          </a:graphicData>
        </a:graphic>
      </p:graphicFrame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7A9C057-FA09-5FBC-4871-D3DBECAC3994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pic>
        <p:nvPicPr>
          <p:cNvPr id="12" name="Picture Placeholder 1" descr="sRQxXA5QqtE.jpg">
            <a:extLst>
              <a:ext uri="{FF2B5EF4-FFF2-40B4-BE49-F238E27FC236}">
                <a16:creationId xmlns:a16="http://schemas.microsoft.com/office/drawing/2014/main" id="{47ECE378-6106-6C4A-FCFA-5AD42EA79A1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0329" r="20329"/>
          <a:stretch>
            <a:fillRect/>
          </a:stretch>
        </p:blipFill>
        <p:spPr>
          <a:xfrm>
            <a:off x="-1387" y="8854"/>
            <a:ext cx="9144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82" y="2942057"/>
            <a:ext cx="5888182" cy="5190565"/>
          </a:xfrm>
        </p:spPr>
        <p:txBody>
          <a:bodyPr>
            <a:normAutofit/>
          </a:bodyPr>
          <a:lstStyle/>
          <a:p>
            <a:pPr marL="76200" indent="0" algn="just">
              <a:buNone/>
              <a:defRPr sz="3600">
                <a:latin typeface="Modern"/>
              </a:defRPr>
            </a:pPr>
            <a:r>
              <a:rPr lang="en-US" dirty="0">
                <a:latin typeface="Perpetua" panose="02020502060401020303" pitchFamily="18" charset="0"/>
              </a:rPr>
              <a:t>For better future of Gamers and gaming community , we provide a gaming community with platform where all the gamers showcase their talent and make community energetic source for income and fulfill their dream to be upcoming esport player , Caster , Game Developer, Coach , etc.</a:t>
            </a:r>
            <a:endParaRPr dirty="0">
              <a:latin typeface="Perpetua" panose="02020502060401020303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86687" y="434979"/>
            <a:ext cx="4197927" cy="2146859"/>
          </a:xfrm>
        </p:spPr>
        <p:txBody>
          <a:bodyPr>
            <a:normAutofit/>
          </a:bodyPr>
          <a:lstStyle/>
          <a:p>
            <a:pPr algn="ctr">
              <a:defRPr sz="4600">
                <a:solidFill>
                  <a:srgbClr val="00111C"/>
                </a:solidFill>
                <a:latin typeface="Modern"/>
              </a:defRPr>
            </a:pPr>
            <a:r>
              <a:rPr lang="en-US" dirty="0">
                <a:latin typeface="Bodoni MT Black" panose="02070A03080606020203" pitchFamily="18" charset="0"/>
              </a:rPr>
              <a:t>PROBLEM STATEMENT</a:t>
            </a:r>
            <a:endParaRPr dirty="0">
              <a:latin typeface="Bodoni MT Black" panose="02070A03080606020203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>
                <a:hlinkClick r:id="rId2"/>
              </a:rPr>
              <a:t>Photo: two men playing PC games</a:t>
            </a:r>
          </a:p>
          <a:p>
            <a:r>
              <a:rPr>
                <a:hlinkClick r:id="rId3"/>
              </a:rPr>
              <a:t>Photo by Alex Haney</a:t>
            </a:r>
          </a:p>
          <a:p>
            <a:r>
              <a:rPr>
                <a:hlinkClick r:id="rId4"/>
              </a:rPr>
              <a:t>Powered by Unsplash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3F09602-936B-AD97-E105-3DB861CA075E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pic>
        <p:nvPicPr>
          <p:cNvPr id="11" name="Picture Placeholder 1" descr="BhQZrxDq9oo.jpg">
            <a:extLst>
              <a:ext uri="{FF2B5EF4-FFF2-40B4-BE49-F238E27FC236}">
                <a16:creationId xmlns:a16="http://schemas.microsoft.com/office/drawing/2014/main" id="{CDD12ED8-8B01-4D0A-6EF7-2D5576902D8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571" r="10571"/>
          <a:stretch>
            <a:fillRect/>
          </a:stretch>
        </p:blipFill>
        <p:spPr>
          <a:xfrm>
            <a:off x="6119808" y="6370"/>
            <a:ext cx="12168187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599" y="1997499"/>
            <a:ext cx="8418892" cy="1770937"/>
          </a:xfrm>
        </p:spPr>
        <p:txBody>
          <a:bodyPr>
            <a:normAutofit lnSpcReduction="10000"/>
          </a:bodyPr>
          <a:lstStyle/>
          <a:p>
            <a:pPr marL="76200" indent="0" algn="just">
              <a:buNone/>
              <a:defRPr sz="3600">
                <a:latin typeface="Modern"/>
              </a:defRPr>
            </a:pPr>
            <a:r>
              <a:rPr lang="en-US" dirty="0">
                <a:latin typeface="Perpetua" panose="02020502060401020303" pitchFamily="18" charset="0"/>
              </a:rPr>
              <a:t>In this year we are about to create the platforms where we provide resources and data to the gamers. </a:t>
            </a:r>
            <a:endParaRPr dirty="0">
              <a:latin typeface="Perpetua" panose="02020502060401020303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670490"/>
            <a:ext cx="9143999" cy="1465542"/>
          </a:xfrm>
        </p:spPr>
        <p:txBody>
          <a:bodyPr>
            <a:normAutofit fontScale="90000"/>
          </a:bodyPr>
          <a:lstStyle/>
          <a:p>
            <a:pPr algn="ctr">
              <a:defRPr sz="4600">
                <a:solidFill>
                  <a:srgbClr val="00111C"/>
                </a:solidFill>
                <a:latin typeface="Modern"/>
              </a:defRPr>
            </a:pPr>
            <a:r>
              <a:rPr lang="en-US" dirty="0">
                <a:latin typeface="Bodoni MT Black" panose="02070A03080606020203" pitchFamily="18" charset="0"/>
              </a:rPr>
              <a:t>Project Development Roadmap </a:t>
            </a:r>
            <a:endParaRPr dirty="0">
              <a:latin typeface="Bodoni MT Black" panose="02070A03080606020203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>
                <a:hlinkClick r:id="rId2"/>
              </a:rPr>
              <a:t>Photo: a person sitting in front of a computer monitor</a:t>
            </a:r>
          </a:p>
          <a:p>
            <a:r>
              <a:rPr>
                <a:hlinkClick r:id="rId3"/>
              </a:rPr>
              <a:t>Photo by ELLA DON</a:t>
            </a:r>
          </a:p>
          <a:p>
            <a:r>
              <a:rPr>
                <a:hlinkClick r:id="rId4"/>
              </a:rPr>
              <a:t>Powered by Unsplash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4394709-3155-4380-1390-2F4B338D170B}"/>
              </a:ext>
            </a:extLst>
          </p:cNvPr>
          <p:cNvSpPr txBox="1">
            <a:spLocks/>
          </p:cNvSpPr>
          <p:nvPr/>
        </p:nvSpPr>
        <p:spPr>
          <a:xfrm>
            <a:off x="318652" y="4260518"/>
            <a:ext cx="6511637" cy="1465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600" b="0" i="0" u="none" strike="noStrike" cap="none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 sz="4600">
                <a:solidFill>
                  <a:srgbClr val="00111C"/>
                </a:solidFill>
                <a:latin typeface="Modern"/>
              </a:defRPr>
            </a:pPr>
            <a:r>
              <a:rPr lang="en-US" sz="4100" dirty="0">
                <a:latin typeface="Bodoni MT Black" panose="02070A03080606020203" pitchFamily="18" charset="0"/>
              </a:rPr>
              <a:t>PROGRESS TILL NOW</a:t>
            </a:r>
            <a:endParaRPr lang="en-US" sz="4100" dirty="0">
              <a:solidFill>
                <a:srgbClr val="00111C"/>
              </a:solidFill>
              <a:latin typeface="Bodoni MT Black" panose="02070A03080606020203" pitchFamily="18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E741586-8B41-FDA8-F401-9976578C5B45}"/>
              </a:ext>
            </a:extLst>
          </p:cNvPr>
          <p:cNvSpPr txBox="1">
            <a:spLocks/>
          </p:cNvSpPr>
          <p:nvPr/>
        </p:nvSpPr>
        <p:spPr>
          <a:xfrm>
            <a:off x="318652" y="5606598"/>
            <a:ext cx="8418892" cy="342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600" b="0" i="0" u="none" strike="noStrike" cap="none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○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■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●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○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■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●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○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■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76200" indent="0" algn="just">
              <a:buFont typeface="Arial" panose="020B0604020202020204" pitchFamily="34" charset="0"/>
              <a:buNone/>
              <a:defRPr sz="3600">
                <a:latin typeface="Modern"/>
              </a:defRPr>
            </a:pPr>
            <a:r>
              <a:rPr lang="en-US" dirty="0">
                <a:latin typeface="Perpetua" panose="02020502060401020303" pitchFamily="18" charset="0"/>
              </a:rPr>
              <a:t>We have created platform via discord where we build our gaming community to more than 50+ members and in upcoming months we reach more 100+ members after starting screams to bring enthusiasm among gamers and we have created the Design of our Website.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1316844-200D-F16E-11B9-CA2A3D4E62B8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pic>
        <p:nvPicPr>
          <p:cNvPr id="14" name="Picture Placeholder 1" descr="VvnTNsQgdD8.jpg">
            <a:extLst>
              <a:ext uri="{FF2B5EF4-FFF2-40B4-BE49-F238E27FC236}">
                <a16:creationId xmlns:a16="http://schemas.microsoft.com/office/drawing/2014/main" id="{E5ACD35B-1930-1A0A-C79F-8F2AA11B742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0412" r="20412"/>
          <a:stretch>
            <a:fillRect/>
          </a:stretch>
        </p:blipFill>
        <p:spPr>
          <a:xfrm>
            <a:off x="9171705" y="20225"/>
            <a:ext cx="9144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0580" y="2807581"/>
            <a:ext cx="6017420" cy="5381900"/>
          </a:xfrm>
        </p:spPr>
        <p:txBody>
          <a:bodyPr>
            <a:normAutofit fontScale="85000" lnSpcReduction="10000"/>
          </a:bodyPr>
          <a:lstStyle/>
          <a:p>
            <a:pPr marL="76200" indent="0" algn="just">
              <a:buNone/>
              <a:defRPr sz="3600">
                <a:latin typeface="Modern"/>
              </a:defRPr>
            </a:pPr>
            <a:r>
              <a:rPr lang="en-US" dirty="0">
                <a:latin typeface="Perpetua" panose="02020502060401020303" pitchFamily="18" charset="0"/>
              </a:rPr>
              <a:t>Gaming industry is resounding through YouTube, loco, rooter, twitch, and discord. juZtPlay combines all their games and management in a single solution through a portal.</a:t>
            </a:r>
          </a:p>
          <a:p>
            <a:pPr marL="76200" indent="0" algn="just">
              <a:buNone/>
              <a:defRPr sz="3600">
                <a:latin typeface="Modern"/>
              </a:defRPr>
            </a:pPr>
            <a:endParaRPr lang="en-US" dirty="0">
              <a:latin typeface="Perpetua" panose="02020502060401020303" pitchFamily="18" charset="0"/>
            </a:endParaRPr>
          </a:p>
          <a:p>
            <a:pPr algn="just">
              <a:defRPr sz="3600">
                <a:latin typeface="Modern"/>
              </a:defRPr>
            </a:pPr>
            <a:r>
              <a:rPr lang="en-US" dirty="0">
                <a:latin typeface="Perpetua" panose="02020502060401020303" pitchFamily="18" charset="0"/>
              </a:rPr>
              <a:t>Gaming challenges organizers.  </a:t>
            </a:r>
          </a:p>
          <a:p>
            <a:pPr algn="just">
              <a:defRPr sz="3600">
                <a:latin typeface="Modern"/>
              </a:defRPr>
            </a:pPr>
            <a:r>
              <a:rPr lang="en-US" dirty="0">
                <a:latin typeface="Perpetua" panose="02020502060401020303" pitchFamily="18" charset="0"/>
              </a:rPr>
              <a:t>School and college students. </a:t>
            </a:r>
          </a:p>
          <a:p>
            <a:pPr algn="just">
              <a:defRPr sz="3600">
                <a:latin typeface="Modern"/>
              </a:defRPr>
            </a:pPr>
            <a:r>
              <a:rPr lang="en-US" dirty="0">
                <a:latin typeface="Perpetua" panose="02020502060401020303" pitchFamily="18" charset="0"/>
              </a:rPr>
              <a:t>Co-</a:t>
            </a:r>
            <a:r>
              <a:rPr lang="en-US" dirty="0" err="1">
                <a:latin typeface="Perpetua" panose="02020502060401020303" pitchFamily="18" charset="0"/>
              </a:rPr>
              <a:t>orporate</a:t>
            </a:r>
            <a:r>
              <a:rPr lang="en-US" dirty="0">
                <a:latin typeface="Perpetua" panose="02020502060401020303" pitchFamily="18" charset="0"/>
              </a:rPr>
              <a:t> professionals. </a:t>
            </a:r>
          </a:p>
          <a:p>
            <a:pPr algn="just">
              <a:defRPr sz="3600">
                <a:latin typeface="Modern"/>
              </a:defRPr>
            </a:pPr>
            <a:r>
              <a:rPr lang="en-US" dirty="0">
                <a:latin typeface="Perpetua" panose="02020502060401020303" pitchFamily="18" charset="0"/>
              </a:rPr>
              <a:t>Video game streamers. </a:t>
            </a:r>
          </a:p>
          <a:p>
            <a:pPr algn="just">
              <a:defRPr sz="3600">
                <a:latin typeface="Modern"/>
              </a:defRPr>
            </a:pPr>
            <a:r>
              <a:rPr lang="en-US" dirty="0">
                <a:latin typeface="Perpetua" panose="02020502060401020303" pitchFamily="18" charset="0"/>
              </a:rPr>
              <a:t>Gaming content viewers and creator</a:t>
            </a:r>
            <a:endParaRPr dirty="0">
              <a:latin typeface="Perpetua" panose="02020502060401020303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239625" y="476536"/>
            <a:ext cx="6048375" cy="2164788"/>
          </a:xfrm>
        </p:spPr>
        <p:txBody>
          <a:bodyPr>
            <a:normAutofit fontScale="90000"/>
          </a:bodyPr>
          <a:lstStyle/>
          <a:p>
            <a:pPr algn="ctr">
              <a:defRPr sz="4600">
                <a:solidFill>
                  <a:srgbClr val="00111C"/>
                </a:solidFill>
                <a:latin typeface="Modern"/>
              </a:defRPr>
            </a:pPr>
            <a:r>
              <a:rPr lang="en-US" dirty="0">
                <a:latin typeface="Bodoni MT Black" panose="02070A03080606020203" pitchFamily="18" charset="0"/>
              </a:rPr>
              <a:t>Target users of different applications</a:t>
            </a:r>
            <a:endParaRPr dirty="0">
              <a:latin typeface="Bodoni MT Black" panose="02070A03080606020203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>
                <a:hlinkClick r:id="rId2"/>
              </a:rPr>
              <a:t>Photo: people sitting on red chair watching tv</a:t>
            </a:r>
          </a:p>
          <a:p>
            <a:r>
              <a:rPr>
                <a:hlinkClick r:id="rId3"/>
              </a:rPr>
              <a:t>Photo by Emanuel Ekström</a:t>
            </a:r>
          </a:p>
          <a:p>
            <a:r>
              <a:rPr>
                <a:hlinkClick r:id="rId4"/>
              </a:rPr>
              <a:t>Powered by Unsplash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C19C90-6145-14E9-33DB-F455BED2BCA7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pic>
        <p:nvPicPr>
          <p:cNvPr id="11" name="Picture Placeholder 1" descr="I45hdPF5Na0.jpg">
            <a:extLst>
              <a:ext uri="{FF2B5EF4-FFF2-40B4-BE49-F238E27FC236}">
                <a16:creationId xmlns:a16="http://schemas.microsoft.com/office/drawing/2014/main" id="{38BAB82C-42C2-849D-FBBA-24F5E1BDB9C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239" r="10239"/>
          <a:stretch>
            <a:fillRect/>
          </a:stretch>
        </p:blipFill>
        <p:spPr>
          <a:xfrm>
            <a:off x="-17105" y="-7485"/>
            <a:ext cx="1227058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9075" y="1983632"/>
            <a:ext cx="7529186" cy="5871882"/>
          </a:xfrm>
        </p:spPr>
        <p:txBody>
          <a:bodyPr>
            <a:normAutofit/>
          </a:bodyPr>
          <a:lstStyle/>
          <a:p>
            <a:pPr marL="76200" indent="0" algn="just">
              <a:buNone/>
              <a:defRPr sz="3600">
                <a:latin typeface="Modern"/>
              </a:defRPr>
            </a:pPr>
            <a:r>
              <a:rPr lang="en-US" dirty="0">
                <a:latin typeface="Perpetua" panose="02020502060401020303" pitchFamily="18" charset="0"/>
              </a:rPr>
              <a:t>juZtPlay can bring live scores and stats of players, better opportunity to collaborate with creators and gamers, and live game broadcasting can be introduced. </a:t>
            </a:r>
          </a:p>
          <a:p>
            <a:pPr marL="76200" indent="0" algn="just">
              <a:buNone/>
              <a:defRPr sz="3600">
                <a:latin typeface="Modern"/>
              </a:defRPr>
            </a:pPr>
            <a:endParaRPr lang="en-US" dirty="0">
              <a:latin typeface="Perpetua" panose="02020502060401020303" pitchFamily="18" charset="0"/>
            </a:endParaRPr>
          </a:p>
          <a:p>
            <a:pPr algn="just">
              <a:defRPr sz="3600">
                <a:latin typeface="Modern"/>
              </a:defRPr>
            </a:pPr>
            <a:r>
              <a:rPr lang="en-US" dirty="0">
                <a:latin typeface="Perpetua" panose="02020502060401020303" pitchFamily="18" charset="0"/>
              </a:rPr>
              <a:t>Website (in 2 months max.) </a:t>
            </a:r>
          </a:p>
          <a:p>
            <a:pPr algn="just">
              <a:defRPr sz="3600">
                <a:latin typeface="Modern"/>
              </a:defRPr>
            </a:pPr>
            <a:r>
              <a:rPr lang="en-US" dirty="0">
                <a:latin typeface="Perpetua" panose="02020502060401020303" pitchFamily="18" charset="0"/>
              </a:rPr>
              <a:t> Screams(after reaching community of 100+ members ) </a:t>
            </a:r>
          </a:p>
          <a:p>
            <a:pPr algn="just">
              <a:defRPr sz="3600">
                <a:latin typeface="Modern"/>
              </a:defRPr>
            </a:pPr>
            <a:r>
              <a:rPr lang="en-US" dirty="0">
                <a:latin typeface="Perpetua" panose="02020502060401020303" pitchFamily="18" charset="0"/>
              </a:rPr>
              <a:t> E-Sports Org. Soon (roughly planned). </a:t>
            </a:r>
            <a:endParaRPr dirty="0">
              <a:latin typeface="Perpetua" panose="02020502060401020303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63" y="365692"/>
            <a:ext cx="7529186" cy="1465542"/>
          </a:xfrm>
        </p:spPr>
        <p:txBody>
          <a:bodyPr>
            <a:normAutofit/>
          </a:bodyPr>
          <a:lstStyle/>
          <a:p>
            <a:pPr algn="ctr">
              <a:defRPr sz="4600">
                <a:solidFill>
                  <a:srgbClr val="00111C"/>
                </a:solidFill>
                <a:latin typeface="Modern"/>
              </a:defRPr>
            </a:pPr>
            <a:r>
              <a:rPr lang="en-US" dirty="0">
                <a:latin typeface="Bodoni MT Black" panose="02070A03080606020203" pitchFamily="18" charset="0"/>
              </a:rPr>
              <a:t>Future of JuZtPlay</a:t>
            </a:r>
            <a:endParaRPr dirty="0">
              <a:latin typeface="Bodoni MT Black" panose="02070A03080606020203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>
                <a:hlinkClick r:id="rId2"/>
              </a:rPr>
              <a:t>Photo: people sitting on chairs inside building</a:t>
            </a:r>
          </a:p>
          <a:p>
            <a:r>
              <a:rPr>
                <a:hlinkClick r:id="rId3"/>
              </a:rPr>
              <a:t>Photo by Stem List</a:t>
            </a:r>
          </a:p>
          <a:p>
            <a:r>
              <a:rPr>
                <a:hlinkClick r:id="rId4"/>
              </a:rPr>
              <a:t>Powered by Unsplash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DE70057-3041-A20A-1B5D-77E9E1F4452D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pic>
        <p:nvPicPr>
          <p:cNvPr id="11" name="Picture Placeholder 1" descr="_GgQgHr8aek.jpg">
            <a:extLst>
              <a:ext uri="{FF2B5EF4-FFF2-40B4-BE49-F238E27FC236}">
                <a16:creationId xmlns:a16="http://schemas.microsoft.com/office/drawing/2014/main" id="{A1A185E3-083D-9080-623A-FDCB5D4C4F0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4979" r="24979"/>
          <a:stretch>
            <a:fillRect/>
          </a:stretch>
        </p:blipFill>
        <p:spPr>
          <a:xfrm>
            <a:off x="9171705" y="20225"/>
            <a:ext cx="9144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9383" y="2309146"/>
            <a:ext cx="7489429" cy="5892750"/>
          </a:xfrm>
        </p:spPr>
        <p:txBody>
          <a:bodyPr/>
          <a:lstStyle/>
          <a:p>
            <a:pPr marL="76200" indent="0" algn="just">
              <a:buNone/>
              <a:defRPr sz="3600">
                <a:latin typeface="Modern"/>
              </a:defRPr>
            </a:pPr>
            <a:r>
              <a:rPr lang="en-US" dirty="0">
                <a:latin typeface="Perpetua" panose="02020502060401020303" pitchFamily="18" charset="0"/>
              </a:rPr>
              <a:t>Item Wise Amount of Expenditure : According to our project we are starting our community on the basis of screams and tournaments which doesn’t require high amount , so for a start up for our project we claim 5-10 thousand (per month for tournament price money ) which further can be 100% minimal amount as we gain from tournament or scream fees .</a:t>
            </a:r>
            <a:endParaRPr dirty="0">
              <a:latin typeface="Perpetua" panose="02020502060401020303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768656" y="531955"/>
            <a:ext cx="7489429" cy="1444675"/>
          </a:xfrm>
        </p:spPr>
        <p:txBody>
          <a:bodyPr>
            <a:normAutofit fontScale="90000"/>
          </a:bodyPr>
          <a:lstStyle/>
          <a:p>
            <a:pPr>
              <a:defRPr sz="4600">
                <a:solidFill>
                  <a:srgbClr val="00111C"/>
                </a:solidFill>
                <a:latin typeface="Modern"/>
              </a:defRPr>
            </a:pPr>
            <a:r>
              <a:rPr lang="en-US" dirty="0">
                <a:latin typeface="Bodoni MT Black" panose="02070A03080606020203" pitchFamily="18" charset="0"/>
              </a:rPr>
              <a:t>FINANCIAL ASSESSMENT</a:t>
            </a:r>
            <a:endParaRPr dirty="0">
              <a:latin typeface="Bodoni MT Black" panose="02070A03080606020203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>
                <a:hlinkClick r:id="rId2"/>
              </a:rPr>
              <a:t>Photo: man using video game control pad beside man using computer keyboard sitting and playing video games</a:t>
            </a:r>
          </a:p>
          <a:p>
            <a:r>
              <a:rPr>
                <a:hlinkClick r:id="rId3"/>
              </a:rPr>
              <a:t>Photo by Stem List</a:t>
            </a:r>
          </a:p>
          <a:p>
            <a:r>
              <a:rPr>
                <a:hlinkClick r:id="rId4"/>
              </a:rPr>
              <a:t>Powered by Unsplash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solidFill>
            <a:srgbClr val="00111C"/>
          </a:solidFill>
        </p:spPr>
        <p:txBody>
          <a:bodyPr/>
          <a:lstStyle/>
          <a:p>
            <a:endParaRPr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8890384-30EF-A375-534F-20B91F21F81F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pic>
        <p:nvPicPr>
          <p:cNvPr id="12" name="Picture Placeholder 1" descr="bq4ytZ8hTAQ.jpg">
            <a:extLst>
              <a:ext uri="{FF2B5EF4-FFF2-40B4-BE49-F238E27FC236}">
                <a16:creationId xmlns:a16="http://schemas.microsoft.com/office/drawing/2014/main" id="{06B2DDF5-4729-DC59-433C-635F3E33398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4979" r="24979"/>
          <a:stretch>
            <a:fillRect/>
          </a:stretch>
        </p:blipFill>
        <p:spPr>
          <a:xfrm>
            <a:off x="-17105" y="34080"/>
            <a:ext cx="9144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2264" y="713071"/>
            <a:ext cx="16691212" cy="981900"/>
          </a:xfrm>
        </p:spPr>
        <p:txBody>
          <a:bodyPr/>
          <a:lstStyle/>
          <a:p>
            <a:pPr algn="ctr">
              <a:defRPr sz="4600">
                <a:solidFill>
                  <a:srgbClr val="00111C"/>
                </a:solidFill>
                <a:latin typeface="Modern"/>
              </a:defRPr>
            </a:pPr>
            <a:r>
              <a:rPr lang="en-US" dirty="0">
                <a:latin typeface="Bodoni MT Black" panose="02070A03080606020203" pitchFamily="18" charset="0"/>
              </a:rPr>
              <a:t>REVENUE FORCAST</a:t>
            </a:r>
            <a:endParaRPr dirty="0">
              <a:latin typeface="Bodoni MT Black" panose="02070A03080606020203" pitchFamily="18" charset="0"/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D435D4B8-980A-6677-7CA8-D23D97A40BB2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4131569683"/>
              </p:ext>
            </p:extLst>
          </p:nvPr>
        </p:nvGraphicFramePr>
        <p:xfrm>
          <a:off x="2163170" y="2361063"/>
          <a:ext cx="13961659" cy="6414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mart Slides 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500EA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619</Words>
  <Application>Microsoft Office PowerPoint</Application>
  <PresentationFormat>Custom</PresentationFormat>
  <Paragraphs>83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Perpetua</vt:lpstr>
      <vt:lpstr>Bodoni MT Black</vt:lpstr>
      <vt:lpstr>Calibri</vt:lpstr>
      <vt:lpstr>Baskerville Old Face</vt:lpstr>
      <vt:lpstr>Raleway</vt:lpstr>
      <vt:lpstr>Roboto Light</vt:lpstr>
      <vt:lpstr>Arial</vt:lpstr>
      <vt:lpstr>Smart Slides v1</vt:lpstr>
      <vt:lpstr>think-cell Slide</vt:lpstr>
      <vt:lpstr>Welcome to Juzt Play</vt:lpstr>
      <vt:lpstr>About juZt Play</vt:lpstr>
      <vt:lpstr>Team Members</vt:lpstr>
      <vt:lpstr>PROBLEM STATEMENT</vt:lpstr>
      <vt:lpstr>Project Development Roadmap </vt:lpstr>
      <vt:lpstr>Target users of different applications</vt:lpstr>
      <vt:lpstr>Future of JuZtPlay</vt:lpstr>
      <vt:lpstr>FINANCIAL ASSESSMENT</vt:lpstr>
      <vt:lpstr>REVENUE FORCAST</vt:lpstr>
      <vt:lpstr>Join the juZt Play Revolution!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Slides</dc:title>
  <dc:creator>Deepak Natani</dc:creator>
  <cp:lastModifiedBy>Deepak Natani</cp:lastModifiedBy>
  <cp:revision>64</cp:revision>
  <dcterms:modified xsi:type="dcterms:W3CDTF">2025-02-09T17:39:32Z</dcterms:modified>
</cp:coreProperties>
</file>