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1" r:id="rId2"/>
    <p:sldId id="317" r:id="rId3"/>
    <p:sldId id="340" r:id="rId4"/>
    <p:sldId id="341" r:id="rId5"/>
    <p:sldId id="342" r:id="rId6"/>
    <p:sldId id="348" r:id="rId7"/>
    <p:sldId id="320" r:id="rId8"/>
    <p:sldId id="347" r:id="rId9"/>
    <p:sldId id="352" r:id="rId10"/>
    <p:sldId id="321" r:id="rId11"/>
    <p:sldId id="322" r:id="rId12"/>
    <p:sldId id="359" r:id="rId13"/>
    <p:sldId id="343" r:id="rId14"/>
    <p:sldId id="349" r:id="rId15"/>
    <p:sldId id="344" r:id="rId16"/>
    <p:sldId id="346" r:id="rId17"/>
    <p:sldId id="303" r:id="rId18"/>
    <p:sldId id="351" r:id="rId19"/>
    <p:sldId id="353" r:id="rId20"/>
    <p:sldId id="354" r:id="rId21"/>
    <p:sldId id="355" r:id="rId22"/>
    <p:sldId id="357" r:id="rId23"/>
    <p:sldId id="356" r:id="rId24"/>
    <p:sldId id="260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EEEEE"/>
    <a:srgbClr val="F4F4F4"/>
    <a:srgbClr val="362E2B"/>
    <a:srgbClr val="CC1818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3" autoAdjust="0"/>
    <p:restoredTop sz="78858" autoAdjust="0"/>
  </p:normalViewPr>
  <p:slideViewPr>
    <p:cSldViewPr>
      <p:cViewPr>
        <p:scale>
          <a:sx n="125" d="100"/>
          <a:sy n="125" d="100"/>
        </p:scale>
        <p:origin x="-1290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2018/2/11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2018/2/11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938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488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，全量迁移是将迁移对象的存量数据同步到目标端，</a:t>
            </a:r>
            <a:r>
              <a:rPr lang="en-US" altLang="zh-CN" dirty="0" smtClean="0"/>
              <a:t>NDC</a:t>
            </a:r>
            <a:r>
              <a:rPr lang="zh-CN" altLang="en-US" dirty="0" smtClean="0"/>
              <a:t>的全量数据迁移采用“快照读”，而判断迁移对象中哪些数据是存量数据，哪些是增量数据的依据，是在开始全量迁移的时候获取迁移表的最小主键和最大主键，在获取到的最小主键和最大主键之间的所有数据，被认为是存量数据，以外则作为增量数据处理。之所以没有像</a:t>
            </a:r>
            <a:r>
              <a:rPr lang="en-US" altLang="zh-CN" dirty="0" err="1" smtClean="0"/>
              <a:t>MySQLDump</a:t>
            </a:r>
            <a:r>
              <a:rPr lang="zh-CN" altLang="en-US" dirty="0" smtClean="0"/>
              <a:t>一类的迁移工具使用大事务来划分存量数据，是为了避免大事务令源端回滚段不断累加的影响（这是针对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而言，对不同类型的源端数据库，大事务都会造成一定的不良影响），而使用快照度，会使全量迁移过程中引入一部分增量数据，但这部分增量的“脏数据”最终会被增量迁移修正，不影响数据的最终一致性。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全量并发</a:t>
            </a:r>
          </a:p>
          <a:p>
            <a:r>
              <a:rPr kumimoji="1" lang="zh-CN" altLang="en-US" dirty="0" smtClean="0"/>
              <a:t>增量并发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437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，全量迁移是将迁移对象的存量数据同步到目标端，</a:t>
            </a:r>
            <a:r>
              <a:rPr lang="en-US" altLang="zh-CN" dirty="0" smtClean="0"/>
              <a:t>NDC</a:t>
            </a:r>
            <a:r>
              <a:rPr lang="zh-CN" altLang="en-US" dirty="0" smtClean="0"/>
              <a:t>的全量数据迁移采用“快照读”，而判断迁移对象中哪些数据是存量数据，哪些是增量数据的依据，是在开始全量迁移的时候获取迁移表的最小主键和最大主键，在获取到的最小主键和最大主键之间的所有数据，被认为是存量数据，以外则作为增量数据处理。之所以没有像</a:t>
            </a:r>
            <a:r>
              <a:rPr lang="en-US" altLang="zh-CN" dirty="0" err="1" smtClean="0"/>
              <a:t>MySQLDump</a:t>
            </a:r>
            <a:r>
              <a:rPr lang="zh-CN" altLang="en-US" dirty="0" smtClean="0"/>
              <a:t>一类的迁移工具使用大事务来划分存量数据，是为了避免大事务令源端回滚段不断累加的影响（这是针对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而言，对不同类型的源端数据库，大事务都会造成一定的不良影响），而使用快照度，会使全量迁移过程中引入一部分增量数据，但这部分增量的“脏数据”最终会被增量迁移修正，不影响数据的最终一致性。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全量并发</a:t>
            </a:r>
          </a:p>
          <a:p>
            <a:r>
              <a:rPr kumimoji="1" lang="zh-CN" altLang="en-US" dirty="0" smtClean="0"/>
              <a:t>增量并发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437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断点续传是</a:t>
            </a:r>
            <a:r>
              <a:rPr lang="en-US" altLang="zh-CN" dirty="0" smtClean="0"/>
              <a:t>NDC</a:t>
            </a:r>
            <a:r>
              <a:rPr lang="zh-CN" altLang="en-US" dirty="0" smtClean="0"/>
              <a:t>任务漂移和高可用实现的基础，是指迁移或订阅任务异常退出，或进程，节点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之后，可以从最近的位置点重新启动任务。断点续传的实现有两点前提：一是要求系统定期将任务的位置点信息持久化，在需要时可以从持久化过的位置点恢复任务，</a:t>
            </a:r>
            <a:r>
              <a:rPr lang="en-US" altLang="zh-CN" dirty="0" smtClean="0"/>
              <a:t>NDC</a:t>
            </a:r>
            <a:r>
              <a:rPr lang="zh-CN" altLang="en-US" dirty="0" smtClean="0"/>
              <a:t>的做法是</a:t>
            </a:r>
            <a:r>
              <a:rPr lang="en-US" altLang="zh-CN" dirty="0" smtClean="0"/>
              <a:t>Engine</a:t>
            </a:r>
            <a:r>
              <a:rPr lang="zh-CN" altLang="en-US" dirty="0" smtClean="0"/>
              <a:t>定期将位置点信息上报给</a:t>
            </a:r>
            <a:r>
              <a:rPr lang="en-US" altLang="zh-CN" dirty="0" smtClean="0"/>
              <a:t>Center</a:t>
            </a:r>
            <a:r>
              <a:rPr lang="zh-CN" altLang="en-US" dirty="0" smtClean="0"/>
              <a:t>，由后者将其持久化在系统库；二是要求迁移和订阅任务中所有数据导入操作（全量和增量）具有幂等性，对此我们可以采用具有</a:t>
            </a:r>
            <a:r>
              <a:rPr lang="en-US" altLang="zh-CN" dirty="0" smtClean="0"/>
              <a:t>replace</a:t>
            </a:r>
            <a:r>
              <a:rPr lang="zh-CN" altLang="en-US" dirty="0" smtClean="0"/>
              <a:t>语义的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实现导入操作，对不支持</a:t>
            </a:r>
            <a:r>
              <a:rPr lang="en-US" altLang="zh-CN" dirty="0" smtClean="0"/>
              <a:t>replace</a:t>
            </a:r>
            <a:r>
              <a:rPr lang="zh-CN" altLang="en-US" dirty="0" smtClean="0"/>
              <a:t>语法的目标端，可以使用</a:t>
            </a:r>
            <a:r>
              <a:rPr lang="en-US" altLang="zh-CN" dirty="0" err="1" smtClean="0"/>
              <a:t>delete+insert</a:t>
            </a:r>
            <a:r>
              <a:rPr lang="zh-CN" altLang="en-US" dirty="0" smtClean="0"/>
              <a:t>的组合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实现类似语义。在实践中，保障幂等操作绝对是一项省时省力省心的做法。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789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详细的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13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513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513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513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513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513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NDC</a:t>
            </a:r>
            <a:r>
              <a:rPr lang="zh-CN" altLang="en-US" dirty="0" smtClean="0"/>
              <a:t>支持多种常用的异构数据库，包括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SQLServer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DB2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Postgres</a:t>
            </a:r>
            <a:r>
              <a:rPr lang="zh-CN" altLang="en-US" dirty="0" smtClean="0"/>
              <a:t>以及网易分布式数据库</a:t>
            </a:r>
            <a:r>
              <a:rPr lang="en-US" altLang="zh-CN" dirty="0" smtClean="0"/>
              <a:t>DDB</a:t>
            </a:r>
            <a:r>
              <a:rPr lang="zh-CN" altLang="en-US" dirty="0" smtClean="0"/>
              <a:t>，除了可以满足不同数据库之间在线数据迁移，实时同步之外，</a:t>
            </a:r>
            <a:r>
              <a:rPr lang="en-US" altLang="zh-CN" dirty="0" smtClean="0"/>
              <a:t>NDC</a:t>
            </a:r>
            <a:r>
              <a:rPr lang="zh-CN" altLang="en-US" dirty="0" smtClean="0"/>
              <a:t>也可以实现从数据库到多种</a:t>
            </a:r>
            <a:r>
              <a:rPr lang="en-US" altLang="zh-CN" dirty="0" smtClean="0"/>
              <a:t>OLAP</a:t>
            </a:r>
            <a:r>
              <a:rPr lang="zh-CN" altLang="en-US" dirty="0" smtClean="0"/>
              <a:t>系统的实时数据同步和</a:t>
            </a:r>
            <a:r>
              <a:rPr lang="en-US" altLang="zh-CN" dirty="0" smtClean="0"/>
              <a:t>ETL</a:t>
            </a:r>
            <a:r>
              <a:rPr lang="zh-CN" altLang="en-US" dirty="0" smtClean="0"/>
              <a:t>，目前同步目标支持的</a:t>
            </a:r>
            <a:r>
              <a:rPr lang="en-US" altLang="zh-CN" dirty="0" smtClean="0"/>
              <a:t>OLAP</a:t>
            </a:r>
            <a:r>
              <a:rPr lang="zh-CN" altLang="en-US" dirty="0" smtClean="0"/>
              <a:t>系统包含</a:t>
            </a:r>
            <a:r>
              <a:rPr lang="en-US" altLang="zh-CN" dirty="0" smtClean="0"/>
              <a:t>Kudu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Greeplum</a:t>
            </a:r>
            <a:r>
              <a:rPr lang="zh-CN" altLang="en-US" dirty="0" smtClean="0"/>
              <a:t>。另外，</a:t>
            </a:r>
            <a:r>
              <a:rPr lang="en-US" altLang="zh-CN" dirty="0" smtClean="0"/>
              <a:t>NDC</a:t>
            </a:r>
            <a:r>
              <a:rPr lang="zh-CN" altLang="en-US" dirty="0" smtClean="0"/>
              <a:t>支持对数据库做数据订阅，通过将数据库的增量数据丢入消息队列，使应用端可以自由消费数据库的实时增量数据，从而实现由数据驱动业务，复杂业务之间调用解耦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497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513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51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40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40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ddb</a:t>
            </a:r>
            <a:r>
              <a:rPr kumimoji="1" lang="zh-CN" altLang="en-US" dirty="0" smtClean="0"/>
              <a:t>是杭研自主研发分布式数据库，在网易内部广泛使用。</a:t>
            </a:r>
          </a:p>
          <a:p>
            <a:r>
              <a:rPr kumimoji="1" lang="en-US" altLang="zh-CN" dirty="0" smtClean="0"/>
              <a:t>ddb</a:t>
            </a:r>
            <a:r>
              <a:rPr kumimoji="1" lang="zh-CN" altLang="en-US" dirty="0" smtClean="0"/>
              <a:t>在在线扩容、机器迁移、均衡字段更改等场景下，都需要执行一次全库的数据迁移。</a:t>
            </a:r>
          </a:p>
          <a:p>
            <a:r>
              <a:rPr kumimoji="1" lang="zh-CN" altLang="en-US" dirty="0" smtClean="0"/>
              <a:t>这种场景下也可以使用</a:t>
            </a:r>
            <a:r>
              <a:rPr kumimoji="1" lang="en-US" altLang="zh-CN" dirty="0" err="1" smtClean="0"/>
              <a:t>ndc</a:t>
            </a:r>
            <a:r>
              <a:rPr kumimoji="1" lang="zh-CN" altLang="en-US" dirty="0" smtClean="0"/>
              <a:t>，进行一次简单方便的迁移操作。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23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数据分析在提高企业洞察力和用户体验方面发挥着举足轻重的作用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这就需要实时得分析线上数据。为了在不影响线上业务的情况下实现实时数据分析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需要将业务数据实时同步到分析系统中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由此可见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实时获取业务数据必不可少。 </a:t>
            </a:r>
            <a:endParaRPr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数据分析在提高企业洞察力和用户体验方面发挥着举足轻重的作用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这就需要实时得分析线上数据。为了在不影响线上业务的情况下实现实时数据分析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需要将业务数据实时同步到分析系统中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由此可见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实时获取业务数据必不可少。 </a:t>
            </a:r>
            <a:endParaRPr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256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如现在已有存于</a:t>
            </a:r>
            <a:r>
              <a:rPr kumimoji="1" lang="en-US" altLang="zh-CN" dirty="0" smtClean="0"/>
              <a:t>ddb</a:t>
            </a:r>
            <a:r>
              <a:rPr kumimoji="1" lang="zh-CN" altLang="en-US" dirty="0" smtClean="0"/>
              <a:t>的线上歌曲信息，为高效支持歌曲模糊查询，需要将线上</a:t>
            </a:r>
            <a:r>
              <a:rPr kumimoji="1" lang="en-US" altLang="zh-CN" dirty="0" smtClean="0"/>
              <a:t>ddb</a:t>
            </a:r>
            <a:r>
              <a:rPr kumimoji="1" lang="zh-CN" altLang="en-US" dirty="0" smtClean="0"/>
              <a:t>数据导入到全文索引引擎中。那么，可以先使用</a:t>
            </a:r>
            <a:r>
              <a:rPr kumimoji="1" lang="en-US" altLang="zh-CN" dirty="0" smtClean="0"/>
              <a:t>ddb</a:t>
            </a:r>
            <a:r>
              <a:rPr kumimoji="1" lang="zh-CN" altLang="en-US" dirty="0" smtClean="0"/>
              <a:t> 将已有线上数据全部倒入到</a:t>
            </a:r>
            <a:r>
              <a:rPr kumimoji="1" lang="en-US" altLang="zh-CN" dirty="0" err="1" smtClean="0"/>
              <a:t>elasticSearch</a:t>
            </a:r>
            <a:r>
              <a:rPr kumimoji="1" lang="zh-CN" altLang="en-US" dirty="0" smtClean="0"/>
              <a:t>中，</a:t>
            </a:r>
          </a:p>
          <a:p>
            <a:r>
              <a:rPr kumimoji="1" lang="zh-CN" altLang="en-US" dirty="0" smtClean="0"/>
              <a:t>之后，利用</a:t>
            </a:r>
            <a:r>
              <a:rPr kumimoji="1" lang="en-US" altLang="zh-CN" dirty="0" err="1" smtClean="0"/>
              <a:t>ndc</a:t>
            </a:r>
            <a:r>
              <a:rPr kumimoji="1" lang="zh-CN" altLang="en-US" dirty="0" smtClean="0"/>
              <a:t>的订阅功能，实时同步线上增量数据，更新歌曲索引。</a:t>
            </a:r>
          </a:p>
        </p:txBody>
      </p:sp>
    </p:spTree>
    <p:extLst>
      <p:ext uri="{BB962C8B-B14F-4D97-AF65-F5344CB8AC3E}">
        <p14:creationId xmlns:p14="http://schemas.microsoft.com/office/powerpoint/2010/main" val="546616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488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5708-F34A-46FD-8080-09CFB1242EF8}" type="datetime1">
              <a:rPr lang="zh-CN" altLang="en-US" smtClean="0"/>
              <a:pPr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2018/2/11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B55E-66C2-4EEB-B3ED-94DE45C4B0DA}" type="datetime1">
              <a:rPr lang="zh-CN" altLang="en-US" smtClean="0"/>
              <a:pPr/>
              <a:t>2018/2/11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</p:spPr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05D-6727-4413-A937-5FF688DC09C8}" type="datetime1">
              <a:rPr lang="zh-CN" altLang="en-US" smtClean="0"/>
              <a:pPr/>
              <a:t>2018/2/11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05D-6727-4413-A937-5FF688DC09C8}" type="datetime1">
              <a:rPr lang="zh-CN" altLang="en-US" smtClean="0"/>
              <a:pPr/>
              <a:t>2018/2/11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2018/2/11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2018/2/11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2018/2/11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2018/2/11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2018/2/11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2018/2/11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2018/2/11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A7AE-E083-43D4-BF21-3A103874AE37}" type="datetime1">
              <a:rPr lang="zh-CN" altLang="en-US" smtClean="0"/>
              <a:pPr/>
              <a:t>2018/2/11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A96C-746A-4C40-B380-E1C8AA697EB6}" type="datetime1">
              <a:rPr lang="zh-CN" altLang="en-US" smtClean="0"/>
              <a:pPr/>
              <a:t>2018/2/11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2018/2/11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0BB1-14CC-4B6E-B0FC-82131E108CCA}" type="datetime1">
              <a:rPr lang="zh-CN" altLang="en-US" smtClean="0"/>
              <a:pPr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2018/2/11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2018/2/11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8137-6CA5-45A6-81AF-5B893A33D86C}" type="datetime1">
              <a:rPr lang="zh-CN" altLang="en-US" smtClean="0"/>
              <a:pPr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2018/2/11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2018/2/11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A29C-0567-47A7-BFD2-B939BD2FE0C6}" type="datetime1">
              <a:rPr lang="zh-CN" altLang="en-US" smtClean="0"/>
              <a:pPr/>
              <a:t>2018/2/11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2018/2/11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2018/2/11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2018/2/11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2018/2/11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C682A-C05F-4C99-A8C4-40D51CBA4C0F}" type="datetime1">
              <a:rPr lang="zh-CN" altLang="en-US" smtClean="0"/>
              <a:pPr/>
              <a:t>2018/2/11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8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6"/>
          <p:cNvGrpSpPr/>
          <p:nvPr/>
        </p:nvGrpSpPr>
        <p:grpSpPr>
          <a:xfrm>
            <a:off x="0" y="3750477"/>
            <a:ext cx="9144000" cy="1393023"/>
            <a:chOff x="0" y="5000636"/>
            <a:chExt cx="9144000" cy="1857364"/>
          </a:xfrm>
        </p:grpSpPr>
        <p:sp>
          <p:nvSpPr>
            <p:cNvPr id="16" name="流程图: 过程 15"/>
            <p:cNvSpPr/>
            <p:nvPr/>
          </p:nvSpPr>
          <p:spPr>
            <a:xfrm>
              <a:off x="0" y="5429264"/>
              <a:ext cx="9144000" cy="1428736"/>
            </a:xfrm>
            <a:prstGeom prst="flowChartProcess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7215206" y="5000636"/>
              <a:ext cx="1357322" cy="1000132"/>
            </a:xfrm>
            <a:prstGeom prst="ellipse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30372" y="1347614"/>
            <a:ext cx="7026004" cy="936104"/>
          </a:xfrm>
          <a:prstGeom prst="rect">
            <a:avLst/>
          </a:prstGeom>
          <a:noFill/>
        </p:spPr>
        <p:txBody>
          <a:bodyPr wrap="square" rtlCol="0" anchor="t" anchorCtr="0">
            <a:normAutofit fontScale="32500" lnSpcReduction="20000"/>
          </a:bodyPr>
          <a:lstStyle/>
          <a:p>
            <a:pPr algn="ctr">
              <a:lnSpc>
                <a:spcPct val="105000"/>
              </a:lnSpc>
            </a:pPr>
            <a:r>
              <a:rPr lang="en-US" altLang="zh-CN" sz="9000" b="1" dirty="0" smtClean="0">
                <a:solidFill>
                  <a:srgbClr val="362E2B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NDC</a:t>
            </a:r>
          </a:p>
          <a:p>
            <a:pPr algn="ctr">
              <a:lnSpc>
                <a:spcPct val="105000"/>
              </a:lnSpc>
            </a:pPr>
            <a:r>
              <a:rPr lang="zh-CN" altLang="en-US" sz="9000" b="1" dirty="0" smtClean="0">
                <a:solidFill>
                  <a:srgbClr val="362E2B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平台化的海量结构化数据同步传输系统</a:t>
            </a:r>
          </a:p>
          <a:p>
            <a:pPr>
              <a:lnSpc>
                <a:spcPct val="105000"/>
              </a:lnSpc>
            </a:pPr>
            <a:endParaRPr lang="en-US" altLang="zh-CN" sz="9000" b="1" dirty="0" smtClean="0">
              <a:solidFill>
                <a:srgbClr val="362E2B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1" name="图片 10" descr="封面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4393419"/>
            <a:ext cx="1429858" cy="29095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12720" y="3003798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大数据平台组 </a:t>
            </a:r>
            <a:endParaRPr kumimoji="1" lang="en-US" altLang="zh-CN" dirty="0"/>
          </a:p>
          <a:p>
            <a:r>
              <a:rPr kumimoji="1" lang="zh-CN" altLang="en-US" dirty="0" smtClean="0"/>
              <a:t>杨宇佳</a:t>
            </a:r>
            <a:endParaRPr kumimoji="1"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应用场景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771550"/>
            <a:ext cx="8572560" cy="1008112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数据库第三方索引更新</a:t>
            </a:r>
            <a:endParaRPr kumimoji="1" lang="zh-CN" altLang="en-US" sz="2000" dirty="0"/>
          </a:p>
          <a:p>
            <a:pPr lvl="1"/>
            <a:r>
              <a:rPr kumimoji="1" lang="zh-CN" altLang="en-US" sz="1400" dirty="0" smtClean="0"/>
              <a:t>全文索引、地图索引等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635646"/>
            <a:ext cx="5433906" cy="30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93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应用场景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771550"/>
            <a:ext cx="8572560" cy="1008112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多机房缓存淘汰</a:t>
            </a:r>
          </a:p>
          <a:p>
            <a:pPr lvl="1"/>
            <a:r>
              <a:rPr kumimoji="1" lang="zh-CN" altLang="en-US" sz="1400" dirty="0" smtClean="0"/>
              <a:t>原则：同步优先于淘汰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35646"/>
            <a:ext cx="6588224" cy="305470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96136" y="3163000"/>
            <a:ext cx="504056" cy="31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591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应用场景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96136" y="3163000"/>
            <a:ext cx="504056" cy="31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9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841459"/>
              </p:ext>
            </p:extLst>
          </p:nvPr>
        </p:nvGraphicFramePr>
        <p:xfrm>
          <a:off x="611560" y="843558"/>
          <a:ext cx="8064896" cy="24778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32869"/>
                <a:gridCol w="6332027"/>
              </a:tblGrid>
              <a:tr h="4231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功能</a:t>
                      </a:r>
                      <a:endParaRPr lang="zh-CN" alt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场景小结</a:t>
                      </a:r>
                      <a:endParaRPr lang="zh-CN" alt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</a:tr>
              <a:tr h="758646">
                <a:tc>
                  <a:txBody>
                    <a:bodyPr/>
                    <a:lstStyle/>
                    <a:p>
                      <a:pPr algn="ctr"/>
                      <a:endParaRPr lang="en-US" altLang="zh-CN" sz="1400" b="0" i="0" dirty="0" smtClean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  <a:p>
                      <a:pPr algn="ctr"/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数据迁移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DDB</a:t>
                      </a: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在线扩缩容</a:t>
                      </a:r>
                      <a:endParaRPr lang="en-US" altLang="zh-CN" sz="1400" b="0" i="0" dirty="0" smtClean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  <a:p>
                      <a:pPr algn="ctr"/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同构、异构数据库在线迁移</a:t>
                      </a:r>
                      <a:endParaRPr lang="en-US" altLang="zh-CN" sz="1400" b="0" i="0" dirty="0" smtClean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  <a:p>
                      <a:pPr algn="ctr"/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MySQL</a:t>
                      </a: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不同版本兼容问题</a:t>
                      </a:r>
                      <a:endParaRPr lang="en-US" altLang="zh-CN" sz="1400" b="0" i="0" dirty="0" smtClean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</a:tr>
              <a:tr h="758646">
                <a:tc>
                  <a:txBody>
                    <a:bodyPr/>
                    <a:lstStyle/>
                    <a:p>
                      <a:pPr algn="ctr"/>
                      <a:endParaRPr lang="en-US" altLang="zh-CN" sz="1400" b="0" i="0" dirty="0" smtClean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  <a:p>
                      <a:pPr algn="ctr"/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数据同步</a:t>
                      </a:r>
                      <a:endParaRPr lang="en-US" altLang="zh-CN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同构、异构的跨机房、跨域、跨国的实时数据同步</a:t>
                      </a:r>
                      <a:endParaRPr lang="en-US" altLang="zh-CN" sz="1400" b="0" i="0" dirty="0" smtClean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  <a:p>
                      <a:pPr algn="ctr"/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不停服的业务数据库升级</a:t>
                      </a:r>
                      <a:endParaRPr lang="en-US" altLang="zh-CN" sz="1400" b="0" i="0" dirty="0" smtClean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  <a:p>
                      <a:pPr algn="ctr"/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OLTP</a:t>
                      </a: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到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OLAP</a:t>
                      </a: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的数据整合</a:t>
                      </a:r>
                      <a:endParaRPr lang="en-US" altLang="zh-CN" sz="1400" b="0" i="0" dirty="0" smtClean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</a:tr>
              <a:tr h="5373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数据订阅</a:t>
                      </a:r>
                      <a:endParaRPr lang="en-US" altLang="zh-CN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动态数据的实时发布</a:t>
                      </a:r>
                      <a:endParaRPr lang="en-US" altLang="zh-CN" sz="1400" b="0" i="0" dirty="0" smtClean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  <a:p>
                      <a:pPr algn="ctr"/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业务间解耦</a:t>
                      </a:r>
                      <a:endParaRPr lang="zh-CN" alt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内容占位符 1"/>
          <p:cNvSpPr txBox="1">
            <a:spLocks/>
          </p:cNvSpPr>
          <p:nvPr/>
        </p:nvSpPr>
        <p:spPr>
          <a:xfrm>
            <a:off x="539552" y="3340632"/>
            <a:ext cx="4896544" cy="1317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000" dirty="0"/>
              <a:t>优势</a:t>
            </a:r>
            <a:endParaRPr kumimoji="1" lang="zh-CN" altLang="en-US" sz="2000" dirty="0" smtClean="0"/>
          </a:p>
          <a:p>
            <a:pPr lvl="1"/>
            <a:r>
              <a:rPr kumimoji="1" lang="zh-CN" altLang="en-US" sz="1400" dirty="0" smtClean="0"/>
              <a:t>灵活、高效、可运维性</a:t>
            </a:r>
          </a:p>
        </p:txBody>
      </p:sp>
    </p:spTree>
    <p:extLst>
      <p:ext uri="{BB962C8B-B14F-4D97-AF65-F5344CB8AC3E}">
        <p14:creationId xmlns:p14="http://schemas.microsoft.com/office/powerpoint/2010/main" val="3680947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64880"/>
            <a:ext cx="5688509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NDC</a:t>
            </a:r>
            <a:r>
              <a:rPr lang="zh-CN" altLang="en-US" dirty="0" smtClean="0">
                <a:solidFill>
                  <a:srgbClr val="C00000"/>
                </a:solidFill>
              </a:rPr>
              <a:t>特性：高性能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全量并行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3795886"/>
            <a:ext cx="6264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全量阶段，不锁表，线上压力小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快照读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存量数据迁移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插入幂等，支持断点续传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51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27534"/>
            <a:ext cx="540060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NDC</a:t>
            </a:r>
            <a:r>
              <a:rPr lang="zh-CN" altLang="en-US" dirty="0" smtClean="0">
                <a:solidFill>
                  <a:srgbClr val="C00000"/>
                </a:solidFill>
              </a:rPr>
              <a:t>特性：高性能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增量并行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3795886"/>
            <a:ext cx="6264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行级并行，秒级延迟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冲突检测算法，保证数据一致性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操作幂等，支持断点续传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192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NDC</a:t>
            </a:r>
            <a:r>
              <a:rPr lang="zh-CN" altLang="en-US" dirty="0" smtClean="0">
                <a:solidFill>
                  <a:srgbClr val="C00000"/>
                </a:solidFill>
              </a:rPr>
              <a:t>特性：高可用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565" y="1680317"/>
            <a:ext cx="2197650" cy="160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92" y="1479867"/>
            <a:ext cx="1560867" cy="181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9999" y="1049709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任务高可用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03598"/>
            <a:ext cx="4335959" cy="255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15643" y="1049709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engine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高可用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256" y="1049709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断点续传</a:t>
            </a:r>
            <a:endParaRPr lang="zh-CN" altLang="en-US" sz="1400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9999" y="3761160"/>
            <a:ext cx="6264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任何一个任务发生失败，尽快自动重试，恢复执行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任何一个执行节点发生故障，故障节点的任务自动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take over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支持断点续传，减少恢复代价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638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NDC</a:t>
            </a:r>
            <a:r>
              <a:rPr lang="zh-CN" altLang="en-US" dirty="0" smtClean="0">
                <a:solidFill>
                  <a:srgbClr val="C00000"/>
                </a:solidFill>
              </a:rPr>
              <a:t>特性：平台化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203598"/>
            <a:ext cx="3771623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2775" y="3902078"/>
            <a:ext cx="6264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执行节点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engine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可按照用户域划分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任务按照账号系统归类、隔离，提供详细的任务控制、管理、查看界面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任务维度上进行报警配置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4" descr="image2017-7-11 16:25:5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6" descr="image2017-7-11 16:25:54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843558"/>
            <a:ext cx="4327649" cy="284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7599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产品接入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95536" y="771550"/>
            <a:ext cx="8572560" cy="3888432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数据同步、迁移</a:t>
            </a:r>
            <a:endParaRPr kumimoji="1" lang="zh-CN" altLang="en-US" sz="2000" dirty="0"/>
          </a:p>
          <a:p>
            <a:pPr lvl="1"/>
            <a:r>
              <a:rPr kumimoji="1" lang="zh-CN" altLang="en-US" sz="1400" dirty="0"/>
              <a:t>源</a:t>
            </a:r>
            <a:r>
              <a:rPr kumimoji="1" lang="zh-CN" altLang="en-US" sz="1400" dirty="0" smtClean="0"/>
              <a:t>端</a:t>
            </a:r>
            <a:r>
              <a:rPr kumimoji="1" lang="en-US" altLang="zh-CN" sz="1400" dirty="0" smtClean="0"/>
              <a:t>&amp;</a:t>
            </a:r>
            <a:r>
              <a:rPr kumimoji="1" lang="zh-CN" altLang="en-US" sz="1400" dirty="0" smtClean="0"/>
              <a:t>目标端</a:t>
            </a:r>
            <a:endParaRPr kumimoji="1" lang="en-US" altLang="zh-CN" sz="1400" dirty="0" smtClean="0"/>
          </a:p>
          <a:p>
            <a:pPr lvl="1"/>
            <a:endParaRPr kumimoji="1" lang="en-US" altLang="zh-CN" sz="1400" dirty="0"/>
          </a:p>
          <a:p>
            <a:pPr marL="457200" lvl="1" indent="0">
              <a:buNone/>
            </a:pPr>
            <a:endParaRPr kumimoji="1" lang="en-US" altLang="zh-CN" sz="1400" dirty="0" smtClean="0"/>
          </a:p>
          <a:p>
            <a:pPr lvl="1"/>
            <a:r>
              <a:rPr kumimoji="1" lang="zh-CN" altLang="en-US" sz="1400" dirty="0" smtClean="0"/>
              <a:t>全量迁移：是否需要同步当前源库的存量数据</a:t>
            </a:r>
            <a:endParaRPr kumimoji="1" lang="en-US" altLang="zh-CN" sz="1400" dirty="0" smtClean="0"/>
          </a:p>
          <a:p>
            <a:pPr lvl="1"/>
            <a:r>
              <a:rPr kumimoji="1" lang="zh-CN" altLang="en-US" sz="1400" dirty="0" smtClean="0"/>
              <a:t>增量迁移：是否需要同步源库的增量数据</a:t>
            </a:r>
            <a:endParaRPr kumimoji="1" lang="en-US" altLang="zh-CN" sz="1400" dirty="0" smtClean="0"/>
          </a:p>
          <a:p>
            <a:pPr lvl="1"/>
            <a:r>
              <a:rPr kumimoji="1" lang="zh-CN" altLang="en-US" sz="1400" dirty="0" smtClean="0"/>
              <a:t>源、目标权限配置，表配置</a:t>
            </a:r>
            <a:endParaRPr kumimoji="1" lang="en-US" altLang="zh-CN" sz="1400" dirty="0" smtClean="0"/>
          </a:p>
          <a:p>
            <a:pPr lvl="1"/>
            <a:r>
              <a:rPr kumimoji="1" lang="zh-CN" altLang="en-US" sz="1400" dirty="0" smtClean="0"/>
              <a:t>登录</a:t>
            </a:r>
            <a:r>
              <a:rPr kumimoji="1" lang="en-US" altLang="zh-CN" sz="1400" dirty="0" smtClean="0"/>
              <a:t>NDC</a:t>
            </a:r>
            <a:r>
              <a:rPr kumimoji="1" lang="zh-CN" altLang="en-US" sz="1400" dirty="0" smtClean="0"/>
              <a:t>，建任务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80251"/>
              </p:ext>
            </p:extLst>
          </p:nvPr>
        </p:nvGraphicFramePr>
        <p:xfrm>
          <a:off x="1187624" y="1707654"/>
          <a:ext cx="5388735" cy="6538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8977"/>
                <a:gridCol w="531284"/>
                <a:gridCol w="683079"/>
                <a:gridCol w="683079"/>
                <a:gridCol w="531284"/>
                <a:gridCol w="683079"/>
                <a:gridCol w="607181"/>
                <a:gridCol w="910772"/>
              </a:tblGrid>
              <a:tr h="326948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源</a:t>
                      </a:r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目标</a:t>
                      </a:r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694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MySQL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DDB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Oracle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MySQL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DDB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Oracle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Kudu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GreenPlum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95886"/>
            <a:ext cx="2963987" cy="929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629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产品接入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95536" y="771550"/>
            <a:ext cx="8572560" cy="3888432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数据订阅</a:t>
            </a:r>
            <a:endParaRPr kumimoji="1" lang="zh-CN" altLang="en-US" sz="2000" dirty="0"/>
          </a:p>
          <a:p>
            <a:pPr lvl="1"/>
            <a:r>
              <a:rPr kumimoji="1" lang="zh-CN" altLang="en-US" sz="1400" dirty="0"/>
              <a:t>源</a:t>
            </a:r>
            <a:r>
              <a:rPr kumimoji="1" lang="zh-CN" altLang="en-US" sz="1400" dirty="0" smtClean="0"/>
              <a:t>端、表配置、权限配置</a:t>
            </a:r>
            <a:endParaRPr kumimoji="1" lang="en-US" altLang="zh-CN" sz="1400" dirty="0" smtClean="0"/>
          </a:p>
          <a:p>
            <a:pPr lvl="1"/>
            <a:endParaRPr kumimoji="1" lang="en-US" altLang="zh-CN" sz="1400" dirty="0"/>
          </a:p>
          <a:p>
            <a:pPr marL="457200" lvl="1" indent="0">
              <a:buNone/>
            </a:pPr>
            <a:endParaRPr kumimoji="1" lang="en-US" altLang="zh-CN" sz="1400" dirty="0" smtClean="0"/>
          </a:p>
          <a:p>
            <a:pPr lvl="1"/>
            <a:r>
              <a:rPr kumimoji="1" lang="zh-CN" altLang="en-US" sz="1400" dirty="0" smtClean="0"/>
              <a:t>准备</a:t>
            </a:r>
            <a:r>
              <a:rPr kumimoji="1" lang="en-US" altLang="zh-CN" sz="1400" dirty="0" smtClean="0"/>
              <a:t>Kafka</a:t>
            </a:r>
          </a:p>
          <a:p>
            <a:pPr lvl="1"/>
            <a:r>
              <a:rPr kumimoji="1" lang="zh-CN" altLang="en-US" sz="1400" dirty="0" smtClean="0"/>
              <a:t>登录</a:t>
            </a:r>
            <a:r>
              <a:rPr kumimoji="1" lang="en-US" altLang="zh-CN" sz="1400" dirty="0" smtClean="0"/>
              <a:t>NDC</a:t>
            </a:r>
            <a:r>
              <a:rPr kumimoji="1" lang="zh-CN" altLang="en-US" sz="1400" dirty="0" smtClean="0"/>
              <a:t>，建任务</a:t>
            </a:r>
            <a:endParaRPr kumimoji="1" lang="en-US" altLang="zh-CN" sz="1400" dirty="0" smtClean="0"/>
          </a:p>
          <a:p>
            <a:pPr lvl="1"/>
            <a:r>
              <a:rPr kumimoji="1" lang="zh-CN" altLang="en-US" sz="1400" dirty="0" smtClean="0"/>
              <a:t>订阅：</a:t>
            </a:r>
            <a:endParaRPr kumimoji="1" lang="en-US" altLang="zh-CN" sz="1400" dirty="0" smtClean="0"/>
          </a:p>
          <a:p>
            <a:pPr lvl="2"/>
            <a:r>
              <a:rPr kumimoji="1" lang="zh-CN" altLang="en-US" sz="1400" dirty="0" smtClean="0"/>
              <a:t>使用</a:t>
            </a:r>
            <a:r>
              <a:rPr kumimoji="1" lang="en-US" altLang="zh-CN" sz="1400" dirty="0" smtClean="0"/>
              <a:t>Kafka Client </a:t>
            </a:r>
            <a:endParaRPr kumimoji="1" lang="en-US" altLang="zh-CN" sz="1400" dirty="0"/>
          </a:p>
          <a:p>
            <a:pPr lvl="2"/>
            <a:r>
              <a:rPr kumimoji="1" lang="zh-CN" altLang="en-US" sz="1400" dirty="0" smtClean="0"/>
              <a:t>使用</a:t>
            </a:r>
            <a:r>
              <a:rPr kumimoji="1" lang="en-US" altLang="zh-CN" sz="1400" dirty="0" smtClean="0"/>
              <a:t>NDC SDK 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/>
              <a:t>推荐</a:t>
            </a:r>
            <a:r>
              <a:rPr kumimoji="1" lang="zh-CN" altLang="en-US" sz="1400" dirty="0" smtClean="0"/>
              <a:t>）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02833"/>
              </p:ext>
            </p:extLst>
          </p:nvPr>
        </p:nvGraphicFramePr>
        <p:xfrm>
          <a:off x="1259632" y="1707654"/>
          <a:ext cx="1973340" cy="6538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8977"/>
                <a:gridCol w="531284"/>
                <a:gridCol w="683079"/>
              </a:tblGrid>
              <a:tr h="326948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源</a:t>
                      </a:r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694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MySQL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DDB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Oracle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923678"/>
            <a:ext cx="4151081" cy="2231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264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产品接入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95536" y="771550"/>
            <a:ext cx="8572560" cy="3888432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任务运维</a:t>
            </a:r>
            <a:endParaRPr kumimoji="1" lang="en-US" altLang="zh-CN" sz="2000" dirty="0" smtClean="0"/>
          </a:p>
          <a:p>
            <a:pPr lvl="1"/>
            <a:r>
              <a:rPr kumimoji="1" lang="zh-CN" altLang="en-US" sz="1400" dirty="0" smtClean="0"/>
              <a:t>任务控制</a:t>
            </a:r>
            <a:endParaRPr kumimoji="1" lang="en-US" altLang="zh-CN" sz="1400" dirty="0" smtClean="0"/>
          </a:p>
          <a:p>
            <a:pPr lvl="1"/>
            <a:endParaRPr kumimoji="1" lang="en-US" altLang="zh-CN" sz="1400" dirty="0"/>
          </a:p>
          <a:p>
            <a:pPr lvl="1"/>
            <a:endParaRPr kumimoji="1" lang="en-US" altLang="zh-CN" sz="1400" dirty="0" smtClean="0"/>
          </a:p>
          <a:p>
            <a:pPr marL="457200" lvl="1" indent="0">
              <a:buNone/>
            </a:pPr>
            <a:endParaRPr kumimoji="1" lang="en-US" altLang="zh-CN" sz="1400" dirty="0" smtClean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44607"/>
            <a:ext cx="4032448" cy="2483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048392"/>
            <a:ext cx="3957846" cy="187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050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大纲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6218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r>
              <a:rPr lang="zh-CN" altLang="en-US" dirty="0"/>
              <a:t>应用</a:t>
            </a:r>
            <a:r>
              <a:rPr lang="zh-CN" altLang="en-US" dirty="0" smtClean="0"/>
              <a:t>场景</a:t>
            </a:r>
            <a:endParaRPr lang="en-US" altLang="zh-CN" dirty="0"/>
          </a:p>
          <a:p>
            <a:r>
              <a:rPr lang="zh-CN" altLang="en-US" dirty="0" smtClean="0"/>
              <a:t>特性说明</a:t>
            </a:r>
            <a:endParaRPr lang="en-US" altLang="zh-CN" dirty="0"/>
          </a:p>
          <a:p>
            <a:r>
              <a:rPr lang="zh-CN" altLang="en-US" dirty="0" smtClean="0"/>
              <a:t>产品接入</a:t>
            </a:r>
            <a:endParaRPr lang="en-US" altLang="zh-CN" dirty="0"/>
          </a:p>
          <a:p>
            <a:r>
              <a:rPr lang="zh-CN" altLang="en-US" dirty="0" smtClean="0"/>
              <a:t>后续规划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0287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产品接入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95536" y="771550"/>
            <a:ext cx="8572560" cy="3888432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任务运维</a:t>
            </a:r>
            <a:endParaRPr kumimoji="1" lang="en-US" altLang="zh-CN" sz="2000" dirty="0" smtClean="0"/>
          </a:p>
          <a:p>
            <a:pPr lvl="1"/>
            <a:r>
              <a:rPr kumimoji="1" lang="zh-CN" altLang="en-US" sz="1400" dirty="0" smtClean="0"/>
              <a:t>报警配置（</a:t>
            </a:r>
            <a:r>
              <a:rPr kumimoji="1" lang="en-US" altLang="zh-CN" sz="1400" dirty="0" err="1" smtClean="0"/>
              <a:t>popo</a:t>
            </a:r>
            <a:r>
              <a:rPr kumimoji="1" lang="zh-CN" altLang="en-US" sz="1400" dirty="0" smtClean="0"/>
              <a:t>、短信、</a:t>
            </a:r>
            <a:r>
              <a:rPr kumimoji="1" lang="en-US" altLang="zh-CN" sz="1400" dirty="0" smtClean="0"/>
              <a:t>stone</a:t>
            </a:r>
            <a:r>
              <a:rPr kumimoji="1" lang="zh-CN" altLang="en-US" sz="1400" dirty="0" smtClean="0"/>
              <a:t>）</a:t>
            </a:r>
            <a:endParaRPr kumimoji="1" lang="en-US" altLang="zh-CN" sz="1400" dirty="0" smtClean="0"/>
          </a:p>
          <a:p>
            <a:pPr lvl="1"/>
            <a:endParaRPr kumimoji="1" lang="en-US" altLang="zh-CN" sz="1400" dirty="0"/>
          </a:p>
          <a:p>
            <a:pPr lvl="1"/>
            <a:endParaRPr kumimoji="1" lang="en-US" altLang="zh-CN" sz="1400" dirty="0" smtClean="0"/>
          </a:p>
          <a:p>
            <a:pPr marL="457200" lvl="1" indent="0">
              <a:buNone/>
            </a:pPr>
            <a:endParaRPr kumimoji="1" lang="en-US" altLang="zh-CN" sz="1400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7654"/>
            <a:ext cx="6048672" cy="95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56" y="2874423"/>
            <a:ext cx="2840280" cy="16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03358"/>
            <a:ext cx="4359479" cy="113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6467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后续规划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95536" y="771550"/>
            <a:ext cx="8572560" cy="3888432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一</a:t>
            </a:r>
            <a:r>
              <a:rPr kumimoji="1" lang="zh-CN" altLang="en-US" sz="2000" dirty="0" smtClean="0"/>
              <a:t>拉多推</a:t>
            </a:r>
            <a:endParaRPr kumimoji="1" lang="en-US" altLang="zh-CN" sz="2000" dirty="0" smtClean="0"/>
          </a:p>
          <a:p>
            <a:pPr marL="457200" lvl="1" indent="0">
              <a:buNone/>
            </a:pPr>
            <a:endParaRPr kumimoji="1" lang="en-US" altLang="zh-CN" sz="1400" dirty="0" smtClean="0"/>
          </a:p>
          <a:p>
            <a:pPr lvl="1"/>
            <a:endParaRPr kumimoji="1" lang="en-US" altLang="zh-CN" sz="1400" dirty="0"/>
          </a:p>
          <a:p>
            <a:pPr lvl="1"/>
            <a:endParaRPr kumimoji="1" lang="en-US" altLang="zh-CN" sz="1400" dirty="0" smtClean="0"/>
          </a:p>
          <a:p>
            <a:pPr marL="457200" lvl="1" indent="0">
              <a:buNone/>
            </a:pPr>
            <a:endParaRPr kumimoji="1" lang="en-US" altLang="zh-CN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3579862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同一源有多分订阅、迁移、同步的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需求，源端压力？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若一个同步任务中同步了多张表，则若其中一张表迁移出现了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问题？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75606"/>
            <a:ext cx="7067588" cy="21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237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43" y="1491630"/>
            <a:ext cx="62007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后续规划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95536" y="771550"/>
            <a:ext cx="8572560" cy="2776314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一</a:t>
            </a:r>
            <a:r>
              <a:rPr kumimoji="1" lang="zh-CN" altLang="en-US" sz="2000" dirty="0" smtClean="0"/>
              <a:t>拉多推</a:t>
            </a:r>
            <a:endParaRPr kumimoji="1" lang="en-US" altLang="zh-CN" sz="2000" dirty="0" smtClean="0"/>
          </a:p>
          <a:p>
            <a:pPr lvl="1"/>
            <a:r>
              <a:rPr kumimoji="1" lang="zh-CN" altLang="en-US" sz="1400" dirty="0"/>
              <a:t>一</a:t>
            </a:r>
            <a:r>
              <a:rPr kumimoji="1" lang="zh-CN" altLang="en-US" sz="1400" dirty="0" smtClean="0"/>
              <a:t>个源拉一份</a:t>
            </a:r>
            <a:r>
              <a:rPr kumimoji="1" lang="en-US" altLang="zh-CN" sz="1400" dirty="0" err="1" smtClean="0"/>
              <a:t>binlog</a:t>
            </a:r>
            <a:r>
              <a:rPr kumimoji="1" lang="zh-CN" altLang="en-US" sz="1400" dirty="0" smtClean="0"/>
              <a:t>，下游任务共享该</a:t>
            </a:r>
            <a:r>
              <a:rPr kumimoji="1" lang="en-US" altLang="zh-CN" sz="1400" dirty="0" err="1" smtClean="0"/>
              <a:t>binlog</a:t>
            </a:r>
            <a:endParaRPr kumimoji="1" lang="en-US" altLang="zh-CN" sz="1400" dirty="0" smtClean="0"/>
          </a:p>
          <a:p>
            <a:pPr marL="457200" lvl="1" indent="0">
              <a:buNone/>
            </a:pPr>
            <a:endParaRPr kumimoji="1" lang="en-US" altLang="zh-CN" sz="1400" dirty="0" smtClean="0"/>
          </a:p>
          <a:p>
            <a:pPr lvl="1"/>
            <a:endParaRPr kumimoji="1" lang="en-US" altLang="zh-CN" sz="1400" dirty="0"/>
          </a:p>
          <a:p>
            <a:pPr lvl="1"/>
            <a:endParaRPr kumimoji="1" lang="en-US" altLang="zh-CN" sz="1400" dirty="0" smtClean="0"/>
          </a:p>
          <a:p>
            <a:pPr marL="457200" lvl="1" indent="0">
              <a:buNone/>
            </a:pPr>
            <a:endParaRPr kumimoji="1" lang="en-US" altLang="zh-CN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03243" y="3547863"/>
            <a:ext cx="6749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共享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puller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puller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如何管理？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下游各个任务的推进进度不同、各个任务的状态如何管理？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任务失败后的恢复？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uller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的恢复？下游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executor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的恢复？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808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987574"/>
            <a:ext cx="4614518" cy="325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后续规划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95536" y="771550"/>
            <a:ext cx="5904656" cy="3888432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结构迁移</a:t>
            </a:r>
            <a:endParaRPr kumimoji="1" lang="en-US" altLang="zh-CN" sz="2000" dirty="0" smtClean="0"/>
          </a:p>
          <a:p>
            <a:pPr lvl="1"/>
            <a:r>
              <a:rPr kumimoji="1" lang="zh-CN" altLang="en-US" sz="1400" dirty="0" smtClean="0"/>
              <a:t>初始化表结构</a:t>
            </a:r>
            <a:endParaRPr kumimoji="1" lang="en-US" altLang="zh-CN" sz="1400" dirty="0" smtClean="0"/>
          </a:p>
          <a:p>
            <a:pPr lvl="2"/>
            <a:r>
              <a:rPr kumimoji="1" lang="zh-CN" altLang="en-US" sz="1400" dirty="0" smtClean="0"/>
              <a:t>不同源和目标的字段类型、语法自适应</a:t>
            </a:r>
            <a:endParaRPr kumimoji="1" lang="en-US" altLang="zh-CN" sz="1400" dirty="0" smtClean="0"/>
          </a:p>
          <a:p>
            <a:pPr lvl="1"/>
            <a:r>
              <a:rPr kumimoji="1" lang="zh-CN" altLang="en-US" sz="1400" dirty="0" smtClean="0"/>
              <a:t>任务运行中，业务改了表结构</a:t>
            </a:r>
            <a:endParaRPr kumimoji="1" lang="en-US" altLang="zh-CN" sz="1400" dirty="0"/>
          </a:p>
          <a:p>
            <a:pPr lvl="2"/>
            <a:r>
              <a:rPr kumimoji="1" lang="zh-CN" altLang="en-US" sz="1400" dirty="0" smtClean="0"/>
              <a:t>源表上直接</a:t>
            </a:r>
            <a:r>
              <a:rPr kumimoji="1" lang="en-US" altLang="zh-CN" sz="1400" dirty="0" smtClean="0"/>
              <a:t>DDL</a:t>
            </a:r>
            <a:r>
              <a:rPr kumimoji="1" lang="zh-CN" altLang="en-US" sz="1400" dirty="0" smtClean="0"/>
              <a:t>修改</a:t>
            </a:r>
            <a:endParaRPr kumimoji="1" lang="en-US" altLang="zh-CN" sz="1400" dirty="0"/>
          </a:p>
          <a:p>
            <a:pPr lvl="3"/>
            <a:r>
              <a:rPr kumimoji="1" lang="en-US" altLang="zh-CN" sz="1400" dirty="0"/>
              <a:t>p</a:t>
            </a:r>
            <a:r>
              <a:rPr kumimoji="1" lang="en-US" altLang="zh-CN" sz="1400" dirty="0" smtClean="0"/>
              <a:t>uller</a:t>
            </a:r>
            <a:r>
              <a:rPr kumimoji="1" lang="zh-CN" altLang="en-US" sz="1400" dirty="0" smtClean="0"/>
              <a:t>恢复点对应的表结构</a:t>
            </a:r>
            <a:endParaRPr kumimoji="1" lang="en-US" altLang="zh-CN" sz="1400" dirty="0" smtClean="0"/>
          </a:p>
          <a:p>
            <a:pPr lvl="3"/>
            <a:r>
              <a:rPr kumimoji="1" lang="en-US" altLang="zh-CN" sz="1400" dirty="0" smtClean="0"/>
              <a:t>DDL</a:t>
            </a:r>
            <a:r>
              <a:rPr kumimoji="1" lang="zh-CN" altLang="en-US" sz="1400" dirty="0"/>
              <a:t>重复</a:t>
            </a:r>
            <a:r>
              <a:rPr kumimoji="1" lang="zh-CN" altLang="en-US" sz="1400" dirty="0" smtClean="0"/>
              <a:t>操作</a:t>
            </a:r>
            <a:endParaRPr kumimoji="1" lang="en-US" altLang="zh-CN" sz="1400" dirty="0" smtClean="0"/>
          </a:p>
          <a:p>
            <a:pPr lvl="3"/>
            <a:r>
              <a:rPr kumimoji="1" lang="zh-CN" altLang="en-US" sz="1400" dirty="0" smtClean="0"/>
              <a:t>下游</a:t>
            </a:r>
            <a:r>
              <a:rPr kumimoji="1" lang="en-US" altLang="zh-CN" sz="1400" dirty="0" smtClean="0"/>
              <a:t>apply</a:t>
            </a:r>
            <a:r>
              <a:rPr kumimoji="1" lang="zh-CN" altLang="en-US" sz="1400" dirty="0" smtClean="0"/>
              <a:t>的不同进度</a:t>
            </a:r>
            <a:endParaRPr kumimoji="1" lang="en-US" altLang="zh-CN" sz="1400" dirty="0" smtClean="0"/>
          </a:p>
          <a:p>
            <a:pPr lvl="2"/>
            <a:r>
              <a:rPr kumimoji="1" lang="zh-CN" altLang="en-US" sz="1400" dirty="0" smtClean="0"/>
              <a:t>在线修改表结构</a:t>
            </a:r>
            <a:endParaRPr kumimoji="1" lang="en-US" altLang="zh-CN" sz="1400" dirty="0" smtClean="0"/>
          </a:p>
          <a:p>
            <a:pPr lvl="3"/>
            <a:r>
              <a:rPr kumimoji="1" lang="en-US" altLang="zh-CN" sz="1400" dirty="0" smtClean="0"/>
              <a:t>a-&gt;</a:t>
            </a:r>
            <a:r>
              <a:rPr kumimoji="1" lang="en-US" altLang="zh-CN" sz="1400" dirty="0" err="1" smtClean="0"/>
              <a:t>a_new</a:t>
            </a:r>
            <a:r>
              <a:rPr kumimoji="1" lang="zh-CN" altLang="en-US" sz="1400" dirty="0" smtClean="0"/>
              <a:t>， </a:t>
            </a:r>
            <a:r>
              <a:rPr kumimoji="1" lang="en-US" altLang="zh-CN" sz="1400" dirty="0" err="1" smtClean="0"/>
              <a:t>a_new</a:t>
            </a:r>
            <a:r>
              <a:rPr kumimoji="1" lang="zh-CN" altLang="en-US" sz="1400" dirty="0" smtClean="0"/>
              <a:t>的结构如何捕获</a:t>
            </a:r>
            <a:endParaRPr kumimoji="1" lang="en-US" altLang="zh-CN" sz="1400" dirty="0" smtClean="0"/>
          </a:p>
          <a:p>
            <a:pPr lvl="1"/>
            <a:endParaRPr kumimoji="1" lang="en-US" altLang="zh-CN" sz="1400" dirty="0" smtClean="0"/>
          </a:p>
          <a:p>
            <a:pPr marL="457200" lvl="1" indent="0">
              <a:buNone/>
            </a:pP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751237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过程 4"/>
          <p:cNvSpPr/>
          <p:nvPr/>
        </p:nvSpPr>
        <p:spPr>
          <a:xfrm>
            <a:off x="0" y="0"/>
            <a:ext cx="9144000" cy="3053957"/>
          </a:xfrm>
          <a:prstGeom prst="flowChartProcess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内容占位符 3" descr="结束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24892" y="1012217"/>
            <a:ext cx="4094216" cy="3071701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8630" y="1923678"/>
            <a:ext cx="3357586" cy="696521"/>
          </a:xfrm>
        </p:spPr>
        <p:txBody>
          <a:bodyPr>
            <a:normAutofit fontScale="90000"/>
          </a:bodyPr>
          <a:lstStyle/>
          <a:p>
            <a:r>
              <a:rPr lang="en-US" altLang="zh-CN" sz="5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br>
              <a:rPr lang="en-US" altLang="zh-CN" sz="5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5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图片 5" descr="封面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1310103"/>
            <a:ext cx="1143055" cy="232768"/>
          </a:xfrm>
          <a:prstGeom prst="rect">
            <a:avLst/>
          </a:prstGeom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95638" y="4822047"/>
            <a:ext cx="5591204" cy="214314"/>
          </a:xfrm>
        </p:spPr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15335" y="2355726"/>
            <a:ext cx="2380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NDC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用户群：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1400039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67744" y="586760"/>
            <a:ext cx="4980781" cy="4077101"/>
            <a:chOff x="2627784" y="586760"/>
            <a:chExt cx="4620741" cy="407710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586760"/>
              <a:ext cx="4620741" cy="4077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176" y="894352"/>
              <a:ext cx="430505" cy="612852"/>
            </a:xfrm>
            <a:prstGeom prst="rect">
              <a:avLst/>
            </a:prstGeom>
          </p:spPr>
        </p:pic>
        <p:pic>
          <p:nvPicPr>
            <p:cNvPr id="1040" name="Picture 16" descr="C:\Users\hzyangyujia\Desktop\includes-mysql-88x3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320" y="847762"/>
              <a:ext cx="575697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843558"/>
              <a:ext cx="599650" cy="283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83968" y="901386"/>
              <a:ext cx="540272" cy="493898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0819" y="1032904"/>
              <a:ext cx="596203" cy="215827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>
              <a:off x="3278957" y="1214948"/>
              <a:ext cx="512748" cy="243460"/>
              <a:chOff x="6336196" y="2862261"/>
              <a:chExt cx="448940" cy="432046"/>
            </a:xfrm>
          </p:grpSpPr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2200" y="2862261"/>
                <a:ext cx="323850" cy="290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336196" y="3078863"/>
                <a:ext cx="4489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smtClean="0">
                    <a:solidFill>
                      <a:schemeClr val="accent1"/>
                    </a:solidFill>
                    <a:latin typeface="Cambria Math" pitchFamily="18" charset="0"/>
                    <a:ea typeface="Cambria Math" pitchFamily="18" charset="0"/>
                  </a:rPr>
                  <a:t>DDB</a:t>
                </a:r>
                <a:endParaRPr lang="zh-CN" altLang="en-US" sz="800" dirty="0">
                  <a:solidFill>
                    <a:schemeClr val="accent1"/>
                  </a:solidFill>
                  <a:latin typeface="Cambria Math" pitchFamily="18" charset="0"/>
                </a:endParaRPr>
              </a:p>
            </p:txBody>
          </p:sp>
        </p:grpSp>
        <p:pic>
          <p:nvPicPr>
            <p:cNvPr id="18" name="Picture 16" descr="C:\Users\hzyangyujia\Desktop\includes-mysql-88x3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325" y="3614290"/>
              <a:ext cx="575697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920" y="3596940"/>
              <a:ext cx="599650" cy="283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" name="组合 19"/>
            <p:cNvGrpSpPr/>
            <p:nvPr/>
          </p:nvGrpSpPr>
          <p:grpSpPr>
            <a:xfrm>
              <a:off x="4716016" y="3948818"/>
              <a:ext cx="512748" cy="243460"/>
              <a:chOff x="6336196" y="2862261"/>
              <a:chExt cx="448940" cy="432046"/>
            </a:xfrm>
          </p:grpSpPr>
          <p:pic>
            <p:nvPicPr>
              <p:cNvPr id="21" name="Picture 6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2200" y="2862261"/>
                <a:ext cx="323850" cy="290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6336196" y="3078863"/>
                <a:ext cx="4489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 smtClean="0">
                    <a:solidFill>
                      <a:schemeClr val="accent1"/>
                    </a:solidFill>
                    <a:latin typeface="Cambria Math" pitchFamily="18" charset="0"/>
                    <a:ea typeface="Cambria Math" pitchFamily="18" charset="0"/>
                  </a:rPr>
                  <a:t>DDB</a:t>
                </a:r>
                <a:endParaRPr lang="zh-CN" altLang="en-US" sz="800" dirty="0">
                  <a:solidFill>
                    <a:schemeClr val="accent1"/>
                  </a:solidFill>
                  <a:latin typeface="Cambria Math" pitchFamily="18" charset="0"/>
                </a:endParaRPr>
              </a:p>
            </p:txBody>
          </p:sp>
        </p:grpSp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NDC</a:t>
            </a:r>
            <a:r>
              <a:rPr lang="zh-CN" altLang="en-US" dirty="0" smtClean="0">
                <a:solidFill>
                  <a:srgbClr val="C00000"/>
                </a:solidFill>
              </a:rPr>
              <a:t>简介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AutoShape 14" descr="https://gss3.bdstatic.com/7Po3dSag_xI4khGkpoWK1HF6hhy/baike/w%3D268/sign=9280f70f4010b912bfc1f1f8fbfcfcb5/43a7d933c895d143f2da549774f082025baf07d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61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NDC</a:t>
            </a:r>
            <a:r>
              <a:rPr lang="zh-CN" altLang="en-US" dirty="0" smtClean="0">
                <a:solidFill>
                  <a:srgbClr val="C00000"/>
                </a:solidFill>
              </a:rPr>
              <a:t>发展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6" y="1203598"/>
            <a:ext cx="8291074" cy="2355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768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NDC</a:t>
            </a:r>
            <a:r>
              <a:rPr lang="zh-CN" altLang="en-US" dirty="0" smtClean="0">
                <a:solidFill>
                  <a:srgbClr val="C00000"/>
                </a:solidFill>
              </a:rPr>
              <a:t>架构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915566"/>
            <a:ext cx="5498522" cy="36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52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NDC</a:t>
            </a:r>
            <a:r>
              <a:rPr lang="zh-CN" altLang="en-US" dirty="0" smtClean="0">
                <a:solidFill>
                  <a:srgbClr val="C00000"/>
                </a:solidFill>
              </a:rPr>
              <a:t>架构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24391"/>
            <a:ext cx="6048672" cy="393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70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应用场景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771550"/>
            <a:ext cx="8572560" cy="1440160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/>
              <a:t>DDB</a:t>
            </a:r>
            <a:r>
              <a:rPr kumimoji="1" lang="zh-CN" altLang="en-US" sz="2000" dirty="0" smtClean="0"/>
              <a:t>在线数据迁移</a:t>
            </a:r>
          </a:p>
          <a:p>
            <a:pPr lvl="1"/>
            <a:r>
              <a:rPr kumimoji="1" lang="zh-CN" altLang="en-US" sz="1400" dirty="0" smtClean="0"/>
              <a:t>在线扩容，机器迁移，更改均衡字段等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12" y="1908288"/>
            <a:ext cx="7238608" cy="27171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25732" y="2150761"/>
            <a:ext cx="1512168" cy="22322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NDC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940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应用场景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771550"/>
            <a:ext cx="8572560" cy="1800200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小</a:t>
            </a:r>
            <a:r>
              <a:rPr kumimoji="1" lang="zh-CN" altLang="en-US" sz="2000" dirty="0" smtClean="0"/>
              <a:t>明同学需要对线上业务增长情况进行数据分析</a:t>
            </a:r>
            <a:endParaRPr kumimoji="1" lang="en-US" altLang="zh-CN" sz="2000" dirty="0" smtClean="0"/>
          </a:p>
          <a:p>
            <a:pPr lvl="1"/>
            <a:r>
              <a:rPr kumimoji="1" lang="zh-CN" altLang="en-US" sz="1400" dirty="0" smtClean="0"/>
              <a:t>每天凌晨</a:t>
            </a:r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00</a:t>
            </a:r>
            <a:r>
              <a:rPr kumimoji="1" lang="zh-CN" altLang="en-US" sz="1400" dirty="0" smtClean="0"/>
              <a:t>，跑一次脚本将数据库中当天增长数据导入</a:t>
            </a:r>
            <a:r>
              <a:rPr kumimoji="1" lang="en-US" altLang="zh-CN" sz="1400" dirty="0" smtClean="0"/>
              <a:t>HDFS</a:t>
            </a:r>
          </a:p>
          <a:p>
            <a:pPr lvl="1"/>
            <a:r>
              <a:rPr kumimoji="1" lang="en-US" altLang="zh-CN" sz="1400" dirty="0" smtClean="0"/>
              <a:t>Spark</a:t>
            </a:r>
            <a:r>
              <a:rPr kumimoji="1" lang="zh-CN" altLang="en-US" sz="1400" dirty="0" smtClean="0"/>
              <a:t>分析</a:t>
            </a:r>
            <a:r>
              <a:rPr kumimoji="1" lang="en-US" altLang="zh-CN" sz="1400" dirty="0" smtClean="0"/>
              <a:t>HDFS</a:t>
            </a:r>
            <a:r>
              <a:rPr kumimoji="1" lang="zh-CN" altLang="en-US" sz="1400" dirty="0" smtClean="0"/>
              <a:t>数据</a:t>
            </a:r>
            <a:endParaRPr kumimoji="1" lang="en-US" altLang="zh-CN" sz="1400" dirty="0" smtClean="0"/>
          </a:p>
          <a:p>
            <a:pPr lvl="1"/>
            <a:r>
              <a:rPr kumimoji="1" lang="zh-CN" altLang="en-US" sz="1400" dirty="0" smtClean="0"/>
              <a:t>需要分析的业务表越来越多</a:t>
            </a:r>
            <a:r>
              <a:rPr kumimoji="1" lang="en-US" altLang="zh-CN" sz="1400" dirty="0" smtClean="0"/>
              <a:t>?</a:t>
            </a:r>
            <a:r>
              <a:rPr kumimoji="1" lang="zh-CN" altLang="en-US" sz="1400" dirty="0" smtClean="0"/>
              <a:t>源数据越来越多，扫描耗时？脚本执行跪了？维护成本？</a:t>
            </a:r>
            <a:endParaRPr kumimoji="1" lang="en-US" altLang="zh-CN" sz="1400" dirty="0" smtClean="0"/>
          </a:p>
          <a:p>
            <a:pPr lvl="1"/>
            <a:endParaRPr kumimoji="1" lang="en-US" altLang="zh-CN" sz="1400" dirty="0" smtClean="0"/>
          </a:p>
          <a:p>
            <a:pPr marL="457200" lvl="1" indent="0">
              <a:buNone/>
            </a:pPr>
            <a:endParaRPr kumimoji="1" lang="en-US" altLang="zh-CN" sz="1400" dirty="0"/>
          </a:p>
          <a:p>
            <a:pPr marL="457200" lvl="1" indent="0">
              <a:buNone/>
            </a:pPr>
            <a:endParaRPr kumimoji="1" lang="zh-CN" altLang="en-US" sz="14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48747"/>
            <a:ext cx="6822268" cy="104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384" y="3850523"/>
            <a:ext cx="626469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同步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可用、轻松维护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047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应用场景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771550"/>
            <a:ext cx="8572560" cy="1224136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000" dirty="0" smtClean="0"/>
              <a:t>OLAP</a:t>
            </a:r>
            <a:r>
              <a:rPr kumimoji="1" lang="zh-CN" altLang="en-US" sz="2000" dirty="0" smtClean="0"/>
              <a:t>数据同步</a:t>
            </a:r>
          </a:p>
          <a:p>
            <a:pPr lvl="1"/>
            <a:r>
              <a:rPr kumimoji="1" lang="en-US" altLang="zh-CN" sz="1400" dirty="0" smtClean="0"/>
              <a:t>OLTP</a:t>
            </a:r>
            <a:r>
              <a:rPr kumimoji="1" lang="zh-CN" altLang="en-US" sz="1400" dirty="0" smtClean="0"/>
              <a:t>实时同步到</a:t>
            </a:r>
            <a:r>
              <a:rPr kumimoji="1" lang="en-US" altLang="zh-CN" sz="1400" dirty="0" smtClean="0"/>
              <a:t>OLAP</a:t>
            </a:r>
            <a:r>
              <a:rPr kumimoji="1" lang="zh-CN" altLang="en-US" sz="1400" dirty="0" smtClean="0"/>
              <a:t>系统（</a:t>
            </a:r>
            <a:r>
              <a:rPr kumimoji="1" lang="en-US" altLang="zh-CN" sz="1400" dirty="0" smtClean="0"/>
              <a:t>Kudu,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HBase</a:t>
            </a:r>
            <a:r>
              <a:rPr kumimoji="1" lang="en-US" altLang="zh-CN" sz="1400" dirty="0" smtClean="0"/>
              <a:t>, </a:t>
            </a:r>
            <a:r>
              <a:rPr kumimoji="1" lang="en-US" altLang="zh-CN" sz="1400" dirty="0" err="1" smtClean="0"/>
              <a:t>GreenPlum</a:t>
            </a:r>
            <a:r>
              <a:rPr kumimoji="1" lang="zh-CN" altLang="en-US" sz="1400" dirty="0" smtClean="0"/>
              <a:t>）</a:t>
            </a:r>
            <a:endParaRPr kumimoji="1" lang="en-US" altLang="zh-CN" sz="1400" dirty="0" smtClean="0"/>
          </a:p>
          <a:p>
            <a:pPr lvl="1"/>
            <a:r>
              <a:rPr kumimoji="1" lang="en-US" altLang="zh-CN" sz="1400" dirty="0" smtClean="0"/>
              <a:t>OLTP</a:t>
            </a:r>
            <a:r>
              <a:rPr kumimoji="1" lang="zh-CN" altLang="en-US" sz="1400" dirty="0" smtClean="0"/>
              <a:t>同步到队列，定时</a:t>
            </a:r>
            <a:r>
              <a:rPr kumimoji="1" lang="en-US" altLang="zh-CN" sz="1400" dirty="0" smtClean="0"/>
              <a:t>merge</a:t>
            </a:r>
            <a:r>
              <a:rPr kumimoji="1" lang="zh-CN" altLang="en-US" sz="1400" dirty="0" smtClean="0"/>
              <a:t>到</a:t>
            </a:r>
            <a:r>
              <a:rPr kumimoji="1" lang="en-US" altLang="zh-CN" sz="1400" dirty="0" smtClean="0"/>
              <a:t>OLAP</a:t>
            </a:r>
            <a:r>
              <a:rPr kumimoji="1" lang="zh-CN" altLang="en-US" sz="1400" dirty="0" smtClean="0"/>
              <a:t>系统（</a:t>
            </a:r>
            <a:r>
              <a:rPr kumimoji="1" lang="en-US" altLang="zh-CN" sz="1400" dirty="0" smtClean="0"/>
              <a:t>Hive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,HDFS</a:t>
            </a:r>
            <a:r>
              <a:rPr kumimoji="1" lang="zh-CN" altLang="en-US" sz="1400" dirty="0" smtClean="0"/>
              <a:t>）</a:t>
            </a:r>
          </a:p>
          <a:p>
            <a:endParaRPr kumimoji="1"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24312"/>
            <a:ext cx="5976664" cy="25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86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9544</TotalTime>
  <Words>1472</Words>
  <Application>Microsoft Office PowerPoint</Application>
  <PresentationFormat>全屏显示(16:9)</PresentationFormat>
  <Paragraphs>161</Paragraphs>
  <Slides>24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《成为前端开发工程师》走进高校</vt:lpstr>
      <vt:lpstr>PowerPoint 演示文稿</vt:lpstr>
      <vt:lpstr> 大纲</vt:lpstr>
      <vt:lpstr>NDC简介</vt:lpstr>
      <vt:lpstr>NDC发展</vt:lpstr>
      <vt:lpstr>NDC架构</vt:lpstr>
      <vt:lpstr>NDC架构</vt:lpstr>
      <vt:lpstr>应用场景</vt:lpstr>
      <vt:lpstr>应用场景</vt:lpstr>
      <vt:lpstr>应用场景</vt:lpstr>
      <vt:lpstr>应用场景</vt:lpstr>
      <vt:lpstr>应用场景</vt:lpstr>
      <vt:lpstr>应用场景</vt:lpstr>
      <vt:lpstr>NDC特性：高性能-全量并行</vt:lpstr>
      <vt:lpstr>NDC特性：高性能-增量并行</vt:lpstr>
      <vt:lpstr>NDC特性：高可用</vt:lpstr>
      <vt:lpstr>NDC特性：平台化</vt:lpstr>
      <vt:lpstr>产品接入</vt:lpstr>
      <vt:lpstr>产品接入</vt:lpstr>
      <vt:lpstr>产品接入</vt:lpstr>
      <vt:lpstr>产品接入</vt:lpstr>
      <vt:lpstr>后续规划</vt:lpstr>
      <vt:lpstr>后续规划</vt:lpstr>
      <vt:lpstr>后续规划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杨宇佳</cp:lastModifiedBy>
  <cp:revision>1955</cp:revision>
  <dcterms:created xsi:type="dcterms:W3CDTF">2014-06-24T08:28:46Z</dcterms:created>
  <dcterms:modified xsi:type="dcterms:W3CDTF">2018-02-11T02:14:34Z</dcterms:modified>
</cp:coreProperties>
</file>