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45" autoAdjust="0"/>
  </p:normalViewPr>
  <p:slideViewPr>
    <p:cSldViewPr snapToGrid="0">
      <p:cViewPr>
        <p:scale>
          <a:sx n="66" d="100"/>
          <a:sy n="66" d="100"/>
        </p:scale>
        <p:origin x="76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2A69E-B7CB-4A8A-91FF-821C2CAEA518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A7770-B98B-41F3-8690-184003BE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3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A7770-B98B-41F3-8690-184003BE8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5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4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4CFB-7963-487B-8275-CA919C113671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74729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CubeSat Constellations: Addressing Multi-Orbit Communication Challenges</a:t>
            </a:r>
          </a:p>
          <a:p>
            <a:pPr algn="ctr"/>
            <a:endParaRPr lang="en-US" sz="2400" dirty="0" smtClean="0">
              <a:latin typeface="High Tower Text" panose="02040502050506030303" pitchFamily="18" charset="0"/>
              <a:ea typeface="Roboto" panose="02000000000000000000" pitchFamily="2" charset="0"/>
            </a:endParaRPr>
          </a:p>
          <a:p>
            <a:pPr algn="ctr"/>
            <a:r>
              <a:rPr lang="en-US" sz="20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Stephen Ennis – MAI Computer Engineering 16/17</a:t>
            </a:r>
          </a:p>
          <a:p>
            <a:pPr algn="ctr"/>
            <a:r>
              <a:rPr lang="en-US" sz="20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Supervised By: Dr. Johnathan Dukes</a:t>
            </a:r>
            <a:endParaRPr lang="en-US" dirty="0">
              <a:latin typeface="High Tower Text" panose="02040502050506030303" pitchFamily="18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High Tower Text" panose="02040502050506030303" pitchFamily="18" charset="0"/>
              </a:rPr>
              <a:t>Questions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93" y="1690688"/>
            <a:ext cx="5286014" cy="3524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51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CubeSats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08" y="365125"/>
            <a:ext cx="3382492" cy="2085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One unit is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10 cm cube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Multiple units combined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up to 6 units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Extensive use of commercial of the shelf hardware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Typically max communication power of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2 watts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Typical one unit batteries supply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25 to 50 watt hours</a:t>
            </a:r>
            <a:endParaRPr lang="en-US" dirty="0" smtClean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Currently about $75,000 for construction and launch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Low earth orbit 160-2000km (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~500km</a:t>
            </a:r>
            <a:r>
              <a:rPr lang="en-US" dirty="0" smtClean="0">
                <a:latin typeface="High Tower Text" panose="02040502050506030303" pitchFamily="18" charset="0"/>
              </a:rPr>
              <a:t>)</a:t>
            </a:r>
          </a:p>
          <a:p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Constellations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08" y="365125"/>
            <a:ext cx="3382492" cy="2085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Satellites deployed in some formation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CubeSat constellation coming soon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qb50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In our case we will consider multi-orbit constellations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Individual CubeSat orbits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constantly changing</a:t>
            </a:r>
            <a:endParaRPr lang="en-US" dirty="0">
              <a:solidFill>
                <a:srgbClr val="00B0F0"/>
              </a:solidFill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Basic CubeSat formation flying has been demonstrated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For now, CubeSat constellations communicate via </a:t>
            </a:r>
            <a:r>
              <a:rPr lang="en-US" dirty="0" err="1" smtClean="0">
                <a:solidFill>
                  <a:srgbClr val="00B0F0"/>
                </a:solidFill>
                <a:latin typeface="High Tower Text" panose="02040502050506030303" pitchFamily="18" charset="0"/>
              </a:rPr>
              <a:t>omni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-directional antennae </a:t>
            </a:r>
            <a:r>
              <a:rPr lang="en-US" dirty="0" smtClean="0">
                <a:latin typeface="High Tower Text" panose="02040502050506030303" pitchFamily="18" charset="0"/>
              </a:rPr>
              <a:t>as CubeSat attitude control develops</a:t>
            </a:r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Missions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8" y="1206588"/>
            <a:ext cx="1056303" cy="831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09" y="375446"/>
            <a:ext cx="1113550" cy="921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59" y="365125"/>
            <a:ext cx="1695122" cy="84146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01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NASA’s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EDSN</a:t>
            </a:r>
            <a:r>
              <a:rPr lang="en-US" dirty="0" smtClean="0">
                <a:latin typeface="High Tower Text" panose="02040502050506030303" pitchFamily="18" charset="0"/>
              </a:rPr>
              <a:t> … blew up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NASA’s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Nodes</a:t>
            </a:r>
            <a:r>
              <a:rPr lang="en-US" dirty="0" smtClean="0">
                <a:latin typeface="High Tower Text" panose="02040502050506030303" pitchFamily="18" charset="0"/>
              </a:rPr>
              <a:t> used EDSN two leftovers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CNSA’s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Tianwang-1 </a:t>
            </a:r>
            <a:r>
              <a:rPr lang="en-US" dirty="0" smtClean="0">
                <a:latin typeface="High Tower Text" panose="02040502050506030303" pitchFamily="18" charset="0"/>
              </a:rPr>
              <a:t>(TW) is by far the most successful networked CubeSat mission thus far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TW showed basic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formation flying</a:t>
            </a:r>
            <a:r>
              <a:rPr lang="en-US" dirty="0" smtClean="0">
                <a:latin typeface="High Tower Text" panose="02040502050506030303" pitchFamily="18" charset="0"/>
              </a:rPr>
              <a:t> and implemented a new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SDR based inter-satellite link (ISL)</a:t>
            </a:r>
            <a:r>
              <a:rPr lang="en-US" dirty="0" smtClean="0">
                <a:latin typeface="High Tower Text" panose="02040502050506030303" pitchFamily="18" charset="0"/>
              </a:rPr>
              <a:t> approach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Several missions on the horizon: QB50, Tropics, CPOD, GomX-4, AIM COPINS and so on</a:t>
            </a:r>
          </a:p>
        </p:txBody>
      </p:sp>
    </p:spTree>
    <p:extLst>
      <p:ext uri="{BB962C8B-B14F-4D97-AF65-F5344CB8AC3E}">
        <p14:creationId xmlns:p14="http://schemas.microsoft.com/office/powerpoint/2010/main" val="31010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Propagation challenge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Unless the constellation is very large or restrained to particular orbits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ground station will only be ‘in-view’ for short periods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How can command and control data be assured to                                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reach the required CubeSats</a:t>
            </a:r>
            <a:r>
              <a:rPr lang="en-US" dirty="0" smtClean="0">
                <a:latin typeface="High Tower Text" panose="02040502050506030303" pitchFamily="18" charset="0"/>
              </a:rPr>
              <a:t>?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CubeSats will experience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in-orbit and inter-orbit drift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CubeSats in an adjacent orbit may be unreachable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Available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power is the key limiting factor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23" y="2517260"/>
            <a:ext cx="2762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Collection challenge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98" y="2528836"/>
            <a:ext cx="2771775" cy="25050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The constellation must take advantage of ground station fly-overs in order to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maximize data downlink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Downlink speeds often of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the order of tens of kbps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Accurately modelling constellation configuration                                on a single CubeSat is too costly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Constellation updates will have come from ground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The constellation may be partitioned with out of date                          telemetry.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Portions could become isolated</a:t>
            </a:r>
            <a:endParaRPr lang="en-US" dirty="0">
              <a:solidFill>
                <a:srgbClr val="00B0F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Proposed Approach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Draft a hypothetical modern CubeSat constellation mission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Payload, Orbit, Power, </a:t>
            </a:r>
            <a:r>
              <a:rPr lang="en-US" dirty="0" err="1" smtClean="0">
                <a:latin typeface="High Tower Text" panose="02040502050506030303" pitchFamily="18" charset="0"/>
              </a:rPr>
              <a:t>Comms</a:t>
            </a:r>
            <a:r>
              <a:rPr lang="en-US" dirty="0" smtClean="0">
                <a:latin typeface="High Tower Text" panose="02040502050506030303" pitchFamily="18" charset="0"/>
              </a:rPr>
              <a:t>, Lifetime, etc.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Use dynamics modelling software to model a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sample constellation </a:t>
            </a:r>
            <a:r>
              <a:rPr lang="en-US" dirty="0" smtClean="0">
                <a:latin typeface="High Tower Text" panose="02040502050506030303" pitchFamily="18" charset="0"/>
              </a:rPr>
              <a:t>based on successful missions</a:t>
            </a:r>
            <a:endParaRPr lang="en-US" dirty="0" smtClean="0">
              <a:solidFill>
                <a:srgbClr val="00B0F0"/>
              </a:solidFill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Analyze dynamics model to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extract communications windows and ranges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Use assumptions and analysis to inform a network                                simulation </a:t>
            </a:r>
          </a:p>
        </p:txBody>
      </p:sp>
    </p:spTree>
    <p:extLst>
      <p:ext uri="{BB962C8B-B14F-4D97-AF65-F5344CB8AC3E}">
        <p14:creationId xmlns:p14="http://schemas.microsoft.com/office/powerpoint/2010/main" val="1028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STK11 &amp; SNS3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21" y="365125"/>
            <a:ext cx="1035481" cy="104698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STK is powerful </a:t>
            </a:r>
            <a:r>
              <a:rPr lang="en-US" dirty="0" err="1" smtClean="0">
                <a:latin typeface="High Tower Text" panose="02040502050506030303" pitchFamily="18" charset="0"/>
              </a:rPr>
              <a:t>astro</a:t>
            </a:r>
            <a:r>
              <a:rPr lang="en-US" dirty="0" smtClean="0">
                <a:latin typeface="High Tower Text" panose="02040502050506030303" pitchFamily="18" charset="0"/>
              </a:rPr>
              <a:t>/aerospace mission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design and analysis tool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STK can be used to model ground station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fly-overs and inter-satellite ranges</a:t>
            </a:r>
          </a:p>
          <a:p>
            <a:pPr marL="0" indent="0">
              <a:buNone/>
            </a:pPr>
            <a:endParaRPr lang="en-US" dirty="0" smtClean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SNS3 is an extension of the well supported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network simulator 3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SNS3 was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developed through ESA </a:t>
            </a:r>
            <a:r>
              <a:rPr lang="en-US" dirty="0" smtClean="0">
                <a:latin typeface="High Tower Text" panose="02040502050506030303" pitchFamily="18" charset="0"/>
              </a:rPr>
              <a:t>and greatly improves the dynamics modelling capabilities of ns-3 for Satellite missions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95" y="419393"/>
            <a:ext cx="1573604" cy="900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92" y="324091"/>
            <a:ext cx="1255408" cy="10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Expected results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The network simulation will be tested against a number of approaches to collection and propagation challenges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The research intends to shed light on potential best approaches which maximize certain properties such as: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Average CubeSat power availability</a:t>
            </a:r>
          </a:p>
          <a:p>
            <a:pPr lvl="1"/>
            <a:r>
              <a:rPr lang="en-US" dirty="0">
                <a:latin typeface="High Tower Text" panose="02040502050506030303" pitchFamily="18" charset="0"/>
              </a:rPr>
              <a:t>D</a:t>
            </a:r>
            <a:r>
              <a:rPr lang="en-US" dirty="0" smtClean="0">
                <a:latin typeface="High Tower Text" panose="02040502050506030303" pitchFamily="18" charset="0"/>
              </a:rPr>
              <a:t>ata propagation rates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Payload data downlink throughput</a:t>
            </a:r>
          </a:p>
          <a:p>
            <a:pPr marL="0" indent="0">
              <a:buNone/>
            </a:pPr>
            <a:endParaRPr lang="en-US" dirty="0" smtClean="0">
              <a:latin typeface="High Tower Text" panose="02040502050506030303" pitchFamily="18" charset="0"/>
            </a:endParaRPr>
          </a:p>
          <a:p>
            <a:pPr lvl="1"/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456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High Tower Text</vt:lpstr>
      <vt:lpstr>Roboto</vt:lpstr>
      <vt:lpstr>Office Theme</vt:lpstr>
      <vt:lpstr>PowerPoint Presentation</vt:lpstr>
      <vt:lpstr>CubeSats</vt:lpstr>
      <vt:lpstr>Constellations</vt:lpstr>
      <vt:lpstr>Missions</vt:lpstr>
      <vt:lpstr>Propagation challenge</vt:lpstr>
      <vt:lpstr>Collection challenge</vt:lpstr>
      <vt:lpstr>Proposed Approach</vt:lpstr>
      <vt:lpstr>STK11 &amp; SNS3</vt:lpstr>
      <vt:lpstr>Expected results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ennis</dc:creator>
  <cp:lastModifiedBy>stephen ennis</cp:lastModifiedBy>
  <cp:revision>18</cp:revision>
  <dcterms:created xsi:type="dcterms:W3CDTF">2016-11-27T12:41:05Z</dcterms:created>
  <dcterms:modified xsi:type="dcterms:W3CDTF">2016-11-27T15:57:48Z</dcterms:modified>
</cp:coreProperties>
</file>