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8" r:id="rId6"/>
    <p:sldId id="267" r:id="rId7"/>
    <p:sldId id="260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545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2A69E-B7CB-4A8A-91FF-821C2CAEA518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A7770-B98B-41F3-8690-184003BE8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35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A7770-B98B-41F3-8690-184003BE8F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0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9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1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2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1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4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4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4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5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4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54CFB-7963-487B-8275-CA919C11367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6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874729"/>
            <a:ext cx="12192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High Tower Text" panose="02040502050506030303" pitchFamily="18" charset="0"/>
                <a:ea typeface="Roboto" panose="02000000000000000000" pitchFamily="2" charset="0"/>
              </a:rPr>
              <a:t>CubeSat Constellations: Maximizing Science Data Volume</a:t>
            </a:r>
          </a:p>
          <a:p>
            <a:pPr algn="ctr"/>
            <a:endParaRPr lang="en-US" sz="2400" dirty="0" smtClean="0">
              <a:latin typeface="High Tower Text" panose="02040502050506030303" pitchFamily="18" charset="0"/>
              <a:ea typeface="Roboto" panose="02000000000000000000" pitchFamily="2" charset="0"/>
            </a:endParaRPr>
          </a:p>
          <a:p>
            <a:pPr algn="ctr"/>
            <a:r>
              <a:rPr lang="en-US" sz="2000" dirty="0" smtClean="0">
                <a:latin typeface="High Tower Text" panose="02040502050506030303" pitchFamily="18" charset="0"/>
                <a:ea typeface="Roboto" panose="02000000000000000000" pitchFamily="2" charset="0"/>
              </a:rPr>
              <a:t>Stephen Ennis – MAI Computer Engineering 16/17</a:t>
            </a:r>
          </a:p>
          <a:p>
            <a:pPr algn="ctr"/>
            <a:r>
              <a:rPr lang="en-US" sz="2000" dirty="0" smtClean="0">
                <a:latin typeface="High Tower Text" panose="02040502050506030303" pitchFamily="18" charset="0"/>
                <a:ea typeface="Roboto" panose="02000000000000000000" pitchFamily="2" charset="0"/>
              </a:rPr>
              <a:t>Supervised By: Dr. Jonathan Dukes</a:t>
            </a:r>
            <a:endParaRPr lang="en-US" dirty="0">
              <a:latin typeface="High Tower Text" panose="02040502050506030303" pitchFamily="18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36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Expected results</a:t>
            </a:r>
            <a:endParaRPr lang="en-US" dirty="0">
              <a:latin typeface="High Tower Text" panose="020405020505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The network simulation will be tested against a number of approaches to maximize science data volume</a:t>
            </a:r>
          </a:p>
          <a:p>
            <a:endParaRPr lang="en-US" dirty="0">
              <a:latin typeface="High Tower Text" panose="02040502050506030303" pitchFamily="18" charset="0"/>
            </a:endParaRPr>
          </a:p>
          <a:p>
            <a:r>
              <a:rPr lang="en-US" dirty="0" smtClean="0">
                <a:latin typeface="High Tower Text" panose="02040502050506030303" pitchFamily="18" charset="0"/>
              </a:rPr>
              <a:t>Power hungry high throughput approaches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Avoiding </a:t>
            </a:r>
            <a:r>
              <a:rPr lang="en-US" dirty="0" smtClean="0">
                <a:latin typeface="High Tower Text" panose="02040502050506030303" pitchFamily="18" charset="0"/>
              </a:rPr>
              <a:t>over-saturation </a:t>
            </a:r>
            <a:r>
              <a:rPr lang="en-US" dirty="0" smtClean="0">
                <a:latin typeface="High Tower Text" panose="02040502050506030303" pitchFamily="18" charset="0"/>
              </a:rPr>
              <a:t>of downlink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Resistance to partition</a:t>
            </a:r>
          </a:p>
          <a:p>
            <a:endParaRPr lang="en-US" dirty="0" smtClean="0">
              <a:latin typeface="High Tower Text" panose="02040502050506030303" pitchFamily="18" charset="0"/>
            </a:endParaRPr>
          </a:p>
          <a:p>
            <a:pPr lvl="1"/>
            <a:endParaRPr lang="en-US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10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>
                <a:latin typeface="High Tower Text" panose="02040502050506030303" pitchFamily="18" charset="0"/>
              </a:rPr>
              <a:t>Questions</a:t>
            </a:r>
            <a:endParaRPr lang="en-US" dirty="0">
              <a:latin typeface="High Tower Text" panose="0204050205050603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993" y="1690688"/>
            <a:ext cx="5286014" cy="3524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0512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CubeSats</a:t>
            </a:r>
            <a:endParaRPr lang="en-US" dirty="0">
              <a:latin typeface="High Tower Text" panose="0204050205050603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308" y="365125"/>
            <a:ext cx="3382492" cy="2085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High Tower Text" panose="02040502050506030303" pitchFamily="18" charset="0"/>
              </a:rPr>
              <a:t>One unit is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10 cm cube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Multiple units combined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up to 6 units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Extensive use of commercial of the shelf </a:t>
            </a:r>
            <a:r>
              <a:rPr lang="en-US" dirty="0">
                <a:latin typeface="High Tower Text" panose="02040502050506030303" pitchFamily="18" charset="0"/>
              </a:rPr>
              <a:t>hardware</a:t>
            </a:r>
          </a:p>
          <a:p>
            <a:r>
              <a:rPr lang="en-US" dirty="0">
                <a:latin typeface="High Tower Text" panose="02040502050506030303" pitchFamily="18" charset="0"/>
              </a:rPr>
              <a:t>Low earth orbit 160-2000km (</a:t>
            </a:r>
            <a:r>
              <a:rPr lang="en-US" dirty="0">
                <a:solidFill>
                  <a:srgbClr val="00B0F0"/>
                </a:solidFill>
                <a:latin typeface="High Tower Text" panose="02040502050506030303" pitchFamily="18" charset="0"/>
              </a:rPr>
              <a:t>~500km</a:t>
            </a:r>
            <a:r>
              <a:rPr lang="en-US" dirty="0" smtClean="0">
                <a:latin typeface="High Tower Text" panose="02040502050506030303" pitchFamily="18" charset="0"/>
              </a:rPr>
              <a:t>)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Typical one unit batteries supply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25 to 50 watt hours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Communications: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 1w crosslink 4w downlink</a:t>
            </a:r>
            <a:endParaRPr lang="en-US" dirty="0" smtClean="0">
              <a:latin typeface="High Tower Text" panose="02040502050506030303" pitchFamily="18" charset="0"/>
            </a:endParaRPr>
          </a:p>
          <a:p>
            <a:r>
              <a:rPr lang="en-US" dirty="0" smtClean="0">
                <a:latin typeface="High Tower Text" panose="02040502050506030303" pitchFamily="18" charset="0"/>
              </a:rPr>
              <a:t>Currently about $75,000 for construction and launch</a:t>
            </a:r>
            <a:endParaRPr lang="en-US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56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Constellations</a:t>
            </a:r>
            <a:endParaRPr lang="en-US" dirty="0">
              <a:latin typeface="High Tower Text" panose="02040502050506030303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308" y="365125"/>
            <a:ext cx="3382492" cy="20852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High Tower Text" panose="02040502050506030303" pitchFamily="18" charset="0"/>
              </a:rPr>
              <a:t>Satellites deployed in some formation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CubeSat constellation coming soon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qb50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In our case we will consider multi-orbit constellations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Individual CubeSat orbits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constantly changing</a:t>
            </a:r>
            <a:endParaRPr lang="en-US" dirty="0">
              <a:solidFill>
                <a:srgbClr val="00B0F0"/>
              </a:solidFill>
              <a:latin typeface="High Tower Text" panose="02040502050506030303" pitchFamily="18" charset="0"/>
            </a:endParaRPr>
          </a:p>
          <a:p>
            <a:r>
              <a:rPr lang="en-US" dirty="0" smtClean="0">
                <a:latin typeface="High Tower Text" panose="02040502050506030303" pitchFamily="18" charset="0"/>
              </a:rPr>
              <a:t>Basic CubeSat formation flying has been demonstrated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For now, CubeSat constellations communicate via </a:t>
            </a:r>
            <a:r>
              <a:rPr lang="en-US" dirty="0" err="1" smtClean="0">
                <a:solidFill>
                  <a:srgbClr val="00B0F0"/>
                </a:solidFill>
                <a:latin typeface="High Tower Text" panose="02040502050506030303" pitchFamily="18" charset="0"/>
              </a:rPr>
              <a:t>omni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-directional antennae </a:t>
            </a:r>
            <a:r>
              <a:rPr lang="en-US" dirty="0" smtClean="0">
                <a:latin typeface="High Tower Text" panose="02040502050506030303" pitchFamily="18" charset="0"/>
              </a:rPr>
              <a:t>as CubeSat attitude control develops</a:t>
            </a:r>
            <a:endParaRPr lang="en-US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8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Missions</a:t>
            </a:r>
            <a:endParaRPr lang="en-US" dirty="0">
              <a:latin typeface="High Tower Text" panose="0204050205050603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668" y="1206588"/>
            <a:ext cx="1056303" cy="8310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09" y="375446"/>
            <a:ext cx="1113550" cy="9218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259" y="365125"/>
            <a:ext cx="1695122" cy="84146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7010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High Tower Text" panose="02040502050506030303" pitchFamily="18" charset="0"/>
              </a:rPr>
              <a:t>NASA’s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EDSN</a:t>
            </a:r>
            <a:r>
              <a:rPr lang="en-US" dirty="0" smtClean="0">
                <a:latin typeface="High Tower Text" panose="02040502050506030303" pitchFamily="18" charset="0"/>
              </a:rPr>
              <a:t> … blew up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NASA’s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Nodes</a:t>
            </a:r>
            <a:r>
              <a:rPr lang="en-US" dirty="0" smtClean="0">
                <a:latin typeface="High Tower Text" panose="02040502050506030303" pitchFamily="18" charset="0"/>
              </a:rPr>
              <a:t> used EDSN two leftovers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CNSA’s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Tianwang-1 </a:t>
            </a:r>
            <a:r>
              <a:rPr lang="en-US" dirty="0" smtClean="0">
                <a:latin typeface="High Tower Text" panose="02040502050506030303" pitchFamily="18" charset="0"/>
              </a:rPr>
              <a:t>(TW) is by far the most successful networked CubeSat mission thus far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TW showed basic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formation flying</a:t>
            </a:r>
            <a:r>
              <a:rPr lang="en-US" dirty="0" smtClean="0">
                <a:latin typeface="High Tower Text" panose="02040502050506030303" pitchFamily="18" charset="0"/>
              </a:rPr>
              <a:t> and implemented a new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SDR based inter-satellite link (ISL)</a:t>
            </a:r>
            <a:r>
              <a:rPr lang="en-US" dirty="0" smtClean="0">
                <a:latin typeface="High Tower Text" panose="02040502050506030303" pitchFamily="18" charset="0"/>
              </a:rPr>
              <a:t> approach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Several missions on the horizon: QB50, Tropics, CPOD, GomX-4, AIM COPINS and so on</a:t>
            </a:r>
          </a:p>
        </p:txBody>
      </p:sp>
    </p:spTree>
    <p:extLst>
      <p:ext uri="{BB962C8B-B14F-4D97-AF65-F5344CB8AC3E}">
        <p14:creationId xmlns:p14="http://schemas.microsoft.com/office/powerpoint/2010/main" val="31010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Scenario: Objective</a:t>
            </a:r>
            <a:endParaRPr lang="en-US" dirty="0">
              <a:latin typeface="High Tower Text" panose="02040502050506030303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7010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High Tower Text" panose="02040502050506030303" pitchFamily="18" charset="0"/>
              </a:rPr>
              <a:t>Science!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Maximize the amount of collected science data</a:t>
            </a:r>
          </a:p>
          <a:p>
            <a:pPr lvl="1"/>
            <a:r>
              <a:rPr lang="en-US" dirty="0" smtClean="0">
                <a:latin typeface="High Tower Text" panose="02040502050506030303" pitchFamily="18" charset="0"/>
              </a:rPr>
              <a:t>Maximize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downlink throughput</a:t>
            </a:r>
          </a:p>
          <a:p>
            <a:pPr lvl="1"/>
            <a:r>
              <a:rPr lang="en-US" dirty="0" smtClean="0">
                <a:latin typeface="High Tower Text" panose="02040502050506030303" pitchFamily="18" charset="0"/>
              </a:rPr>
              <a:t>Maximize average CubeSat power -&gt; Maximize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science data collected </a:t>
            </a:r>
            <a:r>
              <a:rPr lang="en-US" dirty="0" smtClean="0">
                <a:latin typeface="High Tower Text" panose="02040502050506030303" pitchFamily="18" charset="0"/>
              </a:rPr>
              <a:t>within mission lifetime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Sending data to ground (downlink) is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more expensive than sending data between nodes</a:t>
            </a:r>
            <a:r>
              <a:rPr lang="en-US" dirty="0" smtClean="0">
                <a:latin typeface="High Tower Text" panose="02040502050506030303" pitchFamily="18" charset="0"/>
              </a:rPr>
              <a:t> (crosslink)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Opportunities to downlink are within fixed periods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642" y="295991"/>
            <a:ext cx="3286988" cy="11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2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Scenario: CubeSat</a:t>
            </a:r>
            <a:endParaRPr lang="en-US" dirty="0">
              <a:latin typeface="High Tower Text" panose="02040502050506030303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7010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High Tower Text" panose="02040502050506030303" pitchFamily="18" charset="0"/>
              </a:rPr>
              <a:t>Science!</a:t>
            </a:r>
            <a:endParaRPr lang="en-US" dirty="0">
              <a:latin typeface="High Tower Text" panose="02040502050506030303" pitchFamily="18" charset="0"/>
            </a:endParaRPr>
          </a:p>
          <a:p>
            <a:r>
              <a:rPr lang="en-US" dirty="0" smtClean="0">
                <a:latin typeface="High Tower Text" panose="02040502050506030303" pitchFamily="18" charset="0"/>
              </a:rPr>
              <a:t>If necessary send science data to the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CubeSat elected to downlink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Participate in the election of downlink CubeSat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Potentially receive commands and/or network state routed from ground</a:t>
            </a:r>
          </a:p>
          <a:p>
            <a:pPr lvl="1"/>
            <a:r>
              <a:rPr lang="en-US" dirty="0" smtClean="0">
                <a:latin typeface="High Tower Text" panose="02040502050506030303" pitchFamily="18" charset="0"/>
              </a:rPr>
              <a:t>Research focus placed on movement of science </a:t>
            </a:r>
            <a:r>
              <a:rPr lang="en-US" dirty="0" smtClean="0">
                <a:latin typeface="High Tower Text" panose="02040502050506030303" pitchFamily="18" charset="0"/>
              </a:rPr>
              <a:t>data</a:t>
            </a:r>
            <a:endParaRPr lang="en-US" dirty="0">
              <a:latin typeface="High Tower Text" panose="02040502050506030303" pitchFamily="18" charset="0"/>
            </a:endParaRPr>
          </a:p>
          <a:p>
            <a:r>
              <a:rPr lang="en-US" dirty="0" smtClean="0">
                <a:latin typeface="High Tower Text" panose="02040502050506030303" pitchFamily="18" charset="0"/>
              </a:rPr>
              <a:t>Can get GPS time and location and will be preloaded                         </a:t>
            </a:r>
            <a:r>
              <a:rPr lang="en-US" dirty="0" smtClean="0">
                <a:latin typeface="High Tower Text" panose="02040502050506030303" pitchFamily="18" charset="0"/>
              </a:rPr>
              <a:t>                                                                                            with </a:t>
            </a:r>
            <a:r>
              <a:rPr lang="en-US" dirty="0" smtClean="0">
                <a:latin typeface="High Tower Text" panose="02040502050506030303" pitchFamily="18" charset="0"/>
              </a:rPr>
              <a:t>ground fly-over windows.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642" y="295991"/>
            <a:ext cx="3286988" cy="11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4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Collection challenge</a:t>
            </a:r>
            <a:endParaRPr lang="en-US" dirty="0">
              <a:latin typeface="High Tower Text" panose="0204050205050603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998" y="2528836"/>
            <a:ext cx="2771775" cy="250507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High Tower Text" panose="02040502050506030303" pitchFamily="18" charset="0"/>
              </a:rPr>
              <a:t>The constellation must take advantage of ground station fly-overs in order to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maximize data downlink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Downlink speeds around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9.6kbps</a:t>
            </a:r>
          </a:p>
          <a:p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Downlink consumes considerable power</a:t>
            </a:r>
          </a:p>
          <a:p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CubeSats must share downlink duty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Accurately modelling constellation configuration                                on a single CubeSat is too costly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Constellation may be partitioned</a:t>
            </a:r>
          </a:p>
        </p:txBody>
      </p:sp>
    </p:spTree>
    <p:extLst>
      <p:ext uri="{BB962C8B-B14F-4D97-AF65-F5344CB8AC3E}">
        <p14:creationId xmlns:p14="http://schemas.microsoft.com/office/powerpoint/2010/main" val="199841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Proposed Approach</a:t>
            </a:r>
            <a:endParaRPr lang="en-US" dirty="0">
              <a:latin typeface="High Tower Text" panose="02040502050506030303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High Tower Text" panose="02040502050506030303" pitchFamily="18" charset="0"/>
              </a:rPr>
              <a:t>Draft a hypothetical modern CubeSat constellation mission</a:t>
            </a:r>
          </a:p>
          <a:p>
            <a:pPr lvl="1"/>
            <a:r>
              <a:rPr lang="en-US" dirty="0" smtClean="0">
                <a:latin typeface="High Tower Text" panose="02040502050506030303" pitchFamily="18" charset="0"/>
              </a:rPr>
              <a:t>Payload, Orbit, Power, </a:t>
            </a:r>
            <a:r>
              <a:rPr lang="en-US" dirty="0" err="1" smtClean="0">
                <a:latin typeface="High Tower Text" panose="02040502050506030303" pitchFamily="18" charset="0"/>
              </a:rPr>
              <a:t>Comms</a:t>
            </a:r>
            <a:r>
              <a:rPr lang="en-US" dirty="0" smtClean="0">
                <a:latin typeface="High Tower Text" panose="02040502050506030303" pitchFamily="18" charset="0"/>
              </a:rPr>
              <a:t>, Mission Lifetime, etc.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Use dynamics modelling software to model a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sample constellation </a:t>
            </a:r>
            <a:r>
              <a:rPr lang="en-US" dirty="0" smtClean="0">
                <a:latin typeface="High Tower Text" panose="02040502050506030303" pitchFamily="18" charset="0"/>
              </a:rPr>
              <a:t>based on successful missions</a:t>
            </a:r>
            <a:endParaRPr lang="en-US" dirty="0" smtClean="0">
              <a:solidFill>
                <a:srgbClr val="00B0F0"/>
              </a:solidFill>
              <a:latin typeface="High Tower Text" panose="02040502050506030303" pitchFamily="18" charset="0"/>
            </a:endParaRPr>
          </a:p>
          <a:p>
            <a:r>
              <a:rPr lang="en-US" dirty="0" smtClean="0">
                <a:latin typeface="High Tower Text" panose="02040502050506030303" pitchFamily="18" charset="0"/>
              </a:rPr>
              <a:t>Analyze dynamics model to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extract communications windows and ranges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Use assumptions and analysis to inform a network                                simulation </a:t>
            </a:r>
          </a:p>
        </p:txBody>
      </p:sp>
    </p:spTree>
    <p:extLst>
      <p:ext uri="{BB962C8B-B14F-4D97-AF65-F5344CB8AC3E}">
        <p14:creationId xmlns:p14="http://schemas.microsoft.com/office/powerpoint/2010/main" val="10284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STK11 &amp; SNS3</a:t>
            </a:r>
            <a:endParaRPr lang="en-US" dirty="0">
              <a:latin typeface="High Tower Text" panose="020405020505060303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321" y="365125"/>
            <a:ext cx="1035481" cy="1046986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High Tower Text" panose="02040502050506030303" pitchFamily="18" charset="0"/>
              </a:rPr>
              <a:t>STK is powerful </a:t>
            </a:r>
            <a:r>
              <a:rPr lang="en-US" dirty="0" err="1" smtClean="0">
                <a:latin typeface="High Tower Text" panose="02040502050506030303" pitchFamily="18" charset="0"/>
              </a:rPr>
              <a:t>astro</a:t>
            </a:r>
            <a:r>
              <a:rPr lang="en-US" dirty="0" smtClean="0">
                <a:latin typeface="High Tower Text" panose="02040502050506030303" pitchFamily="18" charset="0"/>
              </a:rPr>
              <a:t>/aerospace mission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design and analysis tool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STK can be used to model ground station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fly-overs and inter-satellite ranges</a:t>
            </a:r>
          </a:p>
          <a:p>
            <a:pPr marL="0" indent="0">
              <a:buNone/>
            </a:pPr>
            <a:endParaRPr lang="en-US" dirty="0" smtClean="0">
              <a:latin typeface="High Tower Text" panose="02040502050506030303" pitchFamily="18" charset="0"/>
            </a:endParaRPr>
          </a:p>
          <a:p>
            <a:r>
              <a:rPr lang="en-US" dirty="0" smtClean="0">
                <a:latin typeface="High Tower Text" panose="02040502050506030303" pitchFamily="18" charset="0"/>
              </a:rPr>
              <a:t>SNS3 is an extension of the well supported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network simulator 3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SNS3 was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developed through ESA </a:t>
            </a:r>
            <a:r>
              <a:rPr lang="en-US" dirty="0" smtClean="0">
                <a:latin typeface="High Tower Text" panose="02040502050506030303" pitchFamily="18" charset="0"/>
              </a:rPr>
              <a:t>and greatly improves the dynamics modelling capabilities of ns-3 for Satellite missions</a:t>
            </a:r>
            <a:endParaRPr lang="en-US" dirty="0">
              <a:latin typeface="High Tower Text" panose="02040502050506030303" pitchFamily="18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95" y="419393"/>
            <a:ext cx="1573604" cy="900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392" y="324091"/>
            <a:ext cx="1255408" cy="108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472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High Tower Text</vt:lpstr>
      <vt:lpstr>Roboto</vt:lpstr>
      <vt:lpstr>Office Theme</vt:lpstr>
      <vt:lpstr>PowerPoint Presentation</vt:lpstr>
      <vt:lpstr>CubeSats</vt:lpstr>
      <vt:lpstr>Constellations</vt:lpstr>
      <vt:lpstr>Missions</vt:lpstr>
      <vt:lpstr>Scenario: Objective</vt:lpstr>
      <vt:lpstr>Scenario: CubeSat</vt:lpstr>
      <vt:lpstr>Collection challenge</vt:lpstr>
      <vt:lpstr>Proposed Approach</vt:lpstr>
      <vt:lpstr>STK11 &amp; SNS3</vt:lpstr>
      <vt:lpstr>Expected results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ennis</dc:creator>
  <cp:lastModifiedBy>stephen ennis</cp:lastModifiedBy>
  <cp:revision>27</cp:revision>
  <dcterms:created xsi:type="dcterms:W3CDTF">2016-11-27T12:41:05Z</dcterms:created>
  <dcterms:modified xsi:type="dcterms:W3CDTF">2016-12-01T09:54:16Z</dcterms:modified>
</cp:coreProperties>
</file>