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6" r:id="rId10"/>
    <p:sldId id="287" r:id="rId11"/>
    <p:sldId id="285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75" r:id="rId20"/>
    <p:sldId id="276" r:id="rId21"/>
    <p:sldId id="280" r:id="rId22"/>
    <p:sldId id="284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1"/>
    <p:restoredTop sz="67914"/>
  </p:normalViewPr>
  <p:slideViewPr>
    <p:cSldViewPr snapToGrid="0" snapToObjects="1">
      <p:cViewPr varScale="1">
        <p:scale>
          <a:sx n="71" d="100"/>
          <a:sy n="71" d="100"/>
        </p:scale>
        <p:origin x="760" y="176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6646400"/>
        <c:axId val="-2096412336"/>
      </c:barChart>
      <c:catAx>
        <c:axId val="-209664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412336"/>
        <c:crosses val="autoZero"/>
        <c:auto val="1"/>
        <c:lblAlgn val="ctr"/>
        <c:lblOffset val="100"/>
        <c:noMultiLvlLbl val="0"/>
      </c:catAx>
      <c:valAx>
        <c:axId val="-209641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64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0530160"/>
        <c:axId val="-2095536096"/>
      </c:barChart>
      <c:catAx>
        <c:axId val="212053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536096"/>
        <c:crosses val="autoZero"/>
        <c:auto val="1"/>
        <c:lblAlgn val="ctr"/>
        <c:lblOffset val="100"/>
        <c:noMultiLvlLbl val="0"/>
      </c:catAx>
      <c:valAx>
        <c:axId val="-20955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3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7044304"/>
        <c:axId val="-2097053264"/>
      </c:barChart>
      <c:catAx>
        <c:axId val="-209704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7053264"/>
        <c:crosses val="autoZero"/>
        <c:auto val="1"/>
        <c:lblAlgn val="ctr"/>
        <c:lblOffset val="100"/>
        <c:noMultiLvlLbl val="0"/>
      </c:catAx>
      <c:valAx>
        <c:axId val="-2097053264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704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80.739</c:v>
                </c:pt>
                <c:pt idx="1">
                  <c:v>82.37909999999998</c:v>
                </c:pt>
                <c:pt idx="2">
                  <c:v>83.1542</c:v>
                </c:pt>
                <c:pt idx="3">
                  <c:v>83.6092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96.8279</c:v>
                </c:pt>
                <c:pt idx="1">
                  <c:v>96.7869</c:v>
                </c:pt>
                <c:pt idx="2">
                  <c:v>96.7669</c:v>
                </c:pt>
                <c:pt idx="3">
                  <c:v>96.7546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6627808"/>
        <c:axId val="-2096596544"/>
      </c:barChart>
      <c:catAx>
        <c:axId val="-213662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596544"/>
        <c:crosses val="autoZero"/>
        <c:auto val="1"/>
        <c:lblAlgn val="ctr"/>
        <c:lblOffset val="100"/>
        <c:noMultiLvlLbl val="0"/>
      </c:catAx>
      <c:valAx>
        <c:axId val="-209659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62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98.2193</c:v>
                </c:pt>
                <c:pt idx="1">
                  <c:v>98.2749</c:v>
                </c:pt>
                <c:pt idx="2">
                  <c:v>98.2193</c:v>
                </c:pt>
                <c:pt idx="3">
                  <c:v>98.2193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C=0.5</c:v>
                </c:pt>
                <c:pt idx="1">
                  <c:v>C=1.0</c:v>
                </c:pt>
                <c:pt idx="2">
                  <c:v>C=1.5</c:v>
                </c:pt>
                <c:pt idx="3">
                  <c:v>C=2.0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90.6182</c:v>
                </c:pt>
                <c:pt idx="1">
                  <c:v>90.5978</c:v>
                </c:pt>
                <c:pt idx="2">
                  <c:v>90.5968</c:v>
                </c:pt>
                <c:pt idx="3">
                  <c:v>90.5931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4305968"/>
        <c:axId val="-2094592336"/>
      </c:barChart>
      <c:catAx>
        <c:axId val="-209430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592336"/>
        <c:crosses val="autoZero"/>
        <c:auto val="1"/>
        <c:lblAlgn val="ctr"/>
        <c:lblOffset val="100"/>
        <c:noMultiLvlLbl val="0"/>
      </c:catAx>
      <c:valAx>
        <c:axId val="-209459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30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72.3271</c:v>
                </c:pt>
                <c:pt idx="1">
                  <c:v>61.8014</c:v>
                </c:pt>
                <c:pt idx="2">
                  <c:v>61.9984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4557904"/>
        <c:axId val="-2094386672"/>
      </c:barChart>
      <c:catAx>
        <c:axId val="-209455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386672"/>
        <c:crosses val="autoZero"/>
        <c:auto val="1"/>
        <c:lblAlgn val="ctr"/>
        <c:lblOffset val="100"/>
        <c:noMultiLvlLbl val="0"/>
      </c:catAx>
      <c:valAx>
        <c:axId val="-2094386672"/>
        <c:scaling>
          <c:orientation val="minMax"/>
          <c:max val="8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55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42.3396</c:v>
                </c:pt>
                <c:pt idx="1">
                  <c:v>38.9948</c:v>
                </c:pt>
                <c:pt idx="2">
                  <c:v>39.3713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6502640"/>
        <c:axId val="-2117694576"/>
      </c:barChart>
      <c:catAx>
        <c:axId val="-209650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694576"/>
        <c:crosses val="autoZero"/>
        <c:auto val="1"/>
        <c:lblAlgn val="ctr"/>
        <c:lblOffset val="100"/>
        <c:noMultiLvlLbl val="0"/>
      </c:catAx>
      <c:valAx>
        <c:axId val="-211769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50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dirty="0" smtClean="0"/>
              <a:t>Support Vector </a:t>
            </a:r>
            <a:r>
              <a:rPr lang="en-US" sz="2800" dirty="0" smtClean="0"/>
              <a:t>Machine</a:t>
            </a:r>
          </a:p>
          <a:p>
            <a:r>
              <a:rPr lang="en-US" sz="2800" b="1" dirty="0" smtClean="0"/>
              <a:t>Multi-layer </a:t>
            </a:r>
            <a:r>
              <a:rPr lang="en-US" sz="2800" b="1" dirty="0" smtClean="0"/>
              <a:t>Perceptron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  <a:endParaRPr lang="en-US" sz="2600" baseline="-25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Special case: L=0.6 (Digit)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2136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</a:t>
            </a:r>
            <a:r>
              <a:rPr lang="de-DE" sz="2800" dirty="0" smtClean="0"/>
              <a:t>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</a:t>
            </a:r>
            <a:r>
              <a:rPr lang="de-DE" sz="2800" dirty="0" smtClean="0"/>
              <a:t>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78660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3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620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4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0346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80893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747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Choose a performance measure </a:t>
            </a:r>
          </a:p>
          <a:p>
            <a:pPr lvl="1"/>
            <a:r>
              <a:rPr lang="en-US" sz="2600" dirty="0" smtClean="0"/>
              <a:t>Zero-one Loss for </a:t>
            </a:r>
            <a:r>
              <a:rPr lang="en-US" sz="2600" dirty="0" smtClean="0"/>
              <a:t>our classification </a:t>
            </a:r>
            <a:r>
              <a:rPr lang="en-US" sz="2600" dirty="0" smtClean="0"/>
              <a:t>problems</a:t>
            </a:r>
            <a:endParaRPr lang="en-US" sz="2600" dirty="0"/>
          </a:p>
          <a:p>
            <a:r>
              <a:rPr lang="en-US" sz="2800" dirty="0" smtClean="0"/>
              <a:t>Choose </a:t>
            </a:r>
            <a:r>
              <a:rPr lang="en-US" sz="2800" dirty="0" smtClean="0"/>
              <a:t>Classifiers</a:t>
            </a:r>
            <a:endParaRPr lang="en-US" sz="2800" dirty="0" smtClean="0"/>
          </a:p>
          <a:p>
            <a:pPr lvl="1"/>
            <a:r>
              <a:rPr lang="en-US" sz="2400" dirty="0" smtClean="0"/>
              <a:t>Naïve </a:t>
            </a:r>
            <a:r>
              <a:rPr lang="en-US" sz="2400" dirty="0" smtClean="0"/>
              <a:t>Bayes, SVM</a:t>
            </a:r>
            <a:r>
              <a:rPr lang="en-US" sz="2400" dirty="0" smtClean="0"/>
              <a:t>, </a:t>
            </a:r>
            <a:r>
              <a:rPr lang="en-US" sz="2400" dirty="0" smtClean="0"/>
              <a:t>Multi-layer </a:t>
            </a:r>
            <a:r>
              <a:rPr lang="en-US" sz="2400" dirty="0" smtClean="0"/>
              <a:t>Perceptron</a:t>
            </a:r>
          </a:p>
          <a:p>
            <a:r>
              <a:rPr lang="en-US" sz="2800" dirty="0" smtClean="0"/>
              <a:t>For each </a:t>
            </a:r>
            <a:r>
              <a:rPr lang="en-US" sz="2800" dirty="0" smtClean="0"/>
              <a:t>classifier, </a:t>
            </a:r>
            <a:r>
              <a:rPr lang="en-US" sz="2800" dirty="0" smtClean="0"/>
              <a:t>find f which </a:t>
            </a:r>
            <a:r>
              <a:rPr lang="en-US" sz="2800" dirty="0"/>
              <a:t>minimizes </a:t>
            </a:r>
            <a:r>
              <a:rPr lang="en-US" sz="2800" dirty="0" smtClean="0"/>
              <a:t>training error and test f on validation set</a:t>
            </a:r>
          </a:p>
          <a:p>
            <a:r>
              <a:rPr lang="en-US" sz="2800" dirty="0" smtClean="0"/>
              <a:t>Choose </a:t>
            </a:r>
            <a:r>
              <a:rPr lang="en-US" sz="2800" dirty="0"/>
              <a:t>classifier </a:t>
            </a:r>
            <a:r>
              <a:rPr lang="en-US" sz="2800" dirty="0"/>
              <a:t>with the least validation error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</a:t>
            </a:r>
            <a:r>
              <a:rPr lang="en-US" sz="2800" b="1" dirty="0" smtClean="0"/>
              <a:t>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</a:t>
            </a:r>
            <a:r>
              <a:rPr lang="en-US" sz="2800" dirty="0" smtClean="0"/>
              <a:t>Vector </a:t>
            </a:r>
            <a:r>
              <a:rPr lang="en-US" sz="2800" dirty="0" smtClean="0"/>
              <a:t>Machine</a:t>
            </a:r>
          </a:p>
          <a:p>
            <a:r>
              <a:rPr lang="en-US" sz="2800" dirty="0" smtClean="0"/>
              <a:t>Multi-layer </a:t>
            </a:r>
            <a:r>
              <a:rPr lang="en-US" sz="2800" dirty="0" smtClean="0"/>
              <a:t>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</a:t>
            </a:r>
            <a:r>
              <a:rPr lang="en-US" sz="2800" b="1" dirty="0" smtClean="0"/>
              <a:t>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</a:t>
            </a:r>
            <a:r>
              <a:rPr lang="en-US" sz="2600" dirty="0" err="1" smtClean="0"/>
              <a:t>hyperplain</a:t>
            </a:r>
            <a:r>
              <a:rPr lang="en-US" sz="2600" dirty="0" smtClean="0"/>
              <a:t> if it does a better job in classifying training data.</a:t>
            </a:r>
            <a:endParaRPr lang="en-US" sz="2600" dirty="0" smtClean="0"/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2705</TotalTime>
  <Words>717</Words>
  <Application>Microsoft Macintosh PowerPoint</Application>
  <PresentationFormat>Widescreen</PresentationFormat>
  <Paragraphs>189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Classifier Tuning</vt:lpstr>
      <vt:lpstr>Classifiers Tuning</vt:lpstr>
      <vt:lpstr>Test Setup</vt:lpstr>
      <vt:lpstr>Test result analysis</vt:lpstr>
      <vt:lpstr>Multilayer Perceptron</vt:lpstr>
      <vt:lpstr>Test Results w/ Different Parameters</vt:lpstr>
      <vt:lpstr>Least Correct Class</vt:lpstr>
      <vt:lpstr>Test Results w/ Different Parameters</vt:lpstr>
      <vt:lpstr>Special case: L=0.6 (Digit)</vt:lpstr>
      <vt:lpstr>Support Vector Machine</vt:lpstr>
      <vt:lpstr>Test Results w/ Different Parameters</vt:lpstr>
      <vt:lpstr>Least Correct Class</vt:lpstr>
      <vt:lpstr>Test Results w/ Different Parameters</vt:lpstr>
      <vt:lpstr>Naïve Bayes</vt:lpstr>
      <vt:lpstr>Test Results w/ Different Parameters</vt:lpstr>
      <vt:lpstr>Least Correct Class</vt:lpstr>
      <vt:lpstr>Test Results w/ Different 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dcterms:created xsi:type="dcterms:W3CDTF">2016-11-22T19:51:25Z</dcterms:created>
  <dcterms:modified xsi:type="dcterms:W3CDTF">2016-11-28T23:22:53Z</dcterms:modified>
</cp:coreProperties>
</file>