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84" r:id="rId10"/>
    <p:sldId id="286" r:id="rId11"/>
    <p:sldId id="279" r:id="rId12"/>
    <p:sldId id="287" r:id="rId13"/>
    <p:sldId id="269" r:id="rId14"/>
    <p:sldId id="285" r:id="rId15"/>
    <p:sldId id="268" r:id="rId16"/>
    <p:sldId id="281" r:id="rId17"/>
    <p:sldId id="282" r:id="rId18"/>
    <p:sldId id="283" r:id="rId19"/>
    <p:sldId id="275" r:id="rId20"/>
    <p:sldId id="276" r:id="rId21"/>
    <p:sldId id="280" r:id="rId22"/>
    <p:sldId id="270" r:id="rId23"/>
    <p:sldId id="271" r:id="rId24"/>
    <p:sldId id="272" r:id="rId25"/>
    <p:sldId id="273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96"/>
    <p:restoredTop sz="82418"/>
  </p:normalViewPr>
  <p:slideViewPr>
    <p:cSldViewPr snapToGrid="0" snapToObjects="1">
      <p:cViewPr varScale="1">
        <p:scale>
          <a:sx n="93" d="100"/>
          <a:sy n="93" d="100"/>
        </p:scale>
        <p:origin x="232" y="424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74.18369999999998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72.3271</c:v>
                </c:pt>
                <c:pt idx="1">
                  <c:v>61.8014</c:v>
                </c:pt>
                <c:pt idx="2">
                  <c:v>61.9984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9587072"/>
        <c:axId val="-2139624992"/>
      </c:barChart>
      <c:catAx>
        <c:axId val="-213958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624992"/>
        <c:crosses val="autoZero"/>
        <c:auto val="1"/>
        <c:lblAlgn val="ctr"/>
        <c:lblOffset val="100"/>
        <c:noMultiLvlLbl val="0"/>
      </c:catAx>
      <c:valAx>
        <c:axId val="-2139624992"/>
        <c:scaling>
          <c:orientation val="minMax"/>
          <c:max val="8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58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42.3396</c:v>
                </c:pt>
                <c:pt idx="1">
                  <c:v>38.9948</c:v>
                </c:pt>
                <c:pt idx="2">
                  <c:v>39.3713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3387984"/>
        <c:axId val="2143443184"/>
      </c:barChart>
      <c:catAx>
        <c:axId val="214338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443184"/>
        <c:crosses val="autoZero"/>
        <c:auto val="1"/>
        <c:lblAlgn val="ctr"/>
        <c:lblOffset val="100"/>
        <c:noMultiLvlLbl val="0"/>
      </c:catAx>
      <c:valAx>
        <c:axId val="214344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38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80.739</c:v>
                </c:pt>
                <c:pt idx="1">
                  <c:v>82.37909999999998</c:v>
                </c:pt>
                <c:pt idx="2">
                  <c:v>83.1542</c:v>
                </c:pt>
                <c:pt idx="3">
                  <c:v>83.6092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96.8279</c:v>
                </c:pt>
                <c:pt idx="1">
                  <c:v>96.7869</c:v>
                </c:pt>
                <c:pt idx="2">
                  <c:v>96.7669</c:v>
                </c:pt>
                <c:pt idx="3">
                  <c:v>96.7546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0570736"/>
        <c:axId val="2120567312"/>
      </c:barChart>
      <c:catAx>
        <c:axId val="212057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567312"/>
        <c:crosses val="autoZero"/>
        <c:auto val="1"/>
        <c:lblAlgn val="ctr"/>
        <c:lblOffset val="100"/>
        <c:noMultiLvlLbl val="0"/>
      </c:catAx>
      <c:valAx>
        <c:axId val="212056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57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98.2193</c:v>
                </c:pt>
                <c:pt idx="1">
                  <c:v>98.2749</c:v>
                </c:pt>
                <c:pt idx="2">
                  <c:v>98.2193</c:v>
                </c:pt>
                <c:pt idx="3">
                  <c:v>98.2193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90.6182</c:v>
                </c:pt>
                <c:pt idx="1">
                  <c:v>90.5978</c:v>
                </c:pt>
                <c:pt idx="2">
                  <c:v>90.5968</c:v>
                </c:pt>
                <c:pt idx="3">
                  <c:v>90.5931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8119504"/>
        <c:axId val="-2138116096"/>
      </c:barChart>
      <c:catAx>
        <c:axId val="-213811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116096"/>
        <c:crosses val="autoZero"/>
        <c:auto val="1"/>
        <c:lblAlgn val="ctr"/>
        <c:lblOffset val="100"/>
        <c:noMultiLvlLbl val="0"/>
      </c:catAx>
      <c:valAx>
        <c:axId val="-213811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11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0511392"/>
        <c:axId val="2120507952"/>
      </c:barChart>
      <c:catAx>
        <c:axId val="212051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507952"/>
        <c:crosses val="autoZero"/>
        <c:auto val="1"/>
        <c:lblAlgn val="ctr"/>
        <c:lblOffset val="100"/>
        <c:noMultiLvlLbl val="0"/>
      </c:catAx>
      <c:valAx>
        <c:axId val="212050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51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8647520"/>
        <c:axId val="-2138650960"/>
      </c:barChart>
      <c:catAx>
        <c:axId val="-213864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650960"/>
        <c:crosses val="autoZero"/>
        <c:auto val="1"/>
        <c:lblAlgn val="ctr"/>
        <c:lblOffset val="100"/>
        <c:noMultiLvlLbl val="0"/>
      </c:catAx>
      <c:valAx>
        <c:axId val="-213865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64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Two times</a:t>
            </a:r>
            <a:r>
              <a:rPr lang="en-US" baseline="0" dirty="0" smtClean="0"/>
              <a:t> tests with L=0.6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8902912"/>
        <c:axId val="-2138909904"/>
      </c:barChart>
      <c:catAx>
        <c:axId val="-213890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909904"/>
        <c:crosses val="autoZero"/>
        <c:auto val="1"/>
        <c:lblAlgn val="ctr"/>
        <c:lblOffset val="100"/>
        <c:noMultiLvlLbl val="0"/>
      </c:catAx>
      <c:valAx>
        <c:axId val="-2138909904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90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b="1" dirty="0" smtClean="0"/>
              <a:t>Support Vector Machine</a:t>
            </a:r>
          </a:p>
          <a:p>
            <a:pPr lvl="1"/>
            <a:r>
              <a:rPr lang="en-US" sz="2600" dirty="0" smtClean="0"/>
              <a:t>Complexity Parameter C</a:t>
            </a:r>
          </a:p>
          <a:p>
            <a:pPr lvl="1"/>
            <a:r>
              <a:rPr lang="en-US" sz="2600" dirty="0"/>
              <a:t>The C parameter </a:t>
            </a:r>
            <a:r>
              <a:rPr lang="en-US" sz="2600" dirty="0" smtClean="0"/>
              <a:t>tells SVM optimization how much misclassification should be avoided in training.</a:t>
            </a:r>
            <a:endParaRPr lang="en-US" sz="2600" dirty="0"/>
          </a:p>
          <a:p>
            <a:pPr lvl="1"/>
            <a:r>
              <a:rPr lang="en-US" sz="2600" dirty="0" smtClean="0"/>
              <a:t>For large values of C, optimization tends to choose a smaller-margin hyper</a:t>
            </a:r>
            <a:r>
              <a:rPr lang="en-US" altLang="zh-CN" sz="2600" dirty="0" smtClean="0"/>
              <a:t>-</a:t>
            </a:r>
            <a:r>
              <a:rPr lang="en-US" sz="2600" dirty="0" smtClean="0"/>
              <a:t>plan</a:t>
            </a:r>
            <a:r>
              <a:rPr lang="en-US" altLang="zh-CN" sz="2600" dirty="0" smtClean="0"/>
              <a:t>e</a:t>
            </a:r>
            <a:r>
              <a:rPr lang="en-US" sz="2600" dirty="0" smtClean="0"/>
              <a:t> if it does a better job in classifying training data.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1223"/>
            <a:ext cx="8779120" cy="5164428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Naïve Bayes</a:t>
            </a:r>
          </a:p>
          <a:p>
            <a:r>
              <a:rPr lang="en-US" sz="4700" dirty="0" smtClean="0"/>
              <a:t>Support Vector Machine</a:t>
            </a:r>
          </a:p>
          <a:p>
            <a:r>
              <a:rPr lang="en-US" sz="4700" b="1" dirty="0" smtClean="0"/>
              <a:t>Multi-layer Perceptron</a:t>
            </a:r>
          </a:p>
          <a:p>
            <a:pPr lvl="1"/>
            <a:r>
              <a:rPr lang="en-US" sz="4400" dirty="0" err="1"/>
              <a:t>learningRate</a:t>
            </a:r>
            <a:r>
              <a:rPr lang="en-US" sz="4400" dirty="0"/>
              <a:t> -- The amount the weights are updated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err="1" smtClean="0"/>
              <a:t>trainingTime</a:t>
            </a:r>
            <a:r>
              <a:rPr lang="en-US" sz="4400" dirty="0" smtClean="0"/>
              <a:t> </a:t>
            </a:r>
            <a:r>
              <a:rPr lang="en-US" sz="4400" dirty="0"/>
              <a:t>-- The number of epochs to train through. If the validation set is non-zero then it can terminate the network </a:t>
            </a:r>
            <a:r>
              <a:rPr lang="en-US" sz="4400" dirty="0" smtClean="0"/>
              <a:t>early</a:t>
            </a:r>
          </a:p>
          <a:p>
            <a:pPr lvl="1"/>
            <a:r>
              <a:rPr lang="en-US" sz="4400" dirty="0" err="1"/>
              <a:t>validationThreshold</a:t>
            </a:r>
            <a:r>
              <a:rPr lang="en-US" sz="4400" dirty="0"/>
              <a:t> -- Used to terminate validation </a:t>
            </a:r>
            <a:r>
              <a:rPr lang="en-US" sz="4400" dirty="0" err="1"/>
              <a:t>testing.The</a:t>
            </a:r>
            <a:r>
              <a:rPr lang="en-US" sz="4400" dirty="0"/>
              <a:t> value here dictates how many times in a row the validation set error can get worse before training is terminated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smtClean="0"/>
              <a:t>Other parameters </a:t>
            </a:r>
            <a:r>
              <a:rPr lang="en-US" sz="4400" dirty="0"/>
              <a:t>include momentum, seed, </a:t>
            </a:r>
            <a:r>
              <a:rPr lang="en-US" sz="4400" dirty="0" err="1" smtClean="0"/>
              <a:t>nominalToBinaryFilter</a:t>
            </a:r>
            <a:r>
              <a:rPr lang="en-US" sz="4400" dirty="0"/>
              <a:t>, </a:t>
            </a:r>
            <a:r>
              <a:rPr lang="en-US" sz="4400" dirty="0" err="1" smtClean="0"/>
              <a:t>hiddenLayers</a:t>
            </a:r>
            <a:r>
              <a:rPr lang="en-US" sz="4400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3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Setup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classifier is evaluated by cross-validation, </a:t>
            </a:r>
            <a:r>
              <a:rPr lang="en-US" sz="2600" dirty="0" smtClean="0"/>
              <a:t>10 folds are used.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ross </a:t>
            </a:r>
            <a:r>
              <a:rPr lang="en-US" sz="2600" dirty="0"/>
              <a:t>validation </a:t>
            </a:r>
            <a:r>
              <a:rPr lang="en-US" sz="2600" dirty="0" smtClean="0"/>
              <a:t>aims to define </a:t>
            </a:r>
            <a:r>
              <a:rPr lang="en-US" sz="2600" dirty="0"/>
              <a:t>a dataset to "</a:t>
            </a:r>
            <a:r>
              <a:rPr lang="en-US" sz="2600" dirty="0" smtClean="0"/>
              <a:t>test” in </a:t>
            </a:r>
            <a:r>
              <a:rPr lang="en-US" sz="2600" dirty="0"/>
              <a:t>the training </a:t>
            </a:r>
            <a:r>
              <a:rPr lang="en-US" sz="2600" dirty="0" smtClean="0"/>
              <a:t>phase, </a:t>
            </a:r>
            <a:r>
              <a:rPr lang="en-US" sz="2600" dirty="0"/>
              <a:t>in order to limit problems like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.</a:t>
            </a:r>
            <a:endParaRPr lang="en-US" sz="2600" baseline="-25000" dirty="0" smtClean="0"/>
          </a:p>
          <a:p>
            <a:pPr lvl="1"/>
            <a:r>
              <a:rPr lang="en-US" sz="2600" dirty="0" smtClean="0"/>
              <a:t>It gives </a:t>
            </a:r>
            <a:r>
              <a:rPr lang="en-US" sz="2600" dirty="0"/>
              <a:t>an insight on how the model will generalize to an independent </a:t>
            </a:r>
            <a:r>
              <a:rPr lang="en-US" sz="2600" dirty="0" smtClean="0"/>
              <a:t>dataset.</a:t>
            </a:r>
            <a:r>
              <a:rPr lang="en-US" sz="2600" baseline="-25000" dirty="0" smtClean="0"/>
              <a:t>[*]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50346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80893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Support Vector </a:t>
            </a:r>
            <a:r>
              <a:rPr lang="en-US" sz="4400" dirty="0" smtClean="0"/>
              <a:t>Machine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78660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83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Support Vector </a:t>
            </a:r>
            <a:r>
              <a:rPr lang="en-US" sz="4400" dirty="0" smtClean="0"/>
              <a:t>Machine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620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4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6513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325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Special case: </a:t>
            </a:r>
            <a:r>
              <a:rPr lang="en-US" sz="4400" dirty="0"/>
              <a:t>L=0.6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smtClean="0"/>
              <a:t>Digit -- </a:t>
            </a:r>
            <a:r>
              <a:rPr lang="en-US" sz="4400" dirty="0"/>
              <a:t>Multi-layer </a:t>
            </a:r>
            <a:r>
              <a:rPr lang="en-US" sz="4400" dirty="0" smtClean="0"/>
              <a:t>Perceptron)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558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6"/>
            <a:ext cx="8915400" cy="4460383"/>
          </a:xfrm>
        </p:spPr>
        <p:txBody>
          <a:bodyPr>
            <a:noAutofit/>
          </a:bodyPr>
          <a:lstStyle/>
          <a:p>
            <a:r>
              <a:rPr lang="en-US" sz="2400" dirty="0"/>
              <a:t>Naïve </a:t>
            </a:r>
            <a:r>
              <a:rPr lang="en-US" sz="2400" dirty="0" smtClean="0"/>
              <a:t>Bayes performs badly in letter recognition </a:t>
            </a:r>
            <a:r>
              <a:rPr lang="en-US" sz="2400" smtClean="0"/>
              <a:t>when </a:t>
            </a:r>
            <a:r>
              <a:rPr lang="en-US" sz="2400" smtClean="0"/>
              <a:t>K=f, </a:t>
            </a:r>
            <a:r>
              <a:rPr lang="en-US" sz="2400" dirty="0" smtClean="0"/>
              <a:t>D=f. With other parameter settings, the correctness is around 75% with small deviation among different letters.</a:t>
            </a:r>
          </a:p>
          <a:p>
            <a:r>
              <a:rPr lang="en-US" sz="2400" dirty="0" smtClean="0"/>
              <a:t>SVM seems generally not suitable for letter recognition. The classes that cannot be correctly classified are: H, S, Q, G, O.</a:t>
            </a:r>
          </a:p>
          <a:p>
            <a:r>
              <a:rPr lang="en-US" sz="2400" dirty="0" smtClean="0"/>
              <a:t>Artificial Neural Network is heavily influenced by the parameters that control the stochastics. But generally speaking, it has a relatively stable performance. Weak in classifying: G, H, 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8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0952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Tool: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Weka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3.8.0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2800" dirty="0" smtClean="0"/>
              <a:t>Choose Classifiers</a:t>
            </a:r>
          </a:p>
          <a:p>
            <a:pPr lvl="1"/>
            <a:r>
              <a:rPr lang="en-US" sz="2400" dirty="0" smtClean="0"/>
              <a:t>Naïve Bayes, SVM, Multi-layer Perceptron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7" y="1905000"/>
            <a:ext cx="5805053" cy="35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Naïve Bayes</a:t>
            </a:r>
          </a:p>
          <a:p>
            <a:pPr lvl="1"/>
            <a:r>
              <a:rPr lang="de-DE" sz="2800" dirty="0"/>
              <a:t>K: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endParaRPr lang="de-DE" sz="2800" dirty="0" smtClean="0"/>
          </a:p>
          <a:p>
            <a:pPr lvl="1"/>
            <a:r>
              <a:rPr lang="de-DE" sz="2800" dirty="0"/>
              <a:t>D: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/>
              <a:t>discretization</a:t>
            </a:r>
            <a:endParaRPr lang="de-DE" sz="2800" dirty="0"/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2758</TotalTime>
  <Words>867</Words>
  <Application>Microsoft Macintosh PowerPoint</Application>
  <PresentationFormat>Widescreen</PresentationFormat>
  <Paragraphs>203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Mangal</vt:lpstr>
      <vt:lpstr>Wingdings</vt:lpstr>
      <vt:lpstr>Wingdings 3</vt:lpstr>
      <vt:lpstr>幼圆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 Tuning</vt:lpstr>
      <vt:lpstr>Naïve Bayes</vt:lpstr>
      <vt:lpstr>Classifier Tuning</vt:lpstr>
      <vt:lpstr>Support Vector Machine</vt:lpstr>
      <vt:lpstr>Classifiers Tuning</vt:lpstr>
      <vt:lpstr>Multilayer Perceptron</vt:lpstr>
      <vt:lpstr>Test Setup</vt:lpstr>
      <vt:lpstr>Test result analysis</vt:lpstr>
      <vt:lpstr>Test Results w/ Different Parameters Naïve Bayes</vt:lpstr>
      <vt:lpstr>Least Correct Class</vt:lpstr>
      <vt:lpstr>Test Results w/ Different Parameters Naïve Bayes</vt:lpstr>
      <vt:lpstr>Test Results w/ Different Parameters Support Vector Machine</vt:lpstr>
      <vt:lpstr>Least Correct Class</vt:lpstr>
      <vt:lpstr>Test Results w/ Different Parameters Support Vector Machine</vt:lpstr>
      <vt:lpstr>Test Results w/ Different Parameters Multi-layer Perceptron</vt:lpstr>
      <vt:lpstr>Least Correct Class</vt:lpstr>
      <vt:lpstr>Test Results w/ Different Parameters Multi-layer Perceptron</vt:lpstr>
      <vt:lpstr>Special case: L=0.6 (Digit -- Multi-layer Perceptron)</vt:lpstr>
      <vt:lpstr>Conlusion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</cp:revision>
  <dcterms:created xsi:type="dcterms:W3CDTF">2016-11-22T19:51:25Z</dcterms:created>
  <dcterms:modified xsi:type="dcterms:W3CDTF">2016-12-01T13:57:13Z</dcterms:modified>
</cp:coreProperties>
</file>