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74" r:id="rId5"/>
    <p:sldId id="260" r:id="rId6"/>
    <p:sldId id="261" r:id="rId7"/>
    <p:sldId id="266" r:id="rId8"/>
    <p:sldId id="262" r:id="rId9"/>
    <p:sldId id="284" r:id="rId10"/>
    <p:sldId id="286" r:id="rId11"/>
    <p:sldId id="279" r:id="rId12"/>
    <p:sldId id="287" r:id="rId13"/>
    <p:sldId id="269" r:id="rId14"/>
    <p:sldId id="285" r:id="rId15"/>
    <p:sldId id="268" r:id="rId16"/>
    <p:sldId id="281" r:id="rId17"/>
    <p:sldId id="282" r:id="rId18"/>
    <p:sldId id="283" r:id="rId19"/>
    <p:sldId id="289" r:id="rId20"/>
    <p:sldId id="291" r:id="rId21"/>
    <p:sldId id="276" r:id="rId22"/>
    <p:sldId id="290" r:id="rId23"/>
    <p:sldId id="270" r:id="rId24"/>
    <p:sldId id="271" r:id="rId25"/>
    <p:sldId id="272" r:id="rId26"/>
    <p:sldId id="273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476"/>
    <p:restoredTop sz="50000"/>
  </p:normalViewPr>
  <p:slideViewPr>
    <p:cSldViewPr snapToGrid="0" snapToObjects="1">
      <p:cViewPr varScale="1">
        <p:scale>
          <a:sx n="71" d="100"/>
          <a:sy n="71" d="100"/>
        </p:scale>
        <p:origin x="200" y="1384"/>
      </p:cViewPr>
      <p:guideLst/>
    </p:cSldViewPr>
  </p:slideViewPr>
  <p:outlineViewPr>
    <p:cViewPr>
      <p:scale>
        <a:sx n="33" d="100"/>
        <a:sy n="33" d="100"/>
      </p:scale>
      <p:origin x="0" y="-73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64.1382</c:v>
                </c:pt>
                <c:pt idx="1">
                  <c:v>74.18369999999998</c:v>
                </c:pt>
                <c:pt idx="2">
                  <c:v>74.03870000000001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63.8</c:v>
                </c:pt>
                <c:pt idx="1">
                  <c:v>74.5</c:v>
                </c:pt>
                <c:pt idx="2">
                  <c:v>74.3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0893856"/>
        <c:axId val="2140898944"/>
      </c:barChart>
      <c:catAx>
        <c:axId val="2140893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898944"/>
        <c:crosses val="autoZero"/>
        <c:auto val="1"/>
        <c:lblAlgn val="ctr"/>
        <c:lblOffset val="100"/>
        <c:noMultiLvlLbl val="0"/>
      </c:catAx>
      <c:valAx>
        <c:axId val="2140898944"/>
        <c:scaling>
          <c:orientation val="minMax"/>
          <c:max val="10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893856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</a:t>
            </a:r>
            <a:r>
              <a:rPr lang="en-US" baseline="0" dirty="0" smtClean="0"/>
              <a:t> </a:t>
            </a:r>
            <a:r>
              <a:rPr lang="en-US" dirty="0" smtClean="0"/>
              <a:t>Classification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91.2958</c:v>
                </c:pt>
                <c:pt idx="1">
                  <c:v>92.0256</c:v>
                </c:pt>
                <c:pt idx="2">
                  <c:v>92.0256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91.3</c:v>
                </c:pt>
                <c:pt idx="1">
                  <c:v>92.1</c:v>
                </c:pt>
                <c:pt idx="2">
                  <c:v>92.1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6250832"/>
        <c:axId val="2146103984"/>
      </c:barChart>
      <c:catAx>
        <c:axId val="-2146250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103984"/>
        <c:crosses val="autoZero"/>
        <c:auto val="1"/>
        <c:lblAlgn val="ctr"/>
        <c:lblOffset val="100"/>
        <c:noMultiLvlLbl val="0"/>
      </c:catAx>
      <c:valAx>
        <c:axId val="2146103984"/>
        <c:scaling>
          <c:orientation val="minMax"/>
          <c:max val="10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6250832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Letter Recognition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85.27</c:v>
                </c:pt>
                <c:pt idx="1">
                  <c:v>95.32499999999998</c:v>
                </c:pt>
                <c:pt idx="2">
                  <c:v>85.245</c:v>
                </c:pt>
                <c:pt idx="3">
                  <c:v>95.315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85.3</c:v>
                </c:pt>
                <c:pt idx="1">
                  <c:v>95.3</c:v>
                </c:pt>
                <c:pt idx="2">
                  <c:v>85.3</c:v>
                </c:pt>
                <c:pt idx="3">
                  <c:v>95.3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6210432"/>
        <c:axId val="2146213808"/>
      </c:barChart>
      <c:catAx>
        <c:axId val="214621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213808"/>
        <c:crosses val="autoZero"/>
        <c:auto val="1"/>
        <c:lblAlgn val="ctr"/>
        <c:lblOffset val="100"/>
        <c:noMultiLvlLbl val="0"/>
      </c:catAx>
      <c:valAx>
        <c:axId val="2146213808"/>
        <c:scaling>
          <c:orientation val="minMax"/>
          <c:max val="100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210432"/>
        <c:crosses val="autoZero"/>
        <c:crossBetween val="between"/>
        <c:majorUnit val="20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0" i="0" baseline="0" dirty="0" smtClean="0">
                <a:effectLst/>
              </a:rPr>
              <a:t>Letter Recognition (SMO vs </a:t>
            </a:r>
            <a:r>
              <a:rPr lang="en-US" sz="2000" b="0" i="0" baseline="0" dirty="0" err="1" smtClean="0">
                <a:effectLst/>
              </a:rPr>
              <a:t>LibSVM</a:t>
            </a:r>
            <a:r>
              <a:rPr lang="en-US" sz="2000" b="0" i="0" baseline="0" dirty="0" smtClean="0">
                <a:effectLst/>
              </a:rPr>
              <a:t>)</a:t>
            </a:r>
            <a:endParaRPr lang="en-US" sz="20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SMO, C=1</c:v>
                </c:pt>
                <c:pt idx="1">
                  <c:v>LibSVM, C=1</c:v>
                </c:pt>
                <c:pt idx="2">
                  <c:v>SMO, C=2</c:v>
                </c:pt>
                <c:pt idx="3">
                  <c:v>LibSVM, C=2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82.37909999999998</c:v>
                </c:pt>
                <c:pt idx="1">
                  <c:v>95.32499999999998</c:v>
                </c:pt>
                <c:pt idx="2">
                  <c:v>83.6092</c:v>
                </c:pt>
                <c:pt idx="3">
                  <c:v>95.315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SMO, C=1</c:v>
                </c:pt>
                <c:pt idx="1">
                  <c:v>LibSVM, C=1</c:v>
                </c:pt>
                <c:pt idx="2">
                  <c:v>SMO, C=2</c:v>
                </c:pt>
                <c:pt idx="3">
                  <c:v>LibSVM, C=2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82.5</c:v>
                </c:pt>
                <c:pt idx="1">
                  <c:v>95.3</c:v>
                </c:pt>
                <c:pt idx="2">
                  <c:v>83.7</c:v>
                </c:pt>
                <c:pt idx="3">
                  <c:v>95.3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6226016"/>
        <c:axId val="-2146222784"/>
      </c:barChart>
      <c:catAx>
        <c:axId val="-214622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6222784"/>
        <c:crosses val="autoZero"/>
        <c:auto val="1"/>
        <c:lblAlgn val="ctr"/>
        <c:lblOffset val="100"/>
        <c:noMultiLvlLbl val="0"/>
      </c:catAx>
      <c:valAx>
        <c:axId val="-2146222784"/>
        <c:scaling>
          <c:orientation val="minMax"/>
          <c:max val="100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6226016"/>
        <c:crosses val="autoZero"/>
        <c:crossBetween val="between"/>
        <c:majorUnit val="20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Digit Classification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97.9181</c:v>
                </c:pt>
                <c:pt idx="1">
                  <c:v>98.968</c:v>
                </c:pt>
                <c:pt idx="2">
                  <c:v>97.9181</c:v>
                </c:pt>
                <c:pt idx="3">
                  <c:v>98.968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97.9</c:v>
                </c:pt>
                <c:pt idx="1">
                  <c:v>99.0</c:v>
                </c:pt>
                <c:pt idx="2">
                  <c:v>97.9</c:v>
                </c:pt>
                <c:pt idx="3">
                  <c:v>99.0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7360544"/>
        <c:axId val="2147363920"/>
      </c:barChart>
      <c:catAx>
        <c:axId val="214736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7363920"/>
        <c:crosses val="autoZero"/>
        <c:auto val="1"/>
        <c:lblAlgn val="ctr"/>
        <c:lblOffset val="100"/>
        <c:noMultiLvlLbl val="0"/>
      </c:catAx>
      <c:valAx>
        <c:axId val="2147363920"/>
        <c:scaling>
          <c:orientation val="minMax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7360544"/>
        <c:crosses val="autoZero"/>
        <c:crossBetween val="between"/>
        <c:majorUnit val="20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82.56</c:v>
                </c:pt>
                <c:pt idx="1">
                  <c:v>81.23</c:v>
                </c:pt>
                <c:pt idx="2">
                  <c:v>82.77500000000001</c:v>
                </c:pt>
                <c:pt idx="3">
                  <c:v>82.56</c:v>
                </c:pt>
                <c:pt idx="4">
                  <c:v>82.56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56.0979</c:v>
                </c:pt>
                <c:pt idx="1">
                  <c:v>59.0282</c:v>
                </c:pt>
                <c:pt idx="2">
                  <c:v>55.1429</c:v>
                </c:pt>
                <c:pt idx="3">
                  <c:v>56.0979</c:v>
                </c:pt>
                <c:pt idx="4">
                  <c:v>56.0979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5185552"/>
        <c:axId val="-2145182160"/>
      </c:barChart>
      <c:catAx>
        <c:axId val="-214518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5182160"/>
        <c:crosses val="autoZero"/>
        <c:auto val="1"/>
        <c:lblAlgn val="ctr"/>
        <c:lblOffset val="100"/>
        <c:noMultiLvlLbl val="0"/>
      </c:catAx>
      <c:valAx>
        <c:axId val="-214518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518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 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92.73</c:v>
                </c:pt>
                <c:pt idx="1">
                  <c:v>74.77</c:v>
                </c:pt>
                <c:pt idx="2">
                  <c:v>93.27</c:v>
                </c:pt>
                <c:pt idx="3">
                  <c:v>92.73</c:v>
                </c:pt>
                <c:pt idx="4">
                  <c:v>92.73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38.5267</c:v>
                </c:pt>
                <c:pt idx="1">
                  <c:v>74.6975</c:v>
                </c:pt>
                <c:pt idx="2">
                  <c:v>37.2382</c:v>
                </c:pt>
                <c:pt idx="3">
                  <c:v>38.5267</c:v>
                </c:pt>
                <c:pt idx="4">
                  <c:v>38.5267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6240992"/>
        <c:axId val="-2138568528"/>
      </c:barChart>
      <c:catAx>
        <c:axId val="214624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8568528"/>
        <c:crosses val="autoZero"/>
        <c:auto val="1"/>
        <c:lblAlgn val="ctr"/>
        <c:lblOffset val="100"/>
        <c:noMultiLvlLbl val="0"/>
      </c:catAx>
      <c:valAx>
        <c:axId val="-2138568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24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Two times</a:t>
            </a:r>
            <a:r>
              <a:rPr lang="en-US" baseline="0" dirty="0" smtClean="0"/>
              <a:t> tests with L=0.6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74.77</c:v>
                </c:pt>
                <c:pt idx="1">
                  <c:v>98.36239999999998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74.6975</c:v>
                </c:pt>
                <c:pt idx="1">
                  <c:v>17.857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7111936"/>
        <c:axId val="2147129232"/>
      </c:barChart>
      <c:catAx>
        <c:axId val="214711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7129232"/>
        <c:crosses val="autoZero"/>
        <c:auto val="1"/>
        <c:lblAlgn val="ctr"/>
        <c:lblOffset val="100"/>
        <c:noMultiLvlLbl val="0"/>
      </c:catAx>
      <c:valAx>
        <c:axId val="2147129232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7111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DB55A-F66E-884C-A409-CC81ACA880E7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3729A-534C-874A-B073-5D3F38B81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Source: 20 fonts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3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change one parameter at</a:t>
            </a:r>
            <a:r>
              <a:rPr lang="en-US" baseline="0" dirty="0" smtClean="0"/>
              <a:t> a time to see its effect.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5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324428"/>
            <a:ext cx="9196387" cy="2262781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Hand-written Digits Classification and Letter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675779"/>
            <a:ext cx="9196387" cy="118799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Group 10</a:t>
            </a:r>
          </a:p>
          <a:p>
            <a:pPr algn="ctr"/>
            <a:r>
              <a:rPr lang="en-US" sz="2800" dirty="0" err="1" smtClean="0"/>
              <a:t>Sixiang</a:t>
            </a:r>
            <a:r>
              <a:rPr lang="en-US" sz="2800" dirty="0" smtClean="0"/>
              <a:t> Ma, Yuan Xiao, Xiaokuan Zhang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Naïve Bayes</a:t>
            </a:r>
          </a:p>
          <a:p>
            <a:r>
              <a:rPr lang="en-US" sz="2800" b="1" dirty="0" smtClean="0"/>
              <a:t>Support Vector Machine</a:t>
            </a:r>
          </a:p>
          <a:p>
            <a:pPr lvl="1"/>
            <a:r>
              <a:rPr lang="en-US" sz="2600" dirty="0" smtClean="0"/>
              <a:t>Complexity Parameter C</a:t>
            </a:r>
          </a:p>
          <a:p>
            <a:pPr lvl="1"/>
            <a:r>
              <a:rPr lang="en-US" sz="2600" dirty="0"/>
              <a:t>The C parameter </a:t>
            </a:r>
            <a:r>
              <a:rPr lang="en-US" sz="2600" dirty="0" smtClean="0"/>
              <a:t>tells SVM optimization how much misclassification should be avoided in training.</a:t>
            </a:r>
            <a:endParaRPr lang="en-US" sz="2600" dirty="0"/>
          </a:p>
          <a:p>
            <a:pPr lvl="1"/>
            <a:r>
              <a:rPr lang="en-US" sz="2600" dirty="0" smtClean="0"/>
              <a:t>For large values of C, optimization tends to choose a smaller-margin hyper</a:t>
            </a:r>
            <a:r>
              <a:rPr lang="en-US" altLang="zh-CN" sz="2600" dirty="0" smtClean="0"/>
              <a:t>-</a:t>
            </a:r>
            <a:r>
              <a:rPr lang="en-US" sz="2600" dirty="0" smtClean="0"/>
              <a:t>plan</a:t>
            </a:r>
            <a:r>
              <a:rPr lang="en-US" altLang="zh-CN" sz="2600" dirty="0" smtClean="0"/>
              <a:t>e</a:t>
            </a:r>
            <a:r>
              <a:rPr lang="en-US" sz="2600" dirty="0" smtClean="0"/>
              <a:t> if it does a better job in classifying training data.</a:t>
            </a:r>
          </a:p>
          <a:p>
            <a:r>
              <a:rPr lang="en-US" sz="2800" dirty="0" smtClean="0"/>
              <a:t>Multi-layer 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35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0.5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1.0 </a:t>
            </a:r>
            <a:r>
              <a:rPr lang="de-DE" sz="2800" dirty="0"/>
              <a:t>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r>
              <a:rPr lang="de-DE" sz="2800" dirty="0"/>
              <a:t>-C </a:t>
            </a:r>
            <a:r>
              <a:rPr lang="de-DE" sz="2800" dirty="0" smtClean="0"/>
              <a:t>1.5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/>
              <a:t>-C 2.0 -L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C </a:t>
            </a:r>
            <a:r>
              <a:rPr lang="de-DE" sz="2800" dirty="0" err="1"/>
              <a:t>means</a:t>
            </a:r>
            <a:r>
              <a:rPr lang="de-DE" sz="2800" dirty="0"/>
              <a:t> </a:t>
            </a:r>
            <a:r>
              <a:rPr lang="de-DE" sz="2800" dirty="0" err="1" smtClean="0"/>
              <a:t>complexity</a:t>
            </a:r>
            <a:r>
              <a:rPr lang="de-DE" sz="2800" dirty="0" smtClean="0"/>
              <a:t> </a:t>
            </a:r>
            <a:r>
              <a:rPr lang="de-DE" sz="2800" dirty="0" err="1"/>
              <a:t>parameter</a:t>
            </a:r>
            <a:r>
              <a:rPr lang="de-DE" sz="2800" dirty="0"/>
              <a:t> </a:t>
            </a:r>
          </a:p>
          <a:p>
            <a:pPr marL="0" indent="0">
              <a:buNone/>
            </a:pPr>
            <a:endParaRPr lang="de-DE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97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Classifiers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71223"/>
            <a:ext cx="8779120" cy="5164428"/>
          </a:xfrm>
        </p:spPr>
        <p:txBody>
          <a:bodyPr>
            <a:normAutofit fontScale="55000" lnSpcReduction="20000"/>
          </a:bodyPr>
          <a:lstStyle/>
          <a:p>
            <a:r>
              <a:rPr lang="en-US" sz="4700" dirty="0" smtClean="0"/>
              <a:t>Naïve Bayes</a:t>
            </a:r>
          </a:p>
          <a:p>
            <a:r>
              <a:rPr lang="en-US" sz="4700" dirty="0" smtClean="0"/>
              <a:t>Support Vector Machine</a:t>
            </a:r>
          </a:p>
          <a:p>
            <a:r>
              <a:rPr lang="en-US" sz="4700" b="1" dirty="0" smtClean="0"/>
              <a:t>Multi-layer Perceptron</a:t>
            </a:r>
          </a:p>
          <a:p>
            <a:pPr lvl="1"/>
            <a:r>
              <a:rPr lang="en-US" sz="4400" dirty="0" err="1"/>
              <a:t>learningRate</a:t>
            </a:r>
            <a:r>
              <a:rPr lang="en-US" sz="4400" dirty="0"/>
              <a:t> -- The amount the weights are updated</a:t>
            </a:r>
            <a:r>
              <a:rPr lang="en-US" sz="4400" dirty="0" smtClean="0"/>
              <a:t>.</a:t>
            </a:r>
          </a:p>
          <a:p>
            <a:pPr lvl="1"/>
            <a:r>
              <a:rPr lang="en-US" sz="4400" dirty="0" err="1" smtClean="0"/>
              <a:t>trainingTime</a:t>
            </a:r>
            <a:r>
              <a:rPr lang="en-US" sz="4400" dirty="0" smtClean="0"/>
              <a:t> </a:t>
            </a:r>
            <a:r>
              <a:rPr lang="en-US" sz="4400" dirty="0"/>
              <a:t>-- The number of epochs to train through. If the validation set is non-zero then it can terminate the network </a:t>
            </a:r>
            <a:r>
              <a:rPr lang="en-US" sz="4400" dirty="0" smtClean="0"/>
              <a:t>early</a:t>
            </a:r>
          </a:p>
          <a:p>
            <a:pPr lvl="1"/>
            <a:r>
              <a:rPr lang="en-US" sz="4400" dirty="0" err="1"/>
              <a:t>validationThreshold</a:t>
            </a:r>
            <a:r>
              <a:rPr lang="en-US" sz="4400" dirty="0"/>
              <a:t> -- Used to terminate validation </a:t>
            </a:r>
            <a:r>
              <a:rPr lang="en-US" sz="4400" dirty="0" err="1"/>
              <a:t>testing.The</a:t>
            </a:r>
            <a:r>
              <a:rPr lang="en-US" sz="4400" dirty="0"/>
              <a:t> value here dictates how many times in a row the validation set error can get worse before training is terminated</a:t>
            </a:r>
            <a:r>
              <a:rPr lang="en-US" sz="4400" dirty="0" smtClean="0"/>
              <a:t>.</a:t>
            </a:r>
          </a:p>
          <a:p>
            <a:pPr lvl="1"/>
            <a:r>
              <a:rPr lang="en-US" sz="4400" dirty="0" smtClean="0"/>
              <a:t>Other parameters </a:t>
            </a:r>
            <a:r>
              <a:rPr lang="en-US" sz="4400" dirty="0"/>
              <a:t>include momentum, seed, </a:t>
            </a:r>
            <a:r>
              <a:rPr lang="en-US" sz="4400" dirty="0" err="1" smtClean="0"/>
              <a:t>nominalToBinaryFilter</a:t>
            </a:r>
            <a:r>
              <a:rPr lang="en-US" sz="4400" dirty="0"/>
              <a:t>, </a:t>
            </a:r>
            <a:r>
              <a:rPr lang="en-US" sz="4400" dirty="0" err="1" smtClean="0"/>
              <a:t>hiddenLayers</a:t>
            </a:r>
            <a:r>
              <a:rPr lang="en-US" sz="4400" dirty="0" smtClean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938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Multilayer Perceptron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-L 0.3 </a:t>
            </a:r>
            <a:r>
              <a:rPr lang="mr-IN" sz="2800" dirty="0" smtClean="0"/>
              <a:t>-</a:t>
            </a:r>
            <a:r>
              <a:rPr lang="en-US" sz="2800" dirty="0" smtClean="0"/>
              <a:t>M 0.2 </a:t>
            </a:r>
            <a:r>
              <a:rPr lang="mr-IN" sz="2800" dirty="0" smtClean="0"/>
              <a:t>-</a:t>
            </a:r>
            <a:r>
              <a:rPr lang="en-US" sz="2800" dirty="0" smtClean="0"/>
              <a:t>N 500 </a:t>
            </a:r>
            <a:r>
              <a:rPr lang="mr-IN" sz="2800" dirty="0" smtClean="0"/>
              <a:t>-</a:t>
            </a:r>
            <a:r>
              <a:rPr lang="en-US" sz="2800" dirty="0" smtClean="0"/>
              <a:t>V 0 </a:t>
            </a:r>
            <a:r>
              <a:rPr lang="mr-IN" sz="2800" dirty="0" smtClean="0"/>
              <a:t>-</a:t>
            </a:r>
            <a:r>
              <a:rPr lang="en-US" sz="2800" dirty="0" smtClean="0"/>
              <a:t>S 0 </a:t>
            </a:r>
            <a:r>
              <a:rPr lang="mr-IN" sz="2800" dirty="0" smtClean="0"/>
              <a:t>-</a:t>
            </a:r>
            <a:r>
              <a:rPr lang="en-US" sz="2800" dirty="0" smtClean="0"/>
              <a:t>E 20 </a:t>
            </a:r>
            <a:r>
              <a:rPr lang="mr-IN" sz="2800" dirty="0" smtClean="0"/>
              <a:t>-</a:t>
            </a:r>
            <a:r>
              <a:rPr lang="en-US" sz="2800" dirty="0" smtClean="0"/>
              <a:t>H a</a:t>
            </a:r>
          </a:p>
          <a:p>
            <a:r>
              <a:rPr lang="en-US" sz="2800" dirty="0"/>
              <a:t>-L </a:t>
            </a:r>
            <a:r>
              <a:rPr lang="en-US" sz="2800" dirty="0" smtClean="0"/>
              <a:t>0.6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200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10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30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Test Setup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Cross-validation 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classifier is evaluated by cross-validation, </a:t>
            </a:r>
            <a:r>
              <a:rPr lang="en-US" sz="2600" dirty="0" smtClean="0"/>
              <a:t>10 folds are used.</a:t>
            </a:r>
          </a:p>
          <a:p>
            <a:pPr lvl="1"/>
            <a:r>
              <a:rPr lang="en-US" sz="2600" dirty="0"/>
              <a:t>C</a:t>
            </a:r>
            <a:r>
              <a:rPr lang="en-US" sz="2600" dirty="0" smtClean="0"/>
              <a:t>ross </a:t>
            </a:r>
            <a:r>
              <a:rPr lang="en-US" sz="2600" dirty="0"/>
              <a:t>validation </a:t>
            </a:r>
            <a:r>
              <a:rPr lang="en-US" sz="2600" dirty="0" smtClean="0"/>
              <a:t>aims to define </a:t>
            </a:r>
            <a:r>
              <a:rPr lang="en-US" sz="2600" dirty="0"/>
              <a:t>a dataset to "</a:t>
            </a:r>
            <a:r>
              <a:rPr lang="en-US" sz="2600" dirty="0" smtClean="0"/>
              <a:t>test” in </a:t>
            </a:r>
            <a:r>
              <a:rPr lang="en-US" sz="2600" dirty="0"/>
              <a:t>the training </a:t>
            </a:r>
            <a:r>
              <a:rPr lang="en-US" sz="2600" dirty="0" smtClean="0"/>
              <a:t>phase, </a:t>
            </a:r>
            <a:r>
              <a:rPr lang="en-US" sz="2600" dirty="0"/>
              <a:t>in order to limit problems like </a:t>
            </a:r>
            <a:r>
              <a:rPr lang="en-US" sz="2600" dirty="0" err="1" smtClean="0"/>
              <a:t>overfitting</a:t>
            </a:r>
            <a:r>
              <a:rPr lang="en-US" sz="2600" dirty="0" smtClean="0"/>
              <a:t>.</a:t>
            </a:r>
            <a:endParaRPr lang="en-US" sz="2600" baseline="-25000" dirty="0" smtClean="0"/>
          </a:p>
          <a:p>
            <a:pPr lvl="1"/>
            <a:r>
              <a:rPr lang="en-US" sz="2600" dirty="0" smtClean="0"/>
              <a:t>It gives </a:t>
            </a:r>
            <a:r>
              <a:rPr lang="en-US" sz="2600" dirty="0"/>
              <a:t>an insight on how the model will generalize to an independent </a:t>
            </a:r>
            <a:r>
              <a:rPr lang="en-US" sz="2600" dirty="0" smtClean="0"/>
              <a:t>dataset.</a:t>
            </a:r>
            <a:r>
              <a:rPr lang="en-US" sz="2600" baseline="-25000" dirty="0" smtClean="0"/>
              <a:t>[*]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V="1">
            <a:off x="842683" y="5617628"/>
            <a:ext cx="8877953" cy="104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81659" y="6147647"/>
            <a:ext cx="9083933" cy="578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[*] https://</a:t>
            </a:r>
            <a:r>
              <a:rPr lang="en-US" sz="1800" dirty="0" err="1"/>
              <a:t>en.wikipedia.org</a:t>
            </a:r>
            <a:r>
              <a:rPr lang="en-US" sz="1800" dirty="0"/>
              <a:t>/wiki/Cross-validation_(statistics)</a:t>
            </a:r>
          </a:p>
        </p:txBody>
      </p:sp>
    </p:spTree>
    <p:extLst>
      <p:ext uri="{BB962C8B-B14F-4D97-AF65-F5344CB8AC3E}">
        <p14:creationId xmlns:p14="http://schemas.microsoft.com/office/powerpoint/2010/main" val="8467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result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Naïve </a:t>
            </a:r>
            <a:r>
              <a:rPr lang="en-US" sz="4400" dirty="0" smtClean="0"/>
              <a:t>Bayes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99993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027284"/>
              </p:ext>
            </p:extLst>
          </p:nvPr>
        </p:nvGraphicFramePr>
        <p:xfrm>
          <a:off x="2769095" y="1816308"/>
          <a:ext cx="89154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F, D = 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29.4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T, D = F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= F, K = T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60.7%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Naïve </a:t>
            </a:r>
            <a:r>
              <a:rPr lang="en-US" sz="4400" dirty="0" smtClean="0"/>
              <a:t>Bayes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11727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 smtClean="0"/>
              <a:t>SVM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35950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36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Problem Description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Classifying hand-written digits (0-9)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lassifying </a:t>
            </a:r>
            <a:r>
              <a:rPr lang="en-US" sz="2800" dirty="0"/>
              <a:t>black-and-white rectangular pixel </a:t>
            </a:r>
            <a:r>
              <a:rPr lang="en-US" sz="2800" dirty="0" smtClean="0"/>
              <a:t>displayed capital letters (A-Z)</a:t>
            </a:r>
          </a:p>
          <a:p>
            <a:endParaRPr lang="en-US" sz="2800" dirty="0"/>
          </a:p>
          <a:p>
            <a:r>
              <a:rPr lang="en-US" sz="2800" dirty="0" smtClean="0"/>
              <a:t>Two datasets retrieved from UCI ML repository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 smtClean="0"/>
              <a:t>SVM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4732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859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594876"/>
              </p:ext>
            </p:extLst>
          </p:nvPr>
        </p:nvGraphicFramePr>
        <p:xfrm>
          <a:off x="2769095" y="1816308"/>
          <a:ext cx="89154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C=0.5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57.6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73.8%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0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 smtClean="0"/>
              <a:t>SVM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67587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7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Multi-layer </a:t>
            </a:r>
            <a:r>
              <a:rPr lang="en-US" sz="4400" dirty="0" smtClean="0"/>
              <a:t>Perceptron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26513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942186"/>
              </p:ext>
            </p:extLst>
          </p:nvPr>
        </p:nvGraphicFramePr>
        <p:xfrm>
          <a:off x="2589213" y="2133600"/>
          <a:ext cx="8915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L=0.6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N=200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83253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Multi-layer </a:t>
            </a:r>
            <a:r>
              <a:rPr lang="en-US" sz="4400" dirty="0" smtClean="0"/>
              <a:t>Perceptron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Special case: </a:t>
            </a:r>
            <a:r>
              <a:rPr lang="en-US" sz="4400" dirty="0"/>
              <a:t>L=0.6</a:t>
            </a:r>
            <a:br>
              <a:rPr lang="en-US" sz="4400" dirty="0"/>
            </a:br>
            <a:r>
              <a:rPr lang="en-US" sz="4400" dirty="0"/>
              <a:t>(</a:t>
            </a:r>
            <a:r>
              <a:rPr lang="en-US" sz="4400" dirty="0" smtClean="0"/>
              <a:t>Digit -- </a:t>
            </a:r>
            <a:r>
              <a:rPr lang="en-US" sz="4400" dirty="0"/>
              <a:t>Multi-layer </a:t>
            </a:r>
            <a:r>
              <a:rPr lang="en-US" sz="4400" dirty="0" smtClean="0"/>
              <a:t>Perceptron)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5585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8746"/>
            <a:ext cx="8915400" cy="4460383"/>
          </a:xfrm>
        </p:spPr>
        <p:txBody>
          <a:bodyPr>
            <a:noAutofit/>
          </a:bodyPr>
          <a:lstStyle/>
          <a:p>
            <a:r>
              <a:rPr lang="en-US" sz="2400" dirty="0"/>
              <a:t>Naïve </a:t>
            </a:r>
            <a:r>
              <a:rPr lang="en-US" sz="2400" dirty="0" smtClean="0"/>
              <a:t>Bayes performs badly in letter recognition </a:t>
            </a:r>
            <a:r>
              <a:rPr lang="en-US" sz="2400" smtClean="0"/>
              <a:t>when K=f, </a:t>
            </a:r>
            <a:r>
              <a:rPr lang="en-US" sz="2400" dirty="0" smtClean="0"/>
              <a:t>D=f. With other parameter settings, the correctness is around 75% with small deviation among different letters.</a:t>
            </a:r>
          </a:p>
          <a:p>
            <a:r>
              <a:rPr lang="en-US" sz="2400" dirty="0" smtClean="0"/>
              <a:t>SVM seems generally not suitable for letter recognition. The classes that cannot be correctly classified are: H, S, Q, G, O.</a:t>
            </a:r>
          </a:p>
          <a:p>
            <a:r>
              <a:rPr lang="en-US" sz="2400" dirty="0" smtClean="0"/>
              <a:t>Artificial Neural Network is heavily influenced by the parameters that control the stochastics. But generally speaking, it has a relatively stable performance. Weak in classifying: G, H, 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587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Hand-written Digits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5620</a:t>
            </a:r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1024 (32x32)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/ 1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0 ~ </a:t>
            </a:r>
            <a:r>
              <a:rPr lang="en-US" sz="2800" dirty="0" smtClean="0"/>
              <a:t>9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671" y="1486039"/>
            <a:ext cx="2495995" cy="5072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676" y="1486039"/>
            <a:ext cx="2550990" cy="50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Hand-written Digits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T</a:t>
            </a:r>
            <a:r>
              <a:rPr lang="en-US" altLang="zh-CN" sz="2800" dirty="0" smtClean="0"/>
              <a:t>ransformation: 32x32 </a:t>
            </a:r>
            <a:r>
              <a:rPr lang="en-US" altLang="zh-CN" sz="2800" dirty="0" smtClean="0">
                <a:sym typeface="Wingdings"/>
              </a:rPr>
              <a:t> 8x8</a:t>
            </a:r>
            <a:endParaRPr lang="en-US" altLang="zh-CN" sz="2800" dirty="0" smtClean="0"/>
          </a:p>
          <a:p>
            <a:endParaRPr lang="en-US" sz="2800" dirty="0"/>
          </a:p>
          <a:p>
            <a:r>
              <a:rPr lang="en-US" sz="2800" dirty="0" smtClean="0"/>
              <a:t>Number of attributes: 64</a:t>
            </a:r>
          </a:p>
          <a:p>
            <a:endParaRPr lang="en-US" sz="2800" dirty="0"/>
          </a:p>
          <a:p>
            <a:r>
              <a:rPr lang="en-US" sz="2800" dirty="0" smtClean="0"/>
              <a:t>Attribute info: 0 ~ 16</a:t>
            </a:r>
          </a:p>
          <a:p>
            <a:endParaRPr lang="en-US" sz="2800" dirty="0"/>
          </a:p>
          <a:p>
            <a:r>
              <a:rPr lang="en-US" sz="2800" dirty="0" smtClean="0"/>
              <a:t>Class: 0 ~ 9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82" y="1614333"/>
            <a:ext cx="2550990" cy="5072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93381" y="1614333"/>
            <a:ext cx="396077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04612" y="1614333"/>
            <a:ext cx="363682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3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Capital Letter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</a:t>
            </a:r>
            <a:r>
              <a:rPr lang="en-US" altLang="zh-CN" sz="2800" dirty="0" smtClean="0"/>
              <a:t>20000</a:t>
            </a:r>
            <a:endParaRPr lang="en-US" altLang="zh-CN" sz="2800" dirty="0"/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16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~ 15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</a:t>
            </a:r>
            <a:r>
              <a:rPr lang="en-US" sz="2800" dirty="0" smtClean="0"/>
              <a:t>A ~ Z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Capital Letter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59" y="1423209"/>
            <a:ext cx="4105088" cy="5198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756" y="1423208"/>
            <a:ext cx="5215732" cy="51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0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Training Procedure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3164"/>
            <a:ext cx="8915400" cy="5095212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Tool: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Weka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3.8.0</a:t>
            </a:r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r>
              <a:rPr lang="en-US" sz="2800" dirty="0" smtClean="0"/>
              <a:t>Choose Classifiers</a:t>
            </a:r>
          </a:p>
          <a:p>
            <a:pPr lvl="1"/>
            <a:r>
              <a:rPr lang="en-US" sz="2400" dirty="0" smtClean="0"/>
              <a:t>Naïve Bayes, SVM, Multi-layer Perceptron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947" y="1905000"/>
            <a:ext cx="5805053" cy="35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Naïve Bayes</a:t>
            </a:r>
          </a:p>
          <a:p>
            <a:pPr lvl="1"/>
            <a:r>
              <a:rPr lang="de-DE" sz="2800" dirty="0"/>
              <a:t>K: </a:t>
            </a:r>
            <a:r>
              <a:rPr lang="de-DE" sz="2800" dirty="0" err="1"/>
              <a:t>whether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kernel</a:t>
            </a:r>
            <a:r>
              <a:rPr lang="de-DE" sz="2800" dirty="0"/>
              <a:t> </a:t>
            </a:r>
            <a:r>
              <a:rPr lang="de-DE" sz="2800" dirty="0" err="1" smtClean="0"/>
              <a:t>estimator</a:t>
            </a:r>
            <a:endParaRPr lang="de-DE" sz="2800" dirty="0" smtClean="0"/>
          </a:p>
          <a:p>
            <a:pPr lvl="1"/>
            <a:r>
              <a:rPr lang="de-DE" sz="2800" dirty="0"/>
              <a:t>D: </a:t>
            </a:r>
            <a:r>
              <a:rPr lang="de-DE" sz="2800" dirty="0" err="1"/>
              <a:t>whether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supervised</a:t>
            </a:r>
            <a:r>
              <a:rPr lang="de-DE" sz="2800" dirty="0"/>
              <a:t> </a:t>
            </a:r>
            <a:r>
              <a:rPr lang="de-DE" sz="2800" dirty="0" err="1"/>
              <a:t>discretization</a:t>
            </a:r>
            <a:endParaRPr lang="de-DE" sz="2800" dirty="0"/>
          </a:p>
          <a:p>
            <a:r>
              <a:rPr lang="en-US" sz="2800" dirty="0" smtClean="0"/>
              <a:t>Support Vector Machine</a:t>
            </a:r>
          </a:p>
          <a:p>
            <a:r>
              <a:rPr lang="en-US" sz="2800" dirty="0" smtClean="0"/>
              <a:t>Multi-layer 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Naïve Bayes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K: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kernel</a:t>
            </a:r>
            <a:r>
              <a:rPr lang="de-DE" sz="2800" dirty="0"/>
              <a:t> </a:t>
            </a:r>
            <a:r>
              <a:rPr lang="de-DE" sz="2800" dirty="0" err="1" smtClean="0"/>
              <a:t>estimator</a:t>
            </a:r>
            <a:r>
              <a:rPr lang="de-DE" sz="2800" dirty="0" smtClean="0"/>
              <a:t> </a:t>
            </a:r>
          </a:p>
          <a:p>
            <a:r>
              <a:rPr lang="de-DE" sz="2800" dirty="0" smtClean="0"/>
              <a:t>D: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supervised</a:t>
            </a:r>
            <a:r>
              <a:rPr lang="de-DE" sz="2800" dirty="0"/>
              <a:t> </a:t>
            </a:r>
            <a:r>
              <a:rPr lang="de-DE" sz="2800" dirty="0" err="1" smtClean="0"/>
              <a:t>discretization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</a:t>
            </a:r>
            <a:r>
              <a:rPr lang="de-DE" sz="2800" dirty="0" err="1" smtClean="0"/>
              <a:t>False</a:t>
            </a:r>
            <a:endParaRPr lang="de-DE" sz="2800" dirty="0" smtClean="0"/>
          </a:p>
          <a:p>
            <a:r>
              <a:rPr lang="de-DE" sz="2800" dirty="0" smtClean="0"/>
              <a:t>K = True, D = </a:t>
            </a:r>
            <a:r>
              <a:rPr lang="de-DE" sz="2800" dirty="0" err="1" smtClean="0"/>
              <a:t>False</a:t>
            </a:r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True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2943</TotalTime>
  <Words>880</Words>
  <Application>Microsoft Macintosh PowerPoint</Application>
  <PresentationFormat>Widescreen</PresentationFormat>
  <Paragraphs>205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Century Gothic</vt:lpstr>
      <vt:lpstr>Mangal</vt:lpstr>
      <vt:lpstr>Wingdings</vt:lpstr>
      <vt:lpstr>Wingdings 3</vt:lpstr>
      <vt:lpstr>幼圆</vt:lpstr>
      <vt:lpstr>Wisp</vt:lpstr>
      <vt:lpstr>Hand-written Digits Classification and Letter Recognition</vt:lpstr>
      <vt:lpstr>Problem Description</vt:lpstr>
      <vt:lpstr>Hand-written Digits Dataset</vt:lpstr>
      <vt:lpstr>Hand-written Digits Dataset</vt:lpstr>
      <vt:lpstr>Capital Letter Dataset</vt:lpstr>
      <vt:lpstr>Capital Letter Dataset</vt:lpstr>
      <vt:lpstr>Training Procedure</vt:lpstr>
      <vt:lpstr>Classifier Tuning</vt:lpstr>
      <vt:lpstr>Naïve Bayes</vt:lpstr>
      <vt:lpstr>Classifier Tuning</vt:lpstr>
      <vt:lpstr>Support Vector Machine</vt:lpstr>
      <vt:lpstr>Classifiers Tuning</vt:lpstr>
      <vt:lpstr>Multilayer Perceptron</vt:lpstr>
      <vt:lpstr>Test Setup</vt:lpstr>
      <vt:lpstr>Test result analysis</vt:lpstr>
      <vt:lpstr>Test Results w/ Different Parameters Naïve Bayes</vt:lpstr>
      <vt:lpstr>Least Correct Class</vt:lpstr>
      <vt:lpstr>Test Results w/ Different Parameters Naïve Bayes</vt:lpstr>
      <vt:lpstr>Test Results w/ Different Parameters SVM</vt:lpstr>
      <vt:lpstr>Test Results w/ Different Parameters SVM</vt:lpstr>
      <vt:lpstr>Least Correct Class</vt:lpstr>
      <vt:lpstr>Test Results w/ Different Parameters SVM</vt:lpstr>
      <vt:lpstr>Test Results w/ Different Parameters Multi-layer Perceptron</vt:lpstr>
      <vt:lpstr>Least Correct Class</vt:lpstr>
      <vt:lpstr>Test Results w/ Different Parameters Multi-layer Perceptron</vt:lpstr>
      <vt:lpstr>Special case: L=0.6 (Digit -- Multi-layer Perceptron)</vt:lpstr>
      <vt:lpstr>Conlusion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73</cp:revision>
  <dcterms:created xsi:type="dcterms:W3CDTF">2016-11-22T19:51:25Z</dcterms:created>
  <dcterms:modified xsi:type="dcterms:W3CDTF">2016-12-08T05:10:06Z</dcterms:modified>
</cp:coreProperties>
</file>