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74" r:id="rId5"/>
    <p:sldId id="260" r:id="rId6"/>
    <p:sldId id="261" r:id="rId7"/>
    <p:sldId id="266" r:id="rId8"/>
    <p:sldId id="262" r:id="rId9"/>
    <p:sldId id="286" r:id="rId10"/>
    <p:sldId id="287" r:id="rId11"/>
    <p:sldId id="285" r:id="rId12"/>
    <p:sldId id="268" r:id="rId13"/>
    <p:sldId id="269" r:id="rId14"/>
    <p:sldId id="270" r:id="rId15"/>
    <p:sldId id="271" r:id="rId16"/>
    <p:sldId id="272" r:id="rId17"/>
    <p:sldId id="273" r:id="rId18"/>
    <p:sldId id="279" r:id="rId19"/>
    <p:sldId id="275" r:id="rId20"/>
    <p:sldId id="276" r:id="rId21"/>
    <p:sldId id="280" r:id="rId22"/>
    <p:sldId id="284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96"/>
    <p:restoredTop sz="50000"/>
  </p:normalViewPr>
  <p:slideViewPr>
    <p:cSldViewPr snapToGrid="0" snapToObjects="1">
      <p:cViewPr varScale="1">
        <p:scale>
          <a:sx n="93" d="100"/>
          <a:sy n="93" d="100"/>
        </p:scale>
        <p:origin x="232" y="936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82.56</c:v>
                </c:pt>
                <c:pt idx="1">
                  <c:v>81.23</c:v>
                </c:pt>
                <c:pt idx="2">
                  <c:v>82.77500000000001</c:v>
                </c:pt>
                <c:pt idx="3">
                  <c:v>82.56</c:v>
                </c:pt>
                <c:pt idx="4">
                  <c:v>82.56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56.0979</c:v>
                </c:pt>
                <c:pt idx="1">
                  <c:v>59.0282</c:v>
                </c:pt>
                <c:pt idx="2">
                  <c:v>55.1429</c:v>
                </c:pt>
                <c:pt idx="3">
                  <c:v>56.0979</c:v>
                </c:pt>
                <c:pt idx="4">
                  <c:v>56.0979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3896944"/>
        <c:axId val="2143420464"/>
      </c:barChart>
      <c:catAx>
        <c:axId val="214389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420464"/>
        <c:crosses val="autoZero"/>
        <c:auto val="1"/>
        <c:lblAlgn val="ctr"/>
        <c:lblOffset val="100"/>
        <c:noMultiLvlLbl val="0"/>
      </c:catAx>
      <c:valAx>
        <c:axId val="214342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89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 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92.73</c:v>
                </c:pt>
                <c:pt idx="1">
                  <c:v>74.77</c:v>
                </c:pt>
                <c:pt idx="2">
                  <c:v>93.27</c:v>
                </c:pt>
                <c:pt idx="3">
                  <c:v>92.73</c:v>
                </c:pt>
                <c:pt idx="4">
                  <c:v>92.73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38.5267</c:v>
                </c:pt>
                <c:pt idx="1">
                  <c:v>74.6975</c:v>
                </c:pt>
                <c:pt idx="2">
                  <c:v>37.2382</c:v>
                </c:pt>
                <c:pt idx="3">
                  <c:v>38.5267</c:v>
                </c:pt>
                <c:pt idx="4">
                  <c:v>38.5267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0584640"/>
        <c:axId val="2130588032"/>
      </c:barChart>
      <c:catAx>
        <c:axId val="213058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588032"/>
        <c:crosses val="autoZero"/>
        <c:auto val="1"/>
        <c:lblAlgn val="ctr"/>
        <c:lblOffset val="100"/>
        <c:noMultiLvlLbl val="0"/>
      </c:catAx>
      <c:valAx>
        <c:axId val="213058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58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74.77</c:v>
                </c:pt>
                <c:pt idx="1">
                  <c:v>98.36239999999998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74.6975</c:v>
                </c:pt>
                <c:pt idx="1">
                  <c:v>17.857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3910064"/>
        <c:axId val="2133913440"/>
      </c:barChart>
      <c:catAx>
        <c:axId val="213391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913440"/>
        <c:crosses val="autoZero"/>
        <c:auto val="1"/>
        <c:lblAlgn val="ctr"/>
        <c:lblOffset val="100"/>
        <c:noMultiLvlLbl val="0"/>
      </c:catAx>
      <c:valAx>
        <c:axId val="2133913440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91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80.739</c:v>
                </c:pt>
                <c:pt idx="1">
                  <c:v>82.37909999999998</c:v>
                </c:pt>
                <c:pt idx="2">
                  <c:v>83.1542</c:v>
                </c:pt>
                <c:pt idx="3">
                  <c:v>83.6092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96.8279</c:v>
                </c:pt>
                <c:pt idx="1">
                  <c:v>96.7869</c:v>
                </c:pt>
                <c:pt idx="2">
                  <c:v>96.7669</c:v>
                </c:pt>
                <c:pt idx="3">
                  <c:v>96.7546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9292720"/>
        <c:axId val="2126813536"/>
      </c:barChart>
      <c:catAx>
        <c:axId val="213929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813536"/>
        <c:crosses val="autoZero"/>
        <c:auto val="1"/>
        <c:lblAlgn val="ctr"/>
        <c:lblOffset val="100"/>
        <c:noMultiLvlLbl val="0"/>
      </c:catAx>
      <c:valAx>
        <c:axId val="212681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29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</a:t>
            </a:r>
            <a:r>
              <a:rPr lang="en-US" baseline="0" dirty="0" smtClean="0"/>
              <a:t> </a:t>
            </a:r>
            <a:r>
              <a:rPr lang="en-US" dirty="0" smtClean="0"/>
              <a:t>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98.2193</c:v>
                </c:pt>
                <c:pt idx="1">
                  <c:v>98.2749</c:v>
                </c:pt>
                <c:pt idx="2">
                  <c:v>98.2193</c:v>
                </c:pt>
                <c:pt idx="3">
                  <c:v>98.2193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90.6182</c:v>
                </c:pt>
                <c:pt idx="1">
                  <c:v>90.5978</c:v>
                </c:pt>
                <c:pt idx="2">
                  <c:v>90.5968</c:v>
                </c:pt>
                <c:pt idx="3">
                  <c:v>90.5931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1277472"/>
        <c:axId val="2141280848"/>
      </c:barChart>
      <c:catAx>
        <c:axId val="214127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280848"/>
        <c:crosses val="autoZero"/>
        <c:auto val="1"/>
        <c:lblAlgn val="ctr"/>
        <c:lblOffset val="100"/>
        <c:noMultiLvlLbl val="0"/>
      </c:catAx>
      <c:valAx>
        <c:axId val="214128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277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64.1382</c:v>
                </c:pt>
                <c:pt idx="1">
                  <c:v>74.18369999999998</c:v>
                </c:pt>
                <c:pt idx="2">
                  <c:v>74.03870000000001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72.3271</c:v>
                </c:pt>
                <c:pt idx="1">
                  <c:v>61.8014</c:v>
                </c:pt>
                <c:pt idx="2">
                  <c:v>61.9984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1300624"/>
        <c:axId val="2143575584"/>
      </c:barChart>
      <c:catAx>
        <c:axId val="214130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575584"/>
        <c:crosses val="autoZero"/>
        <c:auto val="1"/>
        <c:lblAlgn val="ctr"/>
        <c:lblOffset val="100"/>
        <c:noMultiLvlLbl val="0"/>
      </c:catAx>
      <c:valAx>
        <c:axId val="2143575584"/>
        <c:scaling>
          <c:orientation val="minMax"/>
          <c:max val="8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30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</a:t>
            </a:r>
            <a:r>
              <a:rPr lang="en-US" baseline="0" dirty="0" smtClean="0"/>
              <a:t> </a:t>
            </a:r>
            <a:r>
              <a:rPr lang="en-US" dirty="0" smtClean="0"/>
              <a:t>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91.2958</c:v>
                </c:pt>
                <c:pt idx="1">
                  <c:v>92.0256</c:v>
                </c:pt>
                <c:pt idx="2">
                  <c:v>92.0256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42.3396</c:v>
                </c:pt>
                <c:pt idx="1">
                  <c:v>38.9948</c:v>
                </c:pt>
                <c:pt idx="2">
                  <c:v>39.3713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9737760"/>
        <c:axId val="2139736160"/>
      </c:barChart>
      <c:catAx>
        <c:axId val="213973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736160"/>
        <c:crosses val="autoZero"/>
        <c:auto val="1"/>
        <c:lblAlgn val="ctr"/>
        <c:lblOffset val="100"/>
        <c:noMultiLvlLbl val="0"/>
      </c:catAx>
      <c:valAx>
        <c:axId val="213973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73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Source: 20 fonts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24428"/>
            <a:ext cx="9196387" cy="2262781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Hand-written Digits Classification and Letter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err="1" smtClean="0"/>
              <a:t>Sixiang</a:t>
            </a:r>
            <a:r>
              <a:rPr lang="en-US" sz="2800" dirty="0" smtClean="0"/>
              <a:t> Ma, 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Classifiers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Naïve Bayes</a:t>
            </a:r>
          </a:p>
          <a:p>
            <a:r>
              <a:rPr lang="en-US" sz="2800" dirty="0" smtClean="0"/>
              <a:t>Support Vector Machine</a:t>
            </a:r>
          </a:p>
          <a:p>
            <a:r>
              <a:rPr lang="en-US" sz="2800" b="1" dirty="0" smtClean="0"/>
              <a:t>Multi-layer Perceptron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3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 Setup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Cross-validation 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classifier is evaluated by cross-validation, </a:t>
            </a:r>
            <a:r>
              <a:rPr lang="en-US" sz="2600" dirty="0" smtClean="0"/>
              <a:t>10 folds are used.</a:t>
            </a:r>
          </a:p>
          <a:p>
            <a:pPr lvl="1"/>
            <a:r>
              <a:rPr lang="en-US" sz="2600" dirty="0"/>
              <a:t>C</a:t>
            </a:r>
            <a:r>
              <a:rPr lang="en-US" sz="2600" dirty="0" smtClean="0"/>
              <a:t>ross </a:t>
            </a:r>
            <a:r>
              <a:rPr lang="en-US" sz="2600" dirty="0"/>
              <a:t>validation </a:t>
            </a:r>
            <a:r>
              <a:rPr lang="en-US" sz="2600" dirty="0" smtClean="0"/>
              <a:t>aims to define </a:t>
            </a:r>
            <a:r>
              <a:rPr lang="en-US" sz="2600" dirty="0"/>
              <a:t>a dataset to "</a:t>
            </a:r>
            <a:r>
              <a:rPr lang="en-US" sz="2600" dirty="0" smtClean="0"/>
              <a:t>test” in </a:t>
            </a:r>
            <a:r>
              <a:rPr lang="en-US" sz="2600" dirty="0"/>
              <a:t>the training </a:t>
            </a:r>
            <a:r>
              <a:rPr lang="en-US" sz="2600" dirty="0" smtClean="0"/>
              <a:t>phase, </a:t>
            </a:r>
            <a:r>
              <a:rPr lang="en-US" sz="2600" dirty="0"/>
              <a:t>in order to limit problems like </a:t>
            </a:r>
            <a:r>
              <a:rPr lang="en-US" sz="2600" dirty="0" err="1" smtClean="0"/>
              <a:t>overfitting</a:t>
            </a:r>
            <a:r>
              <a:rPr lang="en-US" sz="2600" dirty="0" smtClean="0"/>
              <a:t>.</a:t>
            </a:r>
            <a:endParaRPr lang="en-US" sz="2600" baseline="-25000" dirty="0" smtClean="0"/>
          </a:p>
          <a:p>
            <a:pPr lvl="1"/>
            <a:r>
              <a:rPr lang="en-US" sz="2600" dirty="0" smtClean="0"/>
              <a:t>It gives </a:t>
            </a:r>
            <a:r>
              <a:rPr lang="en-US" sz="2600" dirty="0"/>
              <a:t>an insight on how the model will generalize to an independent </a:t>
            </a:r>
            <a:r>
              <a:rPr lang="en-US" sz="2600" dirty="0" smtClean="0"/>
              <a:t>dataset.</a:t>
            </a:r>
            <a:r>
              <a:rPr lang="en-US" sz="2600" baseline="-25000" dirty="0" smtClean="0"/>
              <a:t>[*]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81659" y="6147647"/>
            <a:ext cx="9083933" cy="578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[*] https://</a:t>
            </a:r>
            <a:r>
              <a:rPr lang="en-US" sz="1800" dirty="0" err="1"/>
              <a:t>en.wikipedia.org</a:t>
            </a:r>
            <a:r>
              <a:rPr lang="en-US" sz="1800" dirty="0"/>
              <a:t>/wiki/Cross-validation_(statistics)</a:t>
            </a:r>
          </a:p>
        </p:txBody>
      </p:sp>
    </p:spTree>
    <p:extLst>
      <p:ext uri="{BB962C8B-B14F-4D97-AF65-F5344CB8AC3E}">
        <p14:creationId xmlns:p14="http://schemas.microsoft.com/office/powerpoint/2010/main" val="8467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result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Multilayer Perceptron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-L </a:t>
            </a:r>
            <a:r>
              <a:rPr lang="en-US" sz="2800" dirty="0" smtClean="0"/>
              <a:t>0.6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200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10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30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26513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42186"/>
              </p:ext>
            </p:extLst>
          </p:nvPr>
        </p:nvGraphicFramePr>
        <p:xfrm>
          <a:off x="2589213" y="2133600"/>
          <a:ext cx="8915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L=0.6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N=200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8325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Special case: L=0.6 (Digit)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21368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0.5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1.0 </a:t>
            </a:r>
            <a:r>
              <a:rPr lang="de-DE" sz="2800" dirty="0"/>
              <a:t>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r>
              <a:rPr lang="de-DE" sz="2800" dirty="0"/>
              <a:t>-C </a:t>
            </a:r>
            <a:r>
              <a:rPr lang="de-DE" sz="2800" dirty="0" smtClean="0"/>
              <a:t>1.5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/>
              <a:t>-C 2.0 -L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C </a:t>
            </a:r>
            <a:r>
              <a:rPr lang="de-DE" sz="2800" dirty="0" err="1"/>
              <a:t>means</a:t>
            </a:r>
            <a:r>
              <a:rPr lang="de-DE" sz="2800" dirty="0"/>
              <a:t> </a:t>
            </a:r>
            <a:r>
              <a:rPr lang="de-DE" sz="2800" dirty="0" err="1" smtClean="0"/>
              <a:t>complexity</a:t>
            </a:r>
            <a:r>
              <a:rPr lang="de-DE" sz="2800" dirty="0" smtClean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7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78660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83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Classifying hand-written digits (0-9)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lassifying </a:t>
            </a:r>
            <a:r>
              <a:rPr lang="en-US" sz="2800" dirty="0"/>
              <a:t>black-and-white rectangular pixel </a:t>
            </a:r>
            <a:r>
              <a:rPr lang="en-US" sz="2800" dirty="0" smtClean="0"/>
              <a:t>displayed capital letters (A-Z)</a:t>
            </a:r>
          </a:p>
          <a:p>
            <a:endParaRPr lang="en-US" sz="2800" dirty="0"/>
          </a:p>
          <a:p>
            <a:r>
              <a:rPr lang="en-US" sz="2800" dirty="0" smtClean="0"/>
              <a:t>Two datasets retrieved from UCI ML 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94876"/>
              </p:ext>
            </p:extLst>
          </p:nvPr>
        </p:nvGraphicFramePr>
        <p:xfrm>
          <a:off x="2769095" y="1816308"/>
          <a:ext cx="89154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C=0.5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57.6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0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0620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54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Naïve Bayes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K: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r>
              <a:rPr lang="de-DE" sz="2800" dirty="0" smtClean="0"/>
              <a:t> </a:t>
            </a:r>
          </a:p>
          <a:p>
            <a:r>
              <a:rPr lang="de-DE" sz="2800" dirty="0" smtClean="0"/>
              <a:t>D: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 smtClean="0"/>
              <a:t>discretization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</a:t>
            </a:r>
            <a:r>
              <a:rPr lang="de-DE" sz="2800" dirty="0" err="1" smtClean="0"/>
              <a:t>False</a:t>
            </a:r>
            <a:endParaRPr lang="de-DE" sz="2800" dirty="0" smtClean="0"/>
          </a:p>
          <a:p>
            <a:r>
              <a:rPr lang="de-DE" sz="2800" dirty="0" smtClean="0"/>
              <a:t>K = True, D = </a:t>
            </a:r>
            <a:r>
              <a:rPr lang="de-DE" sz="2800" dirty="0" err="1" smtClean="0"/>
              <a:t>False</a:t>
            </a:r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True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50346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027284"/>
              </p:ext>
            </p:extLst>
          </p:nvPr>
        </p:nvGraphicFramePr>
        <p:xfrm>
          <a:off x="2769095" y="1816308"/>
          <a:ext cx="89154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F, D = 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29.4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T, D = F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= F, K = 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60.7%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80893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Hand-written Digits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5620</a:t>
            </a:r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1024 (32x32)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/ 1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0 ~ </a:t>
            </a:r>
            <a:r>
              <a:rPr lang="en-US" sz="2800" dirty="0" smtClean="0"/>
              <a:t>9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671" y="1486039"/>
            <a:ext cx="2495995" cy="507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676" y="1486039"/>
            <a:ext cx="2550990" cy="50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Hand-written Digits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T</a:t>
            </a:r>
            <a:r>
              <a:rPr lang="en-US" altLang="zh-CN" sz="2800" dirty="0" smtClean="0"/>
              <a:t>ransformation: 32x32 </a:t>
            </a:r>
            <a:r>
              <a:rPr lang="en-US" altLang="zh-CN" sz="2800" dirty="0" smtClean="0">
                <a:sym typeface="Wingdings"/>
              </a:rPr>
              <a:t> 8x8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en-US" sz="2800" dirty="0" smtClean="0"/>
              <a:t>Number of attributes: 64</a:t>
            </a:r>
          </a:p>
          <a:p>
            <a:endParaRPr lang="en-US" sz="2800" dirty="0"/>
          </a:p>
          <a:p>
            <a:r>
              <a:rPr lang="en-US" sz="2800" dirty="0" smtClean="0"/>
              <a:t>Attribute info: 0 ~ 16</a:t>
            </a:r>
          </a:p>
          <a:p>
            <a:endParaRPr lang="en-US" sz="2800" dirty="0"/>
          </a:p>
          <a:p>
            <a:r>
              <a:rPr lang="en-US" sz="2800" dirty="0" smtClean="0"/>
              <a:t>Class: 0 ~ 9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82" y="1614333"/>
            <a:ext cx="2550990" cy="5072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3381" y="1614333"/>
            <a:ext cx="396077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4612" y="1614333"/>
            <a:ext cx="363682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Capital Letter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</a:t>
            </a:r>
            <a:r>
              <a:rPr lang="en-US" altLang="zh-CN" sz="2800" dirty="0" smtClean="0"/>
              <a:t>20000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16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~ 15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</a:t>
            </a:r>
            <a:r>
              <a:rPr lang="en-US" sz="2800" dirty="0" smtClean="0"/>
              <a:t>A ~ Z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Capital Letter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9" y="1423209"/>
            <a:ext cx="4105088" cy="5198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56" y="1423208"/>
            <a:ext cx="5215732" cy="51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Training Procedure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747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Choose a performance measure </a:t>
            </a:r>
          </a:p>
          <a:p>
            <a:pPr lvl="1"/>
            <a:r>
              <a:rPr lang="en-US" sz="2600" dirty="0" smtClean="0"/>
              <a:t>Zero-one Loss for our classification problems</a:t>
            </a:r>
            <a:endParaRPr lang="en-US" sz="2600" dirty="0"/>
          </a:p>
          <a:p>
            <a:r>
              <a:rPr lang="en-US" sz="2800" dirty="0" smtClean="0"/>
              <a:t>Choose Classifiers</a:t>
            </a:r>
          </a:p>
          <a:p>
            <a:pPr lvl="1"/>
            <a:r>
              <a:rPr lang="en-US" sz="2400" dirty="0" smtClean="0"/>
              <a:t>Naïve Bayes, SVM, Multi-layer Perceptron</a:t>
            </a:r>
          </a:p>
          <a:p>
            <a:r>
              <a:rPr lang="en-US" sz="2800" dirty="0" smtClean="0"/>
              <a:t>For each classifier, find f which </a:t>
            </a:r>
            <a:r>
              <a:rPr lang="en-US" sz="2800" dirty="0"/>
              <a:t>minimizes </a:t>
            </a:r>
            <a:r>
              <a:rPr lang="en-US" sz="2800" dirty="0" smtClean="0"/>
              <a:t>training error and test f on validation set</a:t>
            </a:r>
          </a:p>
          <a:p>
            <a:r>
              <a:rPr lang="en-US" sz="2800" dirty="0" smtClean="0"/>
              <a:t>Choose </a:t>
            </a:r>
            <a:r>
              <a:rPr lang="en-US" sz="2800" dirty="0"/>
              <a:t>classifier with the least validation error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Naïve Bayes</a:t>
            </a:r>
          </a:p>
          <a:p>
            <a:pPr lvl="1"/>
            <a:r>
              <a:rPr lang="de-DE" sz="2800" dirty="0"/>
              <a:t>K: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endParaRPr lang="de-DE" sz="2800" dirty="0" smtClean="0"/>
          </a:p>
          <a:p>
            <a:pPr lvl="1"/>
            <a:r>
              <a:rPr lang="de-DE" sz="2800" dirty="0"/>
              <a:t>D: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/>
              <a:t>discretization</a:t>
            </a:r>
            <a:endParaRPr lang="de-DE" sz="2800" dirty="0"/>
          </a:p>
          <a:p>
            <a:r>
              <a:rPr lang="en-US" sz="2800" dirty="0" smtClean="0"/>
              <a:t>Support Vector Machine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Naïve Bayes</a:t>
            </a:r>
          </a:p>
          <a:p>
            <a:r>
              <a:rPr lang="en-US" sz="2800" b="1" dirty="0" smtClean="0"/>
              <a:t>Support Vector Machine</a:t>
            </a:r>
          </a:p>
          <a:p>
            <a:pPr lvl="1"/>
            <a:r>
              <a:rPr lang="en-US" sz="2600" dirty="0" smtClean="0"/>
              <a:t>Complexity Parameter C</a:t>
            </a:r>
          </a:p>
          <a:p>
            <a:pPr lvl="1"/>
            <a:r>
              <a:rPr lang="en-US" sz="2600" dirty="0"/>
              <a:t>The C parameter </a:t>
            </a:r>
            <a:r>
              <a:rPr lang="en-US" sz="2600" dirty="0" smtClean="0"/>
              <a:t>tells SVM optimization how much misclassification should be avoided in training.</a:t>
            </a:r>
            <a:endParaRPr lang="en-US" sz="2600" dirty="0"/>
          </a:p>
          <a:p>
            <a:pPr lvl="1"/>
            <a:r>
              <a:rPr lang="en-US" sz="2600" dirty="0" smtClean="0"/>
              <a:t>For large values of C, optimization tends to choose a </a:t>
            </a:r>
            <a:r>
              <a:rPr lang="en-US" sz="2600" smtClean="0"/>
              <a:t>smaller-margin </a:t>
            </a:r>
            <a:r>
              <a:rPr lang="en-US" sz="2600" smtClean="0"/>
              <a:t>hyper</a:t>
            </a:r>
            <a:r>
              <a:rPr lang="en-US" altLang="zh-CN" sz="2600" smtClean="0"/>
              <a:t>-</a:t>
            </a:r>
            <a:r>
              <a:rPr lang="en-US" sz="2600" smtClean="0"/>
              <a:t>plan</a:t>
            </a:r>
            <a:r>
              <a:rPr lang="en-US" altLang="zh-CN" sz="2600" smtClean="0"/>
              <a:t>e</a:t>
            </a:r>
            <a:r>
              <a:rPr lang="en-US" sz="2600" smtClean="0"/>
              <a:t> </a:t>
            </a:r>
            <a:r>
              <a:rPr lang="en-US" sz="2600" dirty="0" smtClean="0"/>
              <a:t>if it does a better job in classifying training data.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35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2707</TotalTime>
  <Words>717</Words>
  <Application>Microsoft Macintosh PowerPoint</Application>
  <PresentationFormat>Widescreen</PresentationFormat>
  <Paragraphs>189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Century Gothic</vt:lpstr>
      <vt:lpstr>Mangal</vt:lpstr>
      <vt:lpstr>Wingdings</vt:lpstr>
      <vt:lpstr>Wingdings 3</vt:lpstr>
      <vt:lpstr>幼圆</vt:lpstr>
      <vt:lpstr>Arial</vt:lpstr>
      <vt:lpstr>Wisp</vt:lpstr>
      <vt:lpstr>Hand-written Digits Classification and Letter Recognition</vt:lpstr>
      <vt:lpstr>Problem Description</vt:lpstr>
      <vt:lpstr>Hand-written Digits Dataset</vt:lpstr>
      <vt:lpstr>Hand-written Digits Dataset</vt:lpstr>
      <vt:lpstr>Capital Letter Dataset</vt:lpstr>
      <vt:lpstr>Capital Letter Dataset</vt:lpstr>
      <vt:lpstr>Training Procedure</vt:lpstr>
      <vt:lpstr>Classifier Tuning</vt:lpstr>
      <vt:lpstr>Classifier Tuning</vt:lpstr>
      <vt:lpstr>Classifiers Tuning</vt:lpstr>
      <vt:lpstr>Test Setup</vt:lpstr>
      <vt:lpstr>Test result analysis</vt:lpstr>
      <vt:lpstr>Multilayer Perceptron</vt:lpstr>
      <vt:lpstr>Test Results w/ Different Parameters</vt:lpstr>
      <vt:lpstr>Least Correct Class</vt:lpstr>
      <vt:lpstr>Test Results w/ Different Parameters</vt:lpstr>
      <vt:lpstr>Special case: L=0.6 (Digit)</vt:lpstr>
      <vt:lpstr>Support Vector Machine</vt:lpstr>
      <vt:lpstr>Test Results w/ Different Parameters</vt:lpstr>
      <vt:lpstr>Least Correct Class</vt:lpstr>
      <vt:lpstr>Test Results w/ Different Parameters</vt:lpstr>
      <vt:lpstr>Naïve Bayes</vt:lpstr>
      <vt:lpstr>Test Results w/ Different Parameters</vt:lpstr>
      <vt:lpstr>Least Correct Class</vt:lpstr>
      <vt:lpstr>Test Results w/ Different Parameters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51</cp:revision>
  <dcterms:created xsi:type="dcterms:W3CDTF">2016-11-22T19:51:25Z</dcterms:created>
  <dcterms:modified xsi:type="dcterms:W3CDTF">2016-11-28T23:38:46Z</dcterms:modified>
</cp:coreProperties>
</file>