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004800" cy="9753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DC8588-F9FB-4900-822A-BF199FAC3D5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8DE3AE-890D-446E-AD05-7E3863CD0A9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EB3A7F-AD9B-47B4-892B-CFF6BBBE8D5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69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403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5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569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403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787615-E440-49B5-94B1-F5D15414106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868CF1-20D1-4928-9BD3-F782A89BB90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D15ABA-F32B-469C-804B-93E36F22764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52AEA2-5989-477D-AC5F-E8A9E306ED9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787D6-E074-4454-BD0C-F4A7D49E154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2D7AF-E926-4D08-9BC0-D1CF4AC7BC8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60880" y="444600"/>
            <a:ext cx="11882880" cy="49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D2B25B-414D-45DA-9ECC-33DE1AA782C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8895E2-6E6D-4565-BF96-06EF6849EDB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DCA09D-73C7-48D7-AEA7-09DADC32CEE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5A4834-B699-4E58-9026-AF4D804CB36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38ADEB-8EEE-474E-8A53-FB7512CFFE7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370EB5-3565-409E-A895-129DF103AE7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FDDF01-60CF-4530-B3AA-9F995F585B3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69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403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5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569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403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81EFB8-D63C-461E-A7D3-809FAB1C638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927039-A6FD-4DA4-B9A1-85AED21F8FD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E70F64-285A-4BC7-B0F0-93E3FE64AD7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924908-7C9D-4DEE-BC63-54F8D0E06CE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60880" y="444600"/>
            <a:ext cx="11882880" cy="49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09AA84-BDE8-40A4-A5FF-6A818499B85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080620-EA6C-42F2-A01B-EB5A930177B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73EA04-1AFD-4559-B66D-10A460E5102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48B80F-27A6-41DB-877A-411F1ACD177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p8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720" cy="74160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9;p8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9200" cy="503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6311880" y="9252000"/>
            <a:ext cx="368280" cy="57582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1954BAC-4FE2-4E5A-82B0-603E1BB1C97E}" type="slidenum">
              <a: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;p8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720" cy="74160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9;p8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9200" cy="5032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buNone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6311880" y="9252000"/>
            <a:ext cx="368280" cy="57582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8FFAAAA-A451-4D1F-93A6-A416D3976D97}" type="slidenum">
              <a: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youtu.be/IyQAMMDzM0Q?feature=shared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32;p1"/>
          <p:cNvSpPr/>
          <p:nvPr/>
        </p:nvSpPr>
        <p:spPr>
          <a:xfrm>
            <a:off x="246240" y="3964320"/>
            <a:ext cx="12512160" cy="104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000000"/>
                </a:solidFill>
                <a:latin typeface="Arial Narrow"/>
                <a:ea typeface="Arial Narrow"/>
              </a:rPr>
              <a:t>Árvore 2-3-4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33;p1"/>
          <p:cNvSpPr/>
          <p:nvPr/>
        </p:nvSpPr>
        <p:spPr>
          <a:xfrm>
            <a:off x="2820600" y="5805360"/>
            <a:ext cx="7363080" cy="22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  <a:ea typeface="Arial Narrow"/>
              </a:rPr>
              <a:t>Equipe: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99960" algn="ctr">
              <a:lnSpc>
                <a:spcPct val="100000"/>
              </a:lnSpc>
              <a:buClr>
                <a:srgbClr val="000000"/>
              </a:buClr>
              <a:buFont typeface="Arial Narrow"/>
              <a:buChar char="-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Arial Narrow"/>
                <a:ea typeface="Arial Narrow"/>
              </a:rPr>
              <a:t>Athisson Alberto Lima Marques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7200" indent="-399960" algn="ctr">
              <a:lnSpc>
                <a:spcPct val="100000"/>
              </a:lnSpc>
              <a:buClr>
                <a:srgbClr val="000000"/>
              </a:buClr>
              <a:buFont typeface="Arial Narrow"/>
              <a:buChar char="-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Arial Narrow"/>
                <a:ea typeface="Arial Narrow"/>
              </a:rPr>
              <a:t>Francys Samuel Oliveira Pereira dos Santos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7200" indent="-399960" algn="ctr">
              <a:lnSpc>
                <a:spcPct val="100000"/>
              </a:lnSpc>
              <a:buClr>
                <a:srgbClr val="000000"/>
              </a:buClr>
              <a:buFont typeface="Arial Narrow"/>
              <a:buChar char="-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Arial Narrow"/>
                <a:ea typeface="Arial Narrow"/>
              </a:rPr>
              <a:t>Jader Rogerio dos Santos Neto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7200" indent="-399960" algn="ctr">
              <a:lnSpc>
                <a:spcPct val="100000"/>
              </a:lnSpc>
              <a:buClr>
                <a:srgbClr val="000000"/>
              </a:buClr>
              <a:buFont typeface="Arial Narrow"/>
              <a:buChar char="-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Arial Narrow"/>
                <a:ea typeface="Arial Narrow"/>
              </a:rPr>
              <a:t>Robson de Paula Correia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34;p1" descr=""/>
          <p:cNvPicPr/>
          <p:nvPr/>
        </p:nvPicPr>
        <p:blipFill>
          <a:blip r:embed="rId1"/>
          <a:stretch/>
        </p:blipFill>
        <p:spPr>
          <a:xfrm>
            <a:off x="6525000" y="944280"/>
            <a:ext cx="1987200" cy="18835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35;p1" descr=""/>
          <p:cNvPicPr/>
          <p:nvPr/>
        </p:nvPicPr>
        <p:blipFill>
          <a:blip r:embed="rId2"/>
          <a:stretch/>
        </p:blipFill>
        <p:spPr>
          <a:xfrm>
            <a:off x="4492080" y="466920"/>
            <a:ext cx="1655640" cy="283860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36;p1"/>
          <p:cNvSpPr/>
          <p:nvPr/>
        </p:nvSpPr>
        <p:spPr>
          <a:xfrm>
            <a:off x="1464120" y="8354160"/>
            <a:ext cx="1007640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GitHub: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 u="sng">
                <a:solidFill>
                  <a:schemeClr val="hlink"/>
                </a:solidFill>
                <a:uFillTx/>
                <a:latin typeface="Calibri"/>
                <a:ea typeface="Calibri"/>
              </a:rPr>
              <a:t>https://github.com/Starbobinho/huffman_project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17840" y="444600"/>
            <a:ext cx="1172592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100" spc="-1" strike="noStrike">
                <a:solidFill>
                  <a:srgbClr val="000000"/>
                </a:solidFill>
                <a:latin typeface="Calibri"/>
                <a:ea typeface="Calibri"/>
              </a:rPr>
              <a:t>Motivação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42600" y="1819080"/>
            <a:ext cx="7592760" cy="414648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Sam e  Dean Winchester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Calibri"/>
              </a:rPr>
              <a:t> foram contratados pela empresa Supernatural LTDA,  para realizar uma manutenção na “biblioteca sagrada” da qual a empresa têm posse, após o aparecimento de condutas indesejáveis em suas funcionalidades internas. 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Calibri"/>
              </a:rPr>
              <a:t>Entre as especificações de seu trabalho, os irmãos Winchester precisam desenvolver uma aplicação com um índice de pesquisa eficiente com base em palavras-chave, tópicos, autores e outros metadados relacionados aos documentos sagrados.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43;g1e889af2314_0_2" descr=""/>
          <p:cNvPicPr/>
          <p:nvPr/>
        </p:nvPicPr>
        <p:blipFill>
          <a:blip r:embed="rId1"/>
          <a:srcRect l="0" t="0" r="10172" b="3829"/>
          <a:stretch/>
        </p:blipFill>
        <p:spPr>
          <a:xfrm>
            <a:off x="9900000" y="180000"/>
            <a:ext cx="2669400" cy="359316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45;g1e889af2314_0_2"/>
          <p:cNvSpPr/>
          <p:nvPr/>
        </p:nvSpPr>
        <p:spPr>
          <a:xfrm>
            <a:off x="606600" y="7920000"/>
            <a:ext cx="4973400" cy="10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27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Qual estrutura de dados os irmãos vão utilizar?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8100000" y="4680000"/>
            <a:ext cx="4544640" cy="340416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Árvore 2-3-4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35840" y="1614960"/>
            <a:ext cx="11121480" cy="402912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p>
            <a:pPr marL="343080" indent="-434880">
              <a:lnSpc>
                <a:spcPct val="115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É uma estrutura de dados que permite organizar dados de maneira hierárquica e balanceada.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434880">
              <a:lnSpc>
                <a:spcPct val="115000"/>
              </a:lnSpc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Devido a sua capacidade de manter um alto grau de balanceamento, ao mesmo tempo que garante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que as operações sejam realizadas em tempo logarítmico,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é uma escolha atraente quando se deseja manter um conjunto de dados ordenado com um bom desempenho em operações de busca e manipulação.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52;g1e89088d1ba_1_0" descr=""/>
          <p:cNvPicPr/>
          <p:nvPr/>
        </p:nvPicPr>
        <p:blipFill>
          <a:blip r:embed="rId1"/>
          <a:srcRect l="0" t="23116" r="0" b="9427"/>
          <a:stretch/>
        </p:blipFill>
        <p:spPr>
          <a:xfrm>
            <a:off x="1860120" y="5963400"/>
            <a:ext cx="8873280" cy="336636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Definições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956736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343080" indent="-428760" algn="just">
              <a:lnSpc>
                <a:spcPct val="115000"/>
              </a:lnSpc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700" spc="-1" strike="noStrike">
                <a:solidFill>
                  <a:schemeClr val="dk1"/>
                </a:solidFill>
                <a:latin typeface="Calibri"/>
                <a:ea typeface="Calibri"/>
              </a:rPr>
              <a:t>Quando inserida uma nova chave, a árvore pode se reorganizar para manter </a:t>
            </a:r>
            <a:r>
              <a:rPr b="0" lang="en-US" sz="2700" spc="-1" strike="noStrike">
                <a:solidFill>
                  <a:schemeClr val="dk1"/>
                </a:solidFill>
                <a:latin typeface="Calibri"/>
                <a:ea typeface="Calibri"/>
              </a:rPr>
              <a:t>o equilíbrio, dividindo ou mesclando nós, de modo que ao chegar no final </a:t>
            </a:r>
            <a:r>
              <a:rPr b="0" lang="en-US" sz="2700" spc="-1" strike="noStrike">
                <a:solidFill>
                  <a:schemeClr val="dk1"/>
                </a:solidFill>
                <a:latin typeface="Calibri"/>
                <a:ea typeface="Calibri"/>
              </a:rPr>
              <a:t>cada nó contenha o número correto de chaves.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343080" indent="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343080" indent="-428760" algn="just">
              <a:lnSpc>
                <a:spcPct val="115000"/>
              </a:lnSpc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700" spc="-1" strike="noStrike">
                <a:solidFill>
                  <a:schemeClr val="dk1"/>
                </a:solidFill>
                <a:latin typeface="Calibri"/>
                <a:ea typeface="Calibri"/>
              </a:rPr>
              <a:t>O “equilíbrio automático” garante que todas as folhas da árvore tenham a </a:t>
            </a:r>
            <a:r>
              <a:rPr b="0" lang="en-US" sz="2700" spc="-1" strike="noStrike">
                <a:solidFill>
                  <a:schemeClr val="dk1"/>
                </a:solidFill>
                <a:latin typeface="Calibri"/>
                <a:ea typeface="Calibri"/>
              </a:rPr>
              <a:t>mesma profundidade, o que significa que as operações de busca oferecem </a:t>
            </a:r>
            <a:r>
              <a:rPr b="0" lang="en-US" sz="2700" spc="-1" strike="noStrike">
                <a:solidFill>
                  <a:schemeClr val="dk1"/>
                </a:solidFill>
                <a:latin typeface="Calibri"/>
                <a:ea typeface="Calibri"/>
              </a:rPr>
              <a:t>tempo de execução logarítmico. Sem essa característica, a árvore poderia </a:t>
            </a:r>
            <a:r>
              <a:rPr b="0" lang="en-US" sz="2700" spc="-1" strike="noStrike">
                <a:solidFill>
                  <a:schemeClr val="dk1"/>
                </a:solidFill>
                <a:latin typeface="Calibri"/>
                <a:ea typeface="Calibri"/>
              </a:rPr>
              <a:t>se degenerar, levando a um desempenho de busca semelhante ao de uma </a:t>
            </a:r>
            <a:r>
              <a:rPr b="0" lang="en-US" sz="2700" spc="-1" strike="noStrike">
                <a:solidFill>
                  <a:schemeClr val="dk1"/>
                </a:solidFill>
                <a:latin typeface="Calibri"/>
                <a:ea typeface="Calibri"/>
              </a:rPr>
              <a:t>lista simples, que é muito menos eficiente.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Código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184400" y="2360160"/>
            <a:ext cx="9914760" cy="51501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struct no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int valores[3];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struct no *filhos[4];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struct no *pai;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int quantChaves;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};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typedef struct no No;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Código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256760" y="1245960"/>
            <a:ext cx="1133892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No *buscar(No *no,int valor){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int i;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if(no){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for(i = 0;i &lt; no-&gt;quantChaves;i++){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if(no-&gt;valores[i] == valor){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printf("ELEMENTO ENCONTRADO");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return no;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else if(valor &lt; no-&gt;valores[i]){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break;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return buscar(no-&gt;filhos[i],valor);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else{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printf("ELEMENTO NÃO ENCONTRADO");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return NULL;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pt-BR" sz="23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Animação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76;p6"/>
          <p:cNvSpPr/>
          <p:nvPr/>
        </p:nvSpPr>
        <p:spPr>
          <a:xfrm>
            <a:off x="2894400" y="7235640"/>
            <a:ext cx="833508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1"/>
              </a:rPr>
              <a:t>https://youtu.be/IyQAMMDzM0Q?feature=shared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77;p6" descr=""/>
          <p:cNvPicPr/>
          <p:nvPr/>
        </p:nvPicPr>
        <p:blipFill>
          <a:blip r:embed="rId2"/>
          <a:stretch/>
        </p:blipFill>
        <p:spPr>
          <a:xfrm>
            <a:off x="3582000" y="1599480"/>
            <a:ext cx="4898520" cy="541080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De volta à Motivação…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8920" cy="474948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 fontScale="83000"/>
          </a:bodyPr>
          <a:p>
            <a:pPr marL="343080" indent="-427680">
              <a:lnSpc>
                <a:spcPct val="115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2900" spc="-1" strike="noStrike">
                <a:solidFill>
                  <a:schemeClr val="dk1"/>
                </a:solidFill>
                <a:latin typeface="Calibri"/>
                <a:ea typeface="Calibri"/>
              </a:rPr>
              <a:t>Em resumo, a árvore 2-3-4 é uma escolha sólida e eficiente para uma implementação de uma biblioteca digital, que necessita de buscas extremamente eficientes, pois:</a:t>
            </a: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lvl="3" marL="1371600" indent="-427680">
              <a:lnSpc>
                <a:spcPct val="115000"/>
              </a:lnSpc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9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r>
              <a:rPr b="0" lang="en-US" sz="2900" spc="-1" strike="noStrike">
                <a:solidFill>
                  <a:schemeClr val="dk1"/>
                </a:solidFill>
                <a:latin typeface="Calibri"/>
                <a:ea typeface="Calibri"/>
              </a:rPr>
              <a:t>oferece operações de busca, inserção e remoção com eficiência, mantendo a árvore balanceada.</a:t>
            </a: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lvl="3" marL="1371600" indent="-427680">
              <a:lnSpc>
                <a:spcPct val="115000"/>
              </a:lnSpc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900" spc="-1" strike="noStrike">
                <a:solidFill>
                  <a:schemeClr val="dk1"/>
                </a:solidFill>
                <a:latin typeface="Calibri"/>
                <a:ea typeface="Calibri"/>
              </a:rPr>
              <a:t>devido a sua estrutura estratégica, consegue driblar possíveis problemas em relação a árvores muito grandes, garantindo desempenho consistente mesmo com grandes volumes de dados.</a:t>
            </a: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138920" y="6300000"/>
            <a:ext cx="4501080" cy="337356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2024-03-19T21:23:09Z</dcterms:modified>
  <cp:revision>2</cp:revision>
  <dc:subject/>
  <dc:title/>
</cp:coreProperties>
</file>