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PbU7ni97e1wyrOLgKf47fSixE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655885-1CB9-4015-9C78-46234A6115BC}">
  <a:tblStyle styleId="{11655885-1CB9-4015-9C78-46234A6115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2"/>
    <p:restoredTop sz="94681"/>
  </p:normalViewPr>
  <p:slideViewPr>
    <p:cSldViewPr snapToGrid="0">
      <p:cViewPr varScale="1">
        <p:scale>
          <a:sx n="86" d="100"/>
          <a:sy n="86" d="100"/>
        </p:scale>
        <p:origin x="22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 rot="10800000" flipH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10800000" flipH="1">
            <a:off x="1246925" y="-479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rot="10800000" flipH="1">
            <a:off x="-1" y="-479"/>
            <a:ext cx="9324977" cy="6858479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04671" y="962246"/>
            <a:ext cx="7179269" cy="2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ko-KR" sz="3800"/>
              <a:t>창의공학설계(캡스톤디자인)</a:t>
            </a:r>
            <a:endParaRPr sz="3800"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ko-KR" sz="2000"/>
              <a:t>2주차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4715124" y="0"/>
            <a:ext cx="7476877" cy="6858000"/>
          </a:xfrm>
          <a:custGeom>
            <a:avLst/>
            <a:gdLst/>
            <a:ahLst/>
            <a:cxnLst/>
            <a:rect l="l" t="t" r="r" b="b"/>
            <a:pathLst>
              <a:path w="7476877" h="6858000" extrusionOk="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rgbClr val="7F7F7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56919" y="2945524"/>
            <a:ext cx="64572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ko-KR" sz="7200"/>
              <a:t>평가 안내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331480" y="1234285"/>
            <a:ext cx="50136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0"/>
          <p:cNvGrpSpPr/>
          <p:nvPr/>
        </p:nvGrpSpPr>
        <p:grpSpPr>
          <a:xfrm>
            <a:off x="441959" y="561256"/>
            <a:ext cx="1128382" cy="847205"/>
            <a:chOff x="7393391" y="1075612"/>
            <a:chExt cx="1128382" cy="847205"/>
          </a:xfrm>
        </p:grpSpPr>
        <p:sp>
          <p:nvSpPr>
            <p:cNvPr id="168" name="Google Shape;168;p10"/>
            <p:cNvSpPr/>
            <p:nvPr/>
          </p:nvSpPr>
          <p:spPr>
            <a:xfrm>
              <a:off x="7393391" y="1327438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971281" y="1075612"/>
              <a:ext cx="550491" cy="485307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평가방법</a:t>
            </a:r>
            <a:endParaRPr/>
          </a:p>
        </p:txBody>
      </p:sp>
      <p:pic>
        <p:nvPicPr>
          <p:cNvPr id="175" name="Google Shape;175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8160"/>
          <a:stretch/>
        </p:blipFill>
        <p:spPr>
          <a:xfrm>
            <a:off x="2441442" y="1690691"/>
            <a:ext cx="73092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기여도 평가 방법 예시</a:t>
            </a:r>
            <a:endParaRPr/>
          </a:p>
        </p:txBody>
      </p:sp>
      <p:pic>
        <p:nvPicPr>
          <p:cNvPr id="181" name="Google Shape;181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2838"/>
          <a:stretch/>
        </p:blipFill>
        <p:spPr>
          <a:xfrm>
            <a:off x="2664510" y="1690690"/>
            <a:ext cx="68631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3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89" name="Google Shape;189;p13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784"/>
                  </a:srgbClr>
                </a:gs>
                <a:gs pos="813">
                  <a:srgbClr val="FFFFFF">
                    <a:alpha val="40784"/>
                  </a:srgbClr>
                </a:gs>
                <a:gs pos="20000">
                  <a:srgbClr val="3684CB">
                    <a:alpha val="55686"/>
                  </a:srgbClr>
                </a:gs>
                <a:gs pos="44000">
                  <a:srgbClr val="C4E0B2">
                    <a:alpha val="56862"/>
                  </a:srgbClr>
                </a:gs>
                <a:gs pos="74000">
                  <a:srgbClr val="537DC9">
                    <a:alpha val="33725"/>
                  </a:srgbClr>
                </a:gs>
                <a:gs pos="100000">
                  <a:srgbClr val="FFFFFF">
                    <a:alpha val="5882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ko-KR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Question?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715124" y="0"/>
            <a:ext cx="7476877" cy="6858000"/>
          </a:xfrm>
          <a:custGeom>
            <a:avLst/>
            <a:gdLst/>
            <a:ahLst/>
            <a:cxnLst/>
            <a:rect l="l" t="t" r="r" b="b"/>
            <a:pathLst>
              <a:path w="7476877" h="6858000" extrusionOk="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ko-K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캡스톤디자인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441959" y="561256"/>
            <a:ext cx="1128383" cy="847206"/>
            <a:chOff x="7393391" y="1075612"/>
            <a:chExt cx="1128383" cy="847206"/>
          </a:xfrm>
        </p:grpSpPr>
        <p:sp>
          <p:nvSpPr>
            <p:cNvPr id="110" name="Google Shape;110;p2"/>
            <p:cNvSpPr/>
            <p:nvPr/>
          </p:nvSpPr>
          <p:spPr>
            <a:xfrm>
              <a:off x="7393391" y="1327438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971281" y="1075612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Capstone</a:t>
            </a:r>
            <a:endParaRPr/>
          </a:p>
        </p:txBody>
      </p:sp>
      <p:pic>
        <p:nvPicPr>
          <p:cNvPr id="117" name="Google Shape;11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8427"/>
          <a:stretch/>
        </p:blipFill>
        <p:spPr>
          <a:xfrm>
            <a:off x="2429524" y="1690690"/>
            <a:ext cx="7332952" cy="44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Capstone Design</a:t>
            </a:r>
            <a:endParaRPr/>
          </a:p>
        </p:txBody>
      </p:sp>
      <p:pic>
        <p:nvPicPr>
          <p:cNvPr id="123" name="Google Shape;12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639"/>
          <a:stretch/>
        </p:blipFill>
        <p:spPr>
          <a:xfrm>
            <a:off x="2632801" y="1690690"/>
            <a:ext cx="6926397" cy="44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해외사례 : 워털루대학교</a:t>
            </a:r>
            <a:endParaRPr/>
          </a:p>
        </p:txBody>
      </p:sp>
      <p:pic>
        <p:nvPicPr>
          <p:cNvPr id="129" name="Google Shape;12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4437"/>
          <a:stretch/>
        </p:blipFill>
        <p:spPr>
          <a:xfrm>
            <a:off x="2600502" y="1690690"/>
            <a:ext cx="6990996" cy="44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해외사례 : 브리검영대학교</a:t>
            </a:r>
            <a:endParaRPr/>
          </a:p>
        </p:txBody>
      </p:sp>
      <p:pic>
        <p:nvPicPr>
          <p:cNvPr id="135" name="Google Shape;13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372"/>
          <a:stretch/>
        </p:blipFill>
        <p:spPr>
          <a:xfrm>
            <a:off x="2643437" y="1690690"/>
            <a:ext cx="6905126" cy="448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4715124" y="0"/>
            <a:ext cx="7476877" cy="6858000"/>
          </a:xfrm>
          <a:custGeom>
            <a:avLst/>
            <a:gdLst/>
            <a:ahLst/>
            <a:cxnLst/>
            <a:rect l="l" t="t" r="r" b="b"/>
            <a:pathLst>
              <a:path w="7476877" h="6858000" extrusionOk="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ko-KR" sz="7200"/>
              <a:t>운영 안내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7"/>
          <p:cNvGrpSpPr/>
          <p:nvPr/>
        </p:nvGrpSpPr>
        <p:grpSpPr>
          <a:xfrm>
            <a:off x="441959" y="561256"/>
            <a:ext cx="1128383" cy="847206"/>
            <a:chOff x="7393391" y="1075612"/>
            <a:chExt cx="1128383" cy="847206"/>
          </a:xfrm>
        </p:grpSpPr>
        <p:sp>
          <p:nvSpPr>
            <p:cNvPr id="145" name="Google Shape;145;p7"/>
            <p:cNvSpPr/>
            <p:nvPr/>
          </p:nvSpPr>
          <p:spPr>
            <a:xfrm>
              <a:off x="7393391" y="1327438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7971281" y="1075612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운영 절차</a:t>
            </a:r>
            <a:endParaRPr/>
          </a:p>
        </p:txBody>
      </p:sp>
      <p:graphicFrame>
        <p:nvGraphicFramePr>
          <p:cNvPr id="152" name="Google Shape;152;p8"/>
          <p:cNvGraphicFramePr/>
          <p:nvPr>
            <p:extLst>
              <p:ext uri="{D42A27DB-BD31-4B8C-83A1-F6EECF244321}">
                <p14:modId xmlns:p14="http://schemas.microsoft.com/office/powerpoint/2010/main" val="123126713"/>
              </p:ext>
            </p:extLst>
          </p:nvPr>
        </p:nvGraphicFramePr>
        <p:xfrm>
          <a:off x="838200" y="1825625"/>
          <a:ext cx="10515600" cy="4358770"/>
        </p:xfrm>
        <a:graphic>
          <a:graphicData uri="http://schemas.openxmlformats.org/drawingml/2006/table">
            <a:tbl>
              <a:tblPr firstRow="1" bandRow="1">
                <a:noFill/>
                <a:tableStyleId>{11655885-1CB9-4015-9C78-46234A6115BC}</a:tableStyleId>
              </a:tblPr>
              <a:tblGrid>
                <a:gridCol w="42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절차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기간(주차)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비고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팀 구성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팀장 선출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팀-기업 매칭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산업체 멘토 지정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1차 멘토링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3~4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개발목표 설정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개발계획서 작성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3~4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재료비 신청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3~4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행정실 취합 후 일괄 구매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재료 수령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2차 멘토링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10월 중순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개발 방향 및 내용 점검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프로젝트 상세 설계서 작성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5~12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3차 멘토링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11월 중순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설계서 점검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프로젝트 상세 설계서 발표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13~16</a:t>
                      </a:r>
                      <a:endParaRPr sz="16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SW국내현장실습(인턴십)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겨울방학</a:t>
                      </a: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4주, 연계기업, 프로토타입 개발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개발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4학년 1학기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결과물 완성, EXPO 및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학기 </a:t>
                      </a:r>
                      <a:r>
                        <a:rPr lang="en-US" altLang="ko-KR" sz="1600" dirty="0"/>
                        <a:t>DCU </a:t>
                      </a:r>
                      <a:r>
                        <a:rPr lang="ko-KR" sz="1600" dirty="0" err="1"/>
                        <a:t>SW대전</a:t>
                      </a:r>
                      <a:r>
                        <a:rPr lang="ko-KR" sz="1600" dirty="0"/>
                        <a:t> 출품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팀별 과제지원금</a:t>
            </a:r>
            <a:endParaRPr/>
          </a:p>
        </p:txBody>
      </p:sp>
      <p:graphicFrame>
        <p:nvGraphicFramePr>
          <p:cNvPr id="158" name="Google Shape;158;p9"/>
          <p:cNvGraphicFramePr/>
          <p:nvPr/>
        </p:nvGraphicFramePr>
        <p:xfrm>
          <a:off x="838200" y="1825625"/>
          <a:ext cx="10515600" cy="3723670"/>
        </p:xfrm>
        <a:graphic>
          <a:graphicData uri="http://schemas.openxmlformats.org/drawingml/2006/table">
            <a:tbl>
              <a:tblPr firstRow="1" bandRow="1">
                <a:noFill/>
                <a:tableStyleId>{11655885-1CB9-4015-9C78-46234A6115BC}</a:tableStyleId>
              </a:tblPr>
              <a:tblGrid>
                <a:gridCol w="133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항목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금액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비고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재료구입비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400,000원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/>
                        <a:t>과제수행에 필요한</a:t>
                      </a:r>
                      <a:endParaRPr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부품</a:t>
                      </a:r>
                      <a:endParaRPr sz="1600" u="none" strike="noStrike" cap="none"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비자산성 소프트웨어</a:t>
                      </a:r>
                      <a:endParaRPr sz="1600" u="none" strike="noStrike" cap="none"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디자인 템플릿 등</a:t>
                      </a:r>
                      <a:endParaRPr sz="1600" u="none" strike="noStrike" cap="none"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디자인 개발 관련 문구류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/>
                        <a:t>과제보고서 및 결과물 작성 및 출력 비용</a:t>
                      </a:r>
                      <a:endParaRPr sz="1600"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보고서 제본</a:t>
                      </a:r>
                      <a:endParaRPr sz="1600" u="none" strike="noStrike" cap="none"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포트폴리오 제작 등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/>
                        <a:t>대여료</a:t>
                      </a:r>
                      <a:endParaRPr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시제품 제작 및 과제보고서 작성에 필요한 물품(의상, 촬영용품, 기계류 등)</a:t>
                      </a:r>
                      <a:endParaRPr/>
                    </a:p>
                    <a:p>
                      <a:pPr marL="742939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/>
                        <a:t>외부업체, 교내 중앙기기센터 실험/분석 의뢰비용 등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기술지도비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200,000원 * 3회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/>
                        <a:t>산업체 멘토의 기술지도 비용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ko-KR" sz="1600"/>
                        <a:t>팀별 기술지도 수행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와이드스크린</PresentationFormat>
  <Paragraphs>68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Calibri</vt:lpstr>
      <vt:lpstr>Office Theme</vt:lpstr>
      <vt:lpstr>Office Theme</vt:lpstr>
      <vt:lpstr>창의공학설계(캡스톤디자인)</vt:lpstr>
      <vt:lpstr>캡스톤디자인</vt:lpstr>
      <vt:lpstr>Capstone</vt:lpstr>
      <vt:lpstr>Capstone Design</vt:lpstr>
      <vt:lpstr>해외사례 : 워털루대학교</vt:lpstr>
      <vt:lpstr>해외사례 : 브리검영대학교</vt:lpstr>
      <vt:lpstr>운영 안내</vt:lpstr>
      <vt:lpstr>운영 절차</vt:lpstr>
      <vt:lpstr>팀별 과제지원금</vt:lpstr>
      <vt:lpstr>평가 안내</vt:lpstr>
      <vt:lpstr>평가방법</vt:lpstr>
      <vt:lpstr>기여도 평가 방법 예시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창의공학설계(캡스톤디자인)</dc:title>
  <dc:creator>Kim Dee</dc:creator>
  <cp:lastModifiedBy>Kim Dee</cp:lastModifiedBy>
  <cp:revision>1</cp:revision>
  <dcterms:created xsi:type="dcterms:W3CDTF">2020-09-01T13:17:27Z</dcterms:created>
  <dcterms:modified xsi:type="dcterms:W3CDTF">2022-09-04T14:32:08Z</dcterms:modified>
</cp:coreProperties>
</file>