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404" r:id="rId3"/>
    <p:sldId id="347" r:id="rId4"/>
    <p:sldId id="350" r:id="rId5"/>
    <p:sldId id="351" r:id="rId6"/>
    <p:sldId id="361" r:id="rId7"/>
    <p:sldId id="405" r:id="rId8"/>
    <p:sldId id="312" r:id="rId9"/>
    <p:sldId id="362" r:id="rId10"/>
    <p:sldId id="382" r:id="rId11"/>
    <p:sldId id="383" r:id="rId12"/>
    <p:sldId id="384" r:id="rId13"/>
    <p:sldId id="385" r:id="rId14"/>
    <p:sldId id="386" r:id="rId15"/>
    <p:sldId id="373" r:id="rId16"/>
    <p:sldId id="374" r:id="rId17"/>
    <p:sldId id="388" r:id="rId18"/>
    <p:sldId id="389" r:id="rId19"/>
    <p:sldId id="390" r:id="rId20"/>
    <p:sldId id="392" r:id="rId21"/>
    <p:sldId id="395" r:id="rId22"/>
    <p:sldId id="399" r:id="rId23"/>
    <p:sldId id="402" r:id="rId24"/>
    <p:sldId id="381" r:id="rId25"/>
  </p:sldIdLst>
  <p:sldSz cx="18288000" cy="10287000"/>
  <p:notesSz cx="6858000" cy="9144000"/>
  <p:embeddedFontLst>
    <p:embeddedFont>
      <p:font typeface="Noto Sans" panose="020B0502040504020204" pitchFamily="34" charset="0"/>
      <p:regular r:id="rId27"/>
      <p:bold r:id="rId28"/>
      <p:italic r:id="rId29"/>
      <p:boldItalic r:id="rId30"/>
    </p:embeddedFont>
    <p:embeddedFont>
      <p:font typeface="Noto Sans Bold" panose="020B0802040504020204" charset="0"/>
      <p:regular r:id="rId31"/>
    </p:embeddedFont>
    <p:embeddedFont>
      <p:font typeface="STCaiyun" panose="02010800040101010101" pitchFamily="2" charset="-122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7" autoAdjust="0"/>
    <p:restoredTop sz="94622" autoAdjust="0"/>
  </p:normalViewPr>
  <p:slideViewPr>
    <p:cSldViewPr>
      <p:cViewPr>
        <p:scale>
          <a:sx n="75" d="100"/>
          <a:sy n="75" d="100"/>
        </p:scale>
        <p:origin x="2712" y="-84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B9513-8890-425F-998D-1077FEBCFF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D8062B-3A9B-48FF-A664-4CD7F05975C1}">
      <dgm:prSet custT="1"/>
      <dgm:spPr/>
      <dgm:t>
        <a:bodyPr/>
        <a:lstStyle/>
        <a:p>
          <a:pPr algn="ctr" latinLnBrk="1"/>
          <a:r>
            <a:rPr lang="en-US" sz="4400" b="1" dirty="0"/>
            <a:t>TABLE</a:t>
          </a:r>
          <a:endParaRPr lang="ko-KR" sz="4400" dirty="0"/>
        </a:p>
      </dgm:t>
    </dgm:pt>
    <dgm:pt modelId="{D66D94E1-F75F-4AB4-816F-5020CF6A7E0F}" type="parTrans" cxnId="{B65DCE26-CBC8-41B6-81B1-333DBA805C07}">
      <dgm:prSet/>
      <dgm:spPr/>
      <dgm:t>
        <a:bodyPr/>
        <a:lstStyle/>
        <a:p>
          <a:pPr latinLnBrk="1"/>
          <a:endParaRPr lang="ko-KR" altLang="en-US"/>
        </a:p>
      </dgm:t>
    </dgm:pt>
    <dgm:pt modelId="{5CFD58D1-B79B-46C2-ADEE-8746B14CE876}" type="sibTrans" cxnId="{B65DCE26-CBC8-41B6-81B1-333DBA805C07}">
      <dgm:prSet/>
      <dgm:spPr/>
      <dgm:t>
        <a:bodyPr/>
        <a:lstStyle/>
        <a:p>
          <a:pPr latinLnBrk="1"/>
          <a:endParaRPr lang="ko-KR" altLang="en-US"/>
        </a:p>
      </dgm:t>
    </dgm:pt>
    <dgm:pt modelId="{5A450CFB-FBF3-4E94-8DB1-2E2080739BE4}" type="pres">
      <dgm:prSet presAssocID="{64BB9513-8890-425F-998D-1077FEBCFF25}" presName="linear" presStyleCnt="0">
        <dgm:presLayoutVars>
          <dgm:animLvl val="lvl"/>
          <dgm:resizeHandles val="exact"/>
        </dgm:presLayoutVars>
      </dgm:prSet>
      <dgm:spPr/>
    </dgm:pt>
    <dgm:pt modelId="{36ABFDB4-7C56-4391-BC28-1CA37FBCC80E}" type="pres">
      <dgm:prSet presAssocID="{73D8062B-3A9B-48FF-A664-4CD7F05975C1}" presName="parentText" presStyleLbl="node1" presStyleIdx="0" presStyleCnt="1" custLinFactNeighborX="-2373">
        <dgm:presLayoutVars>
          <dgm:chMax val="0"/>
          <dgm:bulletEnabled val="1"/>
        </dgm:presLayoutVars>
      </dgm:prSet>
      <dgm:spPr/>
    </dgm:pt>
  </dgm:ptLst>
  <dgm:cxnLst>
    <dgm:cxn modelId="{B65DCE26-CBC8-41B6-81B1-333DBA805C07}" srcId="{64BB9513-8890-425F-998D-1077FEBCFF25}" destId="{73D8062B-3A9B-48FF-A664-4CD7F05975C1}" srcOrd="0" destOrd="0" parTransId="{D66D94E1-F75F-4AB4-816F-5020CF6A7E0F}" sibTransId="{5CFD58D1-B79B-46C2-ADEE-8746B14CE876}"/>
    <dgm:cxn modelId="{3A6202BE-28A4-40A7-A73B-DF59688ED935}" type="presOf" srcId="{73D8062B-3A9B-48FF-A664-4CD7F05975C1}" destId="{36ABFDB4-7C56-4391-BC28-1CA37FBCC80E}" srcOrd="0" destOrd="0" presId="urn:microsoft.com/office/officeart/2005/8/layout/vList2"/>
    <dgm:cxn modelId="{015C6DEC-CD60-4D44-869D-9B5FD3898288}" type="presOf" srcId="{64BB9513-8890-425F-998D-1077FEBCFF25}" destId="{5A450CFB-FBF3-4E94-8DB1-2E2080739BE4}" srcOrd="0" destOrd="0" presId="urn:microsoft.com/office/officeart/2005/8/layout/vList2"/>
    <dgm:cxn modelId="{74896FE5-2AB6-485D-9975-B09A042585AC}" type="presParOf" srcId="{5A450CFB-FBF3-4E94-8DB1-2E2080739BE4}" destId="{36ABFDB4-7C56-4391-BC28-1CA37FBCC8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BB9513-8890-425F-998D-1077FEBCFF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D8062B-3A9B-48FF-A664-4CD7F05975C1}">
      <dgm:prSet custT="1"/>
      <dgm:spPr/>
      <dgm:t>
        <a:bodyPr/>
        <a:lstStyle/>
        <a:p>
          <a:pPr algn="ctr" latinLnBrk="1"/>
          <a:r>
            <a:rPr lang="en-US" sz="4400" b="1" dirty="0"/>
            <a:t>TABLE</a:t>
          </a:r>
          <a:endParaRPr lang="ko-KR" sz="4400" dirty="0"/>
        </a:p>
      </dgm:t>
    </dgm:pt>
    <dgm:pt modelId="{D66D94E1-F75F-4AB4-816F-5020CF6A7E0F}" type="parTrans" cxnId="{B65DCE26-CBC8-41B6-81B1-333DBA805C07}">
      <dgm:prSet/>
      <dgm:spPr/>
      <dgm:t>
        <a:bodyPr/>
        <a:lstStyle/>
        <a:p>
          <a:pPr latinLnBrk="1"/>
          <a:endParaRPr lang="ko-KR" altLang="en-US"/>
        </a:p>
      </dgm:t>
    </dgm:pt>
    <dgm:pt modelId="{5CFD58D1-B79B-46C2-ADEE-8746B14CE876}" type="sibTrans" cxnId="{B65DCE26-CBC8-41B6-81B1-333DBA805C07}">
      <dgm:prSet/>
      <dgm:spPr/>
      <dgm:t>
        <a:bodyPr/>
        <a:lstStyle/>
        <a:p>
          <a:pPr latinLnBrk="1"/>
          <a:endParaRPr lang="ko-KR" altLang="en-US"/>
        </a:p>
      </dgm:t>
    </dgm:pt>
    <dgm:pt modelId="{5A450CFB-FBF3-4E94-8DB1-2E2080739BE4}" type="pres">
      <dgm:prSet presAssocID="{64BB9513-8890-425F-998D-1077FEBCFF25}" presName="linear" presStyleCnt="0">
        <dgm:presLayoutVars>
          <dgm:animLvl val="lvl"/>
          <dgm:resizeHandles val="exact"/>
        </dgm:presLayoutVars>
      </dgm:prSet>
      <dgm:spPr/>
    </dgm:pt>
    <dgm:pt modelId="{36ABFDB4-7C56-4391-BC28-1CA37FBCC80E}" type="pres">
      <dgm:prSet presAssocID="{73D8062B-3A9B-48FF-A664-4CD7F05975C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65DCE26-CBC8-41B6-81B1-333DBA805C07}" srcId="{64BB9513-8890-425F-998D-1077FEBCFF25}" destId="{73D8062B-3A9B-48FF-A664-4CD7F05975C1}" srcOrd="0" destOrd="0" parTransId="{D66D94E1-F75F-4AB4-816F-5020CF6A7E0F}" sibTransId="{5CFD58D1-B79B-46C2-ADEE-8746B14CE876}"/>
    <dgm:cxn modelId="{3A6202BE-28A4-40A7-A73B-DF59688ED935}" type="presOf" srcId="{73D8062B-3A9B-48FF-A664-4CD7F05975C1}" destId="{36ABFDB4-7C56-4391-BC28-1CA37FBCC80E}" srcOrd="0" destOrd="0" presId="urn:microsoft.com/office/officeart/2005/8/layout/vList2"/>
    <dgm:cxn modelId="{015C6DEC-CD60-4D44-869D-9B5FD3898288}" type="presOf" srcId="{64BB9513-8890-425F-998D-1077FEBCFF25}" destId="{5A450CFB-FBF3-4E94-8DB1-2E2080739BE4}" srcOrd="0" destOrd="0" presId="urn:microsoft.com/office/officeart/2005/8/layout/vList2"/>
    <dgm:cxn modelId="{74896FE5-2AB6-485D-9975-B09A042585AC}" type="presParOf" srcId="{5A450CFB-FBF3-4E94-8DB1-2E2080739BE4}" destId="{36ABFDB4-7C56-4391-BC28-1CA37FBCC8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BFDB4-7C56-4391-BC28-1CA37FBCC80E}">
      <dsp:nvSpPr>
        <dsp:cNvPr id="0" name=""/>
        <dsp:cNvSpPr/>
      </dsp:nvSpPr>
      <dsp:spPr>
        <a:xfrm>
          <a:off x="0" y="133"/>
          <a:ext cx="3210603" cy="572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TABLE</a:t>
          </a:r>
          <a:endParaRPr lang="ko-KR" sz="4400" kern="1200" dirty="0"/>
        </a:p>
      </dsp:txBody>
      <dsp:txXfrm>
        <a:off x="27961" y="28094"/>
        <a:ext cx="3154681" cy="51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BFDB4-7C56-4391-BC28-1CA37FBCC80E}">
      <dsp:nvSpPr>
        <dsp:cNvPr id="0" name=""/>
        <dsp:cNvSpPr/>
      </dsp:nvSpPr>
      <dsp:spPr>
        <a:xfrm>
          <a:off x="0" y="133"/>
          <a:ext cx="3210603" cy="572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TABLE</a:t>
          </a:r>
          <a:endParaRPr lang="ko-KR" sz="4400" kern="1200" dirty="0"/>
        </a:p>
      </dsp:txBody>
      <dsp:txXfrm>
        <a:off x="27961" y="28094"/>
        <a:ext cx="3154681" cy="516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18C7F-1C8D-4A12-8F4C-E1D61638828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1A2F1-D53E-43AA-8CE3-E46867B98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6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A5721411-41C9-B3FC-95C1-77726A779E30}"/>
              </a:ext>
            </a:extLst>
          </p:cNvPr>
          <p:cNvSpPr/>
          <p:nvPr userDrawn="1"/>
        </p:nvSpPr>
        <p:spPr>
          <a:xfrm>
            <a:off x="685800" y="342900"/>
            <a:ext cx="16764000" cy="0"/>
          </a:xfrm>
          <a:prstGeom prst="line">
            <a:avLst/>
          </a:prstGeom>
          <a:ln w="28575" cap="flat">
            <a:solidFill>
              <a:schemeClr val="accent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77125CF-1E73-2D8E-13D5-AD99D8AE4E0A}"/>
              </a:ext>
            </a:extLst>
          </p:cNvPr>
          <p:cNvSpPr/>
          <p:nvPr userDrawn="1"/>
        </p:nvSpPr>
        <p:spPr>
          <a:xfrm>
            <a:off x="762000" y="9944100"/>
            <a:ext cx="16764000" cy="0"/>
          </a:xfrm>
          <a:prstGeom prst="line">
            <a:avLst/>
          </a:prstGeom>
          <a:ln w="28575" cap="flat">
            <a:solidFill>
              <a:schemeClr val="accent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7820" y="3515925"/>
            <a:ext cx="176212" cy="3255150"/>
            <a:chOff x="0" y="0"/>
            <a:chExt cx="46410" cy="857323"/>
          </a:xfrm>
          <a:solidFill>
            <a:schemeClr val="accent1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6410" cy="857323"/>
            </a:xfrm>
            <a:custGeom>
              <a:avLst/>
              <a:gdLst/>
              <a:ahLst/>
              <a:cxnLst/>
              <a:rect l="l" t="t" r="r" b="b"/>
              <a:pathLst>
                <a:path w="46410" h="857323">
                  <a:moveTo>
                    <a:pt x="0" y="0"/>
                  </a:moveTo>
                  <a:lnTo>
                    <a:pt x="46410" y="0"/>
                  </a:lnTo>
                  <a:lnTo>
                    <a:pt x="46410" y="857323"/>
                  </a:lnTo>
                  <a:lnTo>
                    <a:pt x="0" y="85732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410" cy="90494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5850" y="3832069"/>
            <a:ext cx="3348150" cy="585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b="1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rPr>
              <a:t>DB </a:t>
            </a:r>
            <a:r>
              <a:rPr lang="ko-KR" altLang="en-US" sz="3599" b="1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rPr>
              <a:t>설계</a:t>
            </a:r>
            <a:r>
              <a:rPr lang="en-US" sz="3599" b="1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rPr>
              <a:t> 보고서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85850" y="5912006"/>
            <a:ext cx="433875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>
                    <a:alpha val="49804"/>
                  </a:srgbClr>
                </a:solidFill>
                <a:ea typeface="Noto Sans"/>
                <a:cs typeface="Noto Sans"/>
                <a:sym typeface="Noto Sans"/>
              </a:rPr>
              <a:t>TEAM .  B E _ 개발자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8800" y="4524335"/>
            <a:ext cx="4643550" cy="1146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+mj-ea"/>
                <a:ea typeface="+mj-ea"/>
                <a:cs typeface="Noto Sans Bold"/>
                <a:sym typeface="Noto Sans Bold"/>
              </a:rPr>
              <a:t>THE DISH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97000" y="8724900"/>
            <a:ext cx="3746265" cy="1046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김요섭, 박기범, 유다빈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정세현, 김준용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16B9A17E-D6D6-93FE-A1D7-C1B025903E81}"/>
              </a:ext>
            </a:extLst>
          </p:cNvPr>
          <p:cNvSpPr/>
          <p:nvPr/>
        </p:nvSpPr>
        <p:spPr>
          <a:xfrm rot="21192206">
            <a:off x="714865" y="1401614"/>
            <a:ext cx="3922589" cy="3299639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4D19D9D-3EB6-E9EB-D554-AB9279D40D5C}"/>
              </a:ext>
            </a:extLst>
          </p:cNvPr>
          <p:cNvSpPr/>
          <p:nvPr/>
        </p:nvSpPr>
        <p:spPr>
          <a:xfrm>
            <a:off x="12192000" y="3744525"/>
            <a:ext cx="5257800" cy="4675575"/>
          </a:xfrm>
          <a:prstGeom prst="ellipse">
            <a:avLst/>
          </a:prstGeom>
          <a:blipFill dpi="0" rotWithShape="1">
            <a:blip r:embed="rId3">
              <a:alphaModFix amt="52000"/>
            </a:blip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B8736-A6A5-E72D-5F09-567874C98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370D78-3837-D874-06FC-5346B14279B3}"/>
              </a:ext>
            </a:extLst>
          </p:cNvPr>
          <p:cNvSpPr/>
          <p:nvPr/>
        </p:nvSpPr>
        <p:spPr>
          <a:xfrm>
            <a:off x="814751" y="1311623"/>
            <a:ext cx="15111049" cy="8327677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6D6839-22F7-C89B-75F8-18DEC1543BE5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108ABE7-BB0E-8F09-FA86-3DC7A3BF3527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구조도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30CB029-128C-023E-4EB1-9B84F80CC4DB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02</a:t>
              </a:r>
            </a:p>
          </p:txBody>
        </p:sp>
      </p:grpSp>
      <p:pic>
        <p:nvPicPr>
          <p:cNvPr id="16" name="그림 15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BD46016-BCF3-C22F-366D-A17459EBF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57" y="2652870"/>
            <a:ext cx="4189787" cy="5111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A09F6E-7DD5-261C-0DC1-EA4A8E9FA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75" y="1580589"/>
            <a:ext cx="2875525" cy="4020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3" name="그림 4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075956-3801-6F82-B71E-4D1444140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66" y="6333749"/>
            <a:ext cx="2838134" cy="2695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95BC246-AB37-95E1-6D54-667B90DC8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767" y="1714500"/>
            <a:ext cx="2862825" cy="3274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DE237B-170E-14E7-FC9D-2C2E0ED6B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767" y="6333628"/>
            <a:ext cx="2875525" cy="2133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F7DF4D-CA68-D9A6-2128-8EEAFD1290A7}"/>
              </a:ext>
            </a:extLst>
          </p:cNvPr>
          <p:cNvSpPr txBox="1"/>
          <p:nvPr/>
        </p:nvSpPr>
        <p:spPr>
          <a:xfrm>
            <a:off x="5105400" y="46979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B8198E6-75B6-0E33-9929-29EA67D1D250}"/>
              </a:ext>
            </a:extLst>
          </p:cNvPr>
          <p:cNvSpPr/>
          <p:nvPr/>
        </p:nvSpPr>
        <p:spPr>
          <a:xfrm rot="10800000">
            <a:off x="5049786" y="4950416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40DEE05-B007-F477-90A3-BD878A6BF14E}"/>
              </a:ext>
            </a:extLst>
          </p:cNvPr>
          <p:cNvSpPr/>
          <p:nvPr/>
        </p:nvSpPr>
        <p:spPr>
          <a:xfrm rot="9672878">
            <a:off x="5098171" y="7956477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B4AED74-7B4B-EA21-40A7-38200D573094}"/>
              </a:ext>
            </a:extLst>
          </p:cNvPr>
          <p:cNvSpPr/>
          <p:nvPr/>
        </p:nvSpPr>
        <p:spPr>
          <a:xfrm>
            <a:off x="11330255" y="3735252"/>
            <a:ext cx="1465206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F707A43-C21B-A0E5-140B-690F8A999583}"/>
              </a:ext>
            </a:extLst>
          </p:cNvPr>
          <p:cNvSpPr/>
          <p:nvPr/>
        </p:nvSpPr>
        <p:spPr>
          <a:xfrm rot="422151">
            <a:off x="11256349" y="7324006"/>
            <a:ext cx="1465206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BB2AF8-9A10-7B11-A357-D5A5003B29A7}"/>
              </a:ext>
            </a:extLst>
          </p:cNvPr>
          <p:cNvSpPr txBox="1"/>
          <p:nvPr/>
        </p:nvSpPr>
        <p:spPr>
          <a:xfrm rot="20465450">
            <a:off x="5095309" y="76490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8D376F-9938-790F-9C0B-68823A9B1B8B}"/>
              </a:ext>
            </a:extLst>
          </p:cNvPr>
          <p:cNvSpPr txBox="1"/>
          <p:nvPr/>
        </p:nvSpPr>
        <p:spPr>
          <a:xfrm>
            <a:off x="11317555" y="344234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E89C7-4167-A3C3-354A-29168267DA45}"/>
              </a:ext>
            </a:extLst>
          </p:cNvPr>
          <p:cNvSpPr txBox="1"/>
          <p:nvPr/>
        </p:nvSpPr>
        <p:spPr>
          <a:xfrm rot="360930">
            <a:off x="11292547" y="705353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ECF7FC-B552-CF1D-C657-E2BAF6031D2F}"/>
              </a:ext>
            </a:extLst>
          </p:cNvPr>
          <p:cNvSpPr txBox="1"/>
          <p:nvPr/>
        </p:nvSpPr>
        <p:spPr>
          <a:xfrm>
            <a:off x="7888241" y="1638300"/>
            <a:ext cx="2971013" cy="1200329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1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DATA</a:t>
            </a:r>
            <a:endParaRPr lang="ko-KR" altLang="en-US" sz="7200" b="1" dirty="0">
              <a:solidFill>
                <a:schemeClr val="accent1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8DDF1A1-6F52-3334-C9D8-BBE1F235C3E9}"/>
              </a:ext>
            </a:extLst>
          </p:cNvPr>
          <p:cNvSpPr txBox="1"/>
          <p:nvPr/>
        </p:nvSpPr>
        <p:spPr>
          <a:xfrm>
            <a:off x="10591800" y="564111"/>
            <a:ext cx="1219944" cy="55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2400" b="1" dirty="0">
                <a:solidFill>
                  <a:srgbClr val="FFC0CB"/>
                </a:solidFill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물리적</a:t>
            </a:r>
            <a:endParaRPr lang="en-US" sz="2400" dirty="0">
              <a:solidFill>
                <a:srgbClr val="FFC0CB"/>
              </a:solidFill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418316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E8547-9E82-999C-A599-4B1AB8E8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352F9-42C8-750D-DA55-F30348D3F5B1}"/>
              </a:ext>
            </a:extLst>
          </p:cNvPr>
          <p:cNvSpPr/>
          <p:nvPr/>
        </p:nvSpPr>
        <p:spPr>
          <a:xfrm>
            <a:off x="814751" y="1311623"/>
            <a:ext cx="15111049" cy="8327677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110C9B-649A-CCE2-543E-EFF88F4D40F6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7828F71-39DC-2DD8-A8B0-179AC7309E4E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구조도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8F2CE178-19EA-4EFC-1B87-10C25B51873C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02</a:t>
              </a:r>
            </a:p>
          </p:txBody>
        </p:sp>
      </p:grpSp>
      <p:pic>
        <p:nvPicPr>
          <p:cNvPr id="33" name="그림 32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3E2033F-9CC9-2FBD-4D97-75CECFB2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7571830"/>
            <a:ext cx="2925246" cy="1404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그림 56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446DCE-3D12-C376-4E41-A5A66DF20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1943100"/>
            <a:ext cx="2912546" cy="1404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5" name="그림 6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DFFFE7-250A-92DE-1DED-4B610415A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08" y="4839819"/>
            <a:ext cx="3777893" cy="1987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3A6E02-29D8-1D2E-B788-0A89C5165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888365"/>
            <a:ext cx="2505425" cy="1752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B5CBC47-2BE0-D9CE-74E2-C52C40BC5BEA}"/>
              </a:ext>
            </a:extLst>
          </p:cNvPr>
          <p:cNvSpPr/>
          <p:nvPr/>
        </p:nvSpPr>
        <p:spPr>
          <a:xfrm rot="10800000">
            <a:off x="4947966" y="5634982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9FC76D3-860F-C1CA-3D08-845C24A2E3E5}"/>
              </a:ext>
            </a:extLst>
          </p:cNvPr>
          <p:cNvSpPr/>
          <p:nvPr/>
        </p:nvSpPr>
        <p:spPr>
          <a:xfrm rot="1539282">
            <a:off x="10104188" y="7476822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D3DBE52-99F4-99C1-7D3F-1561BFD24D8D}"/>
              </a:ext>
            </a:extLst>
          </p:cNvPr>
          <p:cNvSpPr/>
          <p:nvPr/>
        </p:nvSpPr>
        <p:spPr>
          <a:xfrm rot="19608117">
            <a:off x="9969652" y="3933471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C17D2-1CC6-116D-96C1-5F6AF645A5D9}"/>
              </a:ext>
            </a:extLst>
          </p:cNvPr>
          <p:cNvSpPr txBox="1"/>
          <p:nvPr/>
        </p:nvSpPr>
        <p:spPr>
          <a:xfrm>
            <a:off x="5029200" y="53721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A9F62-B94F-92D5-0703-D390503BF6AD}"/>
              </a:ext>
            </a:extLst>
          </p:cNvPr>
          <p:cNvSpPr txBox="1"/>
          <p:nvPr/>
        </p:nvSpPr>
        <p:spPr>
          <a:xfrm rot="19603027">
            <a:off x="9914051" y="364626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7B75A-BBCB-E5CE-444F-B6BEBE8FA661}"/>
              </a:ext>
            </a:extLst>
          </p:cNvPr>
          <p:cNvSpPr txBox="1"/>
          <p:nvPr/>
        </p:nvSpPr>
        <p:spPr>
          <a:xfrm rot="1539278">
            <a:off x="10285923" y="726537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8DB46-44C2-3812-2768-B67C9B249218}"/>
              </a:ext>
            </a:extLst>
          </p:cNvPr>
          <p:cNvSpPr txBox="1"/>
          <p:nvPr/>
        </p:nvSpPr>
        <p:spPr>
          <a:xfrm>
            <a:off x="7696200" y="3679508"/>
            <a:ext cx="2971013" cy="1200329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1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DATA</a:t>
            </a:r>
            <a:endParaRPr lang="ko-KR" altLang="en-US" sz="7200" b="1" dirty="0">
              <a:solidFill>
                <a:schemeClr val="accent1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CBB29A4-AB21-F552-ED37-C72436DD0A89}"/>
              </a:ext>
            </a:extLst>
          </p:cNvPr>
          <p:cNvSpPr txBox="1"/>
          <p:nvPr/>
        </p:nvSpPr>
        <p:spPr>
          <a:xfrm>
            <a:off x="10591800" y="564111"/>
            <a:ext cx="1219944" cy="55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2400" b="1" dirty="0">
                <a:solidFill>
                  <a:srgbClr val="FFC0CB"/>
                </a:solidFill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물리적</a:t>
            </a:r>
            <a:endParaRPr lang="en-US" sz="2400" dirty="0">
              <a:solidFill>
                <a:srgbClr val="FFC0CB"/>
              </a:solidFill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125783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A453-CADA-0DCC-669D-5F038F69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4E21A7-5864-FAE6-D6D5-C292919BC65B}"/>
              </a:ext>
            </a:extLst>
          </p:cNvPr>
          <p:cNvSpPr/>
          <p:nvPr/>
        </p:nvSpPr>
        <p:spPr>
          <a:xfrm>
            <a:off x="814751" y="1311623"/>
            <a:ext cx="15111049" cy="8327677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C0524C-F943-596A-3B65-BDC3D2BD27E3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11AD2C-A195-F1EB-3EA9-3C44B8F0093F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구조도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BBAC47FC-ADD3-3EF1-BE25-26768A34163F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02</a:t>
              </a:r>
            </a:p>
          </p:txBody>
        </p:sp>
      </p:grpSp>
      <p:pic>
        <p:nvPicPr>
          <p:cNvPr id="23" name="그림 22" descr="텍스트, 영수증, 폰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79E205-AD73-31F5-4C0C-3756AF0E4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58" y="1845092"/>
            <a:ext cx="2705478" cy="2181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그림 36" descr="텍스트, 스크린샷, 폰트, 대수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1DC006-BB5D-11BE-4F03-AA6106530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306" y="2042707"/>
            <a:ext cx="3277772" cy="1983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그림 38" descr="텍스트, 스크린샷, 폰트, 대수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F5CAF3-4FF6-C08E-9759-7E3A7A460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58" y="6943819"/>
            <a:ext cx="2705478" cy="1771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" name="그림 50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030679-A436-C6DF-775B-F3FD5E896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28" y="3507533"/>
            <a:ext cx="4139272" cy="3843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3" name="그림 5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DD65CC-F4E0-E649-330A-C015DE5D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306" y="7167687"/>
            <a:ext cx="3277772" cy="1324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1E00F16-AAF9-B465-6D30-29D17354E46C}"/>
              </a:ext>
            </a:extLst>
          </p:cNvPr>
          <p:cNvSpPr/>
          <p:nvPr/>
        </p:nvSpPr>
        <p:spPr>
          <a:xfrm rot="11480210">
            <a:off x="5024175" y="3730689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2806F45-F76C-08AE-096A-BC2569C5CD47}"/>
              </a:ext>
            </a:extLst>
          </p:cNvPr>
          <p:cNvSpPr/>
          <p:nvPr/>
        </p:nvSpPr>
        <p:spPr>
          <a:xfrm rot="9690781">
            <a:off x="5024175" y="7583698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D98E83C-7D24-F899-9D7E-90D3F5C38255}"/>
              </a:ext>
            </a:extLst>
          </p:cNvPr>
          <p:cNvSpPr/>
          <p:nvPr/>
        </p:nvSpPr>
        <p:spPr>
          <a:xfrm rot="691776">
            <a:off x="11202269" y="7511678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B5C22F-4CB7-6255-332E-7A660E606465}"/>
              </a:ext>
            </a:extLst>
          </p:cNvPr>
          <p:cNvSpPr/>
          <p:nvPr/>
        </p:nvSpPr>
        <p:spPr>
          <a:xfrm rot="20299600">
            <a:off x="11131078" y="3085659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09227-DE63-08C6-5E48-59A3A6820493}"/>
              </a:ext>
            </a:extLst>
          </p:cNvPr>
          <p:cNvSpPr txBox="1"/>
          <p:nvPr/>
        </p:nvSpPr>
        <p:spPr>
          <a:xfrm rot="730439">
            <a:off x="5186330" y="3466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E60F0-B1B8-0B48-34D7-7D0549CAA999}"/>
              </a:ext>
            </a:extLst>
          </p:cNvPr>
          <p:cNvSpPr txBox="1"/>
          <p:nvPr/>
        </p:nvSpPr>
        <p:spPr>
          <a:xfrm rot="20510551">
            <a:off x="5011494" y="727722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4E5FB-8729-3015-FFA0-497472C83BB3}"/>
              </a:ext>
            </a:extLst>
          </p:cNvPr>
          <p:cNvSpPr txBox="1"/>
          <p:nvPr/>
        </p:nvSpPr>
        <p:spPr>
          <a:xfrm rot="20392850">
            <a:off x="11110502" y="28166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DFAB8-6F5A-A4B5-867A-A77FF01F040E}"/>
              </a:ext>
            </a:extLst>
          </p:cNvPr>
          <p:cNvSpPr txBox="1"/>
          <p:nvPr/>
        </p:nvSpPr>
        <p:spPr>
          <a:xfrm rot="710783">
            <a:off x="11374669" y="72808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9C87E-5A68-9752-9C0F-FF4E3E769756}"/>
              </a:ext>
            </a:extLst>
          </p:cNvPr>
          <p:cNvSpPr txBox="1"/>
          <p:nvPr/>
        </p:nvSpPr>
        <p:spPr>
          <a:xfrm>
            <a:off x="7941099" y="2342971"/>
            <a:ext cx="2971013" cy="1200329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1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DATA</a:t>
            </a:r>
            <a:endParaRPr lang="ko-KR" altLang="en-US" sz="7200" b="1" dirty="0">
              <a:solidFill>
                <a:schemeClr val="accent1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4556124-E586-6C28-1F9A-EB9310D86C4B}"/>
              </a:ext>
            </a:extLst>
          </p:cNvPr>
          <p:cNvSpPr txBox="1"/>
          <p:nvPr/>
        </p:nvSpPr>
        <p:spPr>
          <a:xfrm>
            <a:off x="10591800" y="564111"/>
            <a:ext cx="1219944" cy="55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2400" b="1" dirty="0">
                <a:solidFill>
                  <a:srgbClr val="FFC0CB"/>
                </a:solidFill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물리적</a:t>
            </a:r>
            <a:endParaRPr lang="en-US" sz="2400" dirty="0">
              <a:solidFill>
                <a:srgbClr val="FFC0CB"/>
              </a:solidFill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26750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A133E-2AB4-6579-36BB-007DB0A60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491A25C-E7F5-7CE9-85A9-E65A7FCFA21F}"/>
              </a:ext>
            </a:extLst>
          </p:cNvPr>
          <p:cNvSpPr/>
          <p:nvPr/>
        </p:nvSpPr>
        <p:spPr>
          <a:xfrm>
            <a:off x="814751" y="1311623"/>
            <a:ext cx="15111049" cy="8327677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625E10-E565-1D5D-B419-E920EAAF170B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D470F4D-B173-302A-9D29-02D7E79CB9A7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구조도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8E7EC510-9AD7-60C1-E568-05285D86519F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02</a:t>
              </a:r>
            </a:p>
          </p:txBody>
        </p:sp>
      </p:grpSp>
      <p:pic>
        <p:nvPicPr>
          <p:cNvPr id="27" name="그림 26" descr="텍스트, 스크린샷, 폰트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A7CEB7C-3190-7DCC-011A-5427DB23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12" y="3812333"/>
            <a:ext cx="4078977" cy="3338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그림 28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BE19A3-1351-60E7-E09A-8FFC87DEA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484" y="7150782"/>
            <a:ext cx="3782984" cy="1404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그림 30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00FED08-F073-174C-C2BD-1CAAE559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905500"/>
            <a:ext cx="2867425" cy="3162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E05D81-050A-CFC3-E74A-5A0E929A9190}"/>
              </a:ext>
            </a:extLst>
          </p:cNvPr>
          <p:cNvSpPr/>
          <p:nvPr/>
        </p:nvSpPr>
        <p:spPr>
          <a:xfrm rot="1325406">
            <a:off x="11399983" y="7448064"/>
            <a:ext cx="1091912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444F5D4-1D42-B825-7B13-B23744F66243}"/>
              </a:ext>
            </a:extLst>
          </p:cNvPr>
          <p:cNvSpPr/>
          <p:nvPr/>
        </p:nvSpPr>
        <p:spPr>
          <a:xfrm rot="9667872">
            <a:off x="5357332" y="7134590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30092-7762-FAA7-7D7B-6305BDC4F0C9}"/>
              </a:ext>
            </a:extLst>
          </p:cNvPr>
          <p:cNvSpPr txBox="1"/>
          <p:nvPr/>
        </p:nvSpPr>
        <p:spPr>
          <a:xfrm rot="20451044">
            <a:off x="5393895" y="680792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6C17-8147-36DC-0418-FD5918314520}"/>
              </a:ext>
            </a:extLst>
          </p:cNvPr>
          <p:cNvSpPr txBox="1"/>
          <p:nvPr/>
        </p:nvSpPr>
        <p:spPr>
          <a:xfrm rot="1383234">
            <a:off x="11345383" y="71946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C4B17-7E0C-1F17-D348-60FABB3415CC}"/>
              </a:ext>
            </a:extLst>
          </p:cNvPr>
          <p:cNvSpPr txBox="1"/>
          <p:nvPr/>
        </p:nvSpPr>
        <p:spPr>
          <a:xfrm>
            <a:off x="8001000" y="2647771"/>
            <a:ext cx="2971013" cy="1200329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1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DATA</a:t>
            </a:r>
            <a:endParaRPr lang="ko-KR" altLang="en-US" sz="7200" b="1" dirty="0">
              <a:solidFill>
                <a:schemeClr val="accent1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3D98A46-B360-6B58-FED4-B65829BA0ABC}"/>
              </a:ext>
            </a:extLst>
          </p:cNvPr>
          <p:cNvSpPr txBox="1"/>
          <p:nvPr/>
        </p:nvSpPr>
        <p:spPr>
          <a:xfrm>
            <a:off x="10591800" y="564111"/>
            <a:ext cx="1219944" cy="55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2400" b="1" dirty="0">
                <a:solidFill>
                  <a:srgbClr val="FFC0CB"/>
                </a:solidFill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물리적</a:t>
            </a:r>
            <a:endParaRPr lang="en-US" sz="2400" dirty="0">
              <a:solidFill>
                <a:srgbClr val="FFC0CB"/>
              </a:solidFill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25858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6CFBE-6119-04F0-ED55-E32FB0F3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0CFA5-1533-DCA3-B1E7-66783C03B0E4}"/>
              </a:ext>
            </a:extLst>
          </p:cNvPr>
          <p:cNvSpPr/>
          <p:nvPr/>
        </p:nvSpPr>
        <p:spPr>
          <a:xfrm>
            <a:off x="814751" y="1311623"/>
            <a:ext cx="15111049" cy="8327677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03514A-DAF8-45A6-7A8E-CAD63BBE35A6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5EA278D-66EC-7430-ED79-AFB400D1CAA9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구조도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6144396F-96EA-2895-5C23-D1D741E606FC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02</a:t>
              </a:r>
            </a:p>
          </p:txBody>
        </p:sp>
      </p:grpSp>
      <p:pic>
        <p:nvPicPr>
          <p:cNvPr id="14" name="그림 13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990FC5-AF33-2548-8F90-5F31A7A54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01" y="4110875"/>
            <a:ext cx="3952699" cy="2503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그림 54" descr="텍스트, 영수증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9A41179-2F86-CF22-4BD9-4C0BAC81D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33571"/>
            <a:ext cx="3219899" cy="2181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7" name="그림 66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C5A34BD-40D2-2DB4-6BA5-7F7B600ED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202" y="4610100"/>
            <a:ext cx="2752998" cy="1423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C7FD8A1-BDAD-71EA-0056-E5CBD7E6AC90}"/>
              </a:ext>
            </a:extLst>
          </p:cNvPr>
          <p:cNvSpPr/>
          <p:nvPr/>
        </p:nvSpPr>
        <p:spPr>
          <a:xfrm>
            <a:off x="11143160" y="5424335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AAEC1B3-0876-9A3C-30A0-21F6CD838066}"/>
              </a:ext>
            </a:extLst>
          </p:cNvPr>
          <p:cNvSpPr/>
          <p:nvPr/>
        </p:nvSpPr>
        <p:spPr>
          <a:xfrm rot="10800000">
            <a:off x="5262647" y="5473156"/>
            <a:ext cx="1600201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5DA93-5F58-B0C7-5C50-DD06B248ACEC}"/>
              </a:ext>
            </a:extLst>
          </p:cNvPr>
          <p:cNvSpPr txBox="1"/>
          <p:nvPr/>
        </p:nvSpPr>
        <p:spPr>
          <a:xfrm>
            <a:off x="5410200" y="5143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38EE1-4385-8387-7277-0AFC5177A192}"/>
              </a:ext>
            </a:extLst>
          </p:cNvPr>
          <p:cNvSpPr txBox="1"/>
          <p:nvPr/>
        </p:nvSpPr>
        <p:spPr>
          <a:xfrm>
            <a:off x="11185779" y="5143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22A8E-EF84-A8F7-DE9A-C7DD8F4F4288}"/>
              </a:ext>
            </a:extLst>
          </p:cNvPr>
          <p:cNvSpPr txBox="1"/>
          <p:nvPr/>
        </p:nvSpPr>
        <p:spPr>
          <a:xfrm>
            <a:off x="7849387" y="2800171"/>
            <a:ext cx="2971013" cy="1200329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1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DATA</a:t>
            </a:r>
            <a:endParaRPr lang="ko-KR" altLang="en-US" sz="7200" b="1" dirty="0">
              <a:solidFill>
                <a:schemeClr val="accent1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0C04555-C409-CABA-34E5-69FBD326D74B}"/>
              </a:ext>
            </a:extLst>
          </p:cNvPr>
          <p:cNvSpPr txBox="1"/>
          <p:nvPr/>
        </p:nvSpPr>
        <p:spPr>
          <a:xfrm>
            <a:off x="10591800" y="564111"/>
            <a:ext cx="1219944" cy="55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2400" b="1" dirty="0">
                <a:solidFill>
                  <a:srgbClr val="FFC0CB"/>
                </a:solidFill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물리적</a:t>
            </a:r>
            <a:endParaRPr lang="en-US" sz="2400" dirty="0">
              <a:solidFill>
                <a:srgbClr val="FFC0CB"/>
              </a:solidFill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49740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FBE9D-FDAC-A44D-F59B-CD36A2D06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C6A61889-6684-0B97-00BA-2FF065F100D6}"/>
              </a:ext>
            </a:extLst>
          </p:cNvPr>
          <p:cNvSpPr txBox="1"/>
          <p:nvPr/>
        </p:nvSpPr>
        <p:spPr>
          <a:xfrm>
            <a:off x="1379849" y="1409700"/>
            <a:ext cx="473660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CONTENTS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B7976B0-9739-A7A4-F187-711A34DAE165}"/>
              </a:ext>
            </a:extLst>
          </p:cNvPr>
          <p:cNvSpPr/>
          <p:nvPr/>
        </p:nvSpPr>
        <p:spPr>
          <a:xfrm>
            <a:off x="1113530" y="7058367"/>
            <a:ext cx="3229870" cy="2123733"/>
          </a:xfrm>
          <a:custGeom>
            <a:avLst/>
            <a:gdLst/>
            <a:ahLst/>
            <a:cxnLst/>
            <a:rect l="l" t="t" r="r" b="b"/>
            <a:pathLst>
              <a:path w="1314430" h="1258336">
                <a:moveTo>
                  <a:pt x="26371" y="0"/>
                </a:moveTo>
                <a:lnTo>
                  <a:pt x="1288058" y="0"/>
                </a:lnTo>
                <a:cubicBezTo>
                  <a:pt x="1295053" y="0"/>
                  <a:pt x="1301760" y="2778"/>
                  <a:pt x="1306706" y="7724"/>
                </a:cubicBezTo>
                <a:cubicBezTo>
                  <a:pt x="1311651" y="12670"/>
                  <a:pt x="1314430" y="19377"/>
                  <a:pt x="1314430" y="26371"/>
                </a:cubicBezTo>
                <a:lnTo>
                  <a:pt x="1314430" y="1231965"/>
                </a:lnTo>
                <a:cubicBezTo>
                  <a:pt x="1314430" y="1246529"/>
                  <a:pt x="1302623" y="1258336"/>
                  <a:pt x="1288058" y="1258336"/>
                </a:cubicBezTo>
                <a:lnTo>
                  <a:pt x="26371" y="1258336"/>
                </a:lnTo>
                <a:cubicBezTo>
                  <a:pt x="11807" y="1258336"/>
                  <a:pt x="0" y="1246529"/>
                  <a:pt x="0" y="1231965"/>
                </a:cubicBezTo>
                <a:lnTo>
                  <a:pt x="0" y="26371"/>
                </a:lnTo>
                <a:cubicBezTo>
                  <a:pt x="0" y="11807"/>
                  <a:pt x="11807" y="0"/>
                  <a:pt x="2637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94307D8-3969-B59B-AB61-2BFFC6D86EB4}"/>
              </a:ext>
            </a:extLst>
          </p:cNvPr>
          <p:cNvSpPr txBox="1"/>
          <p:nvPr/>
        </p:nvSpPr>
        <p:spPr>
          <a:xfrm>
            <a:off x="-9943726" y="1580768"/>
            <a:ext cx="4990726" cy="495857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6786EB-40F5-85FA-3555-D85E4E148682}"/>
              </a:ext>
            </a:extLst>
          </p:cNvPr>
          <p:cNvGrpSpPr/>
          <p:nvPr/>
        </p:nvGrpSpPr>
        <p:grpSpPr>
          <a:xfrm>
            <a:off x="1410444" y="2552700"/>
            <a:ext cx="3009156" cy="2003264"/>
            <a:chOff x="1865340" y="4075486"/>
            <a:chExt cx="3009156" cy="2003264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707EAC9E-EB80-079E-87B0-B5A0B039004C}"/>
                </a:ext>
              </a:extLst>
            </p:cNvPr>
            <p:cNvSpPr txBox="1"/>
            <p:nvPr/>
          </p:nvSpPr>
          <p:spPr>
            <a:xfrm>
              <a:off x="1902696" y="5553222"/>
              <a:ext cx="2971800" cy="525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테이블 </a:t>
              </a:r>
              <a:r>
                <a:rPr lang="en-US" altLang="ko-KR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List</a:t>
              </a:r>
              <a:endParaRPr lang="en-US" sz="32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3242371A-FB82-0399-6AE9-282120A96468}"/>
                </a:ext>
              </a:extLst>
            </p:cNvPr>
            <p:cNvSpPr/>
            <p:nvPr/>
          </p:nvSpPr>
          <p:spPr>
            <a:xfrm>
              <a:off x="1865340" y="5400822"/>
              <a:ext cx="1942356" cy="0"/>
            </a:xfrm>
            <a:prstGeom prst="line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538C21B-C65D-639D-D861-1A9E889EBB23}"/>
                </a:ext>
              </a:extLst>
            </p:cNvPr>
            <p:cNvSpPr txBox="1"/>
            <p:nvPr/>
          </p:nvSpPr>
          <p:spPr>
            <a:xfrm>
              <a:off x="1980456" y="4075486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01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2DB223-2DD2-97BD-CEA1-9A6AAE265B52}"/>
              </a:ext>
            </a:extLst>
          </p:cNvPr>
          <p:cNvGrpSpPr/>
          <p:nvPr/>
        </p:nvGrpSpPr>
        <p:grpSpPr>
          <a:xfrm>
            <a:off x="1410444" y="4521666"/>
            <a:ext cx="3048000" cy="2374434"/>
            <a:chOff x="10136263" y="3653953"/>
            <a:chExt cx="3048000" cy="23744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FF19B2-7AD6-4B3C-9209-E798520E83A0}"/>
                </a:ext>
              </a:extLst>
            </p:cNvPr>
            <p:cNvGrpSpPr/>
            <p:nvPr/>
          </p:nvGrpSpPr>
          <p:grpSpPr>
            <a:xfrm>
              <a:off x="10136263" y="3653953"/>
              <a:ext cx="2971800" cy="2005631"/>
              <a:chOff x="1957202" y="4075486"/>
              <a:chExt cx="2971800" cy="2005631"/>
            </a:xfrm>
          </p:grpSpPr>
          <p:sp>
            <p:nvSpPr>
              <p:cNvPr id="23" name="TextBox 3">
                <a:extLst>
                  <a:ext uri="{FF2B5EF4-FFF2-40B4-BE49-F238E27FC236}">
                    <a16:creationId xmlns:a16="http://schemas.microsoft.com/office/drawing/2014/main" id="{B75205ED-9285-E4C1-D958-EDE5AA3BFBCE}"/>
                  </a:ext>
                </a:extLst>
              </p:cNvPr>
              <p:cNvSpPr txBox="1"/>
              <p:nvPr/>
            </p:nvSpPr>
            <p:spPr>
              <a:xfrm>
                <a:off x="1957202" y="5555589"/>
                <a:ext cx="2971800" cy="525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4524"/>
                  </a:lnSpc>
                </a:pPr>
                <a:r>
                  <a:rPr lang="ko-KR" altLang="en-US" sz="3200" dirty="0">
                    <a:solidFill>
                      <a:schemeClr val="accent1">
                        <a:alpha val="60000"/>
                      </a:schemeClr>
                    </a:solidFill>
                    <a:latin typeface="+mj-ea"/>
                    <a:ea typeface="+mj-ea"/>
                    <a:cs typeface="Noto Sans"/>
                    <a:sym typeface="Noto Sans"/>
                  </a:rPr>
                  <a:t>테이블구조도</a:t>
                </a:r>
                <a:endParaRPr 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endParaRPr>
              </a:p>
            </p:txBody>
          </p:sp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64D7FEC5-DE1E-00BC-20EF-F1C7C6EAD2E8}"/>
                  </a:ext>
                </a:extLst>
              </p:cNvPr>
              <p:cNvSpPr/>
              <p:nvPr/>
            </p:nvSpPr>
            <p:spPr>
              <a:xfrm>
                <a:off x="1996046" y="5420598"/>
                <a:ext cx="1942356" cy="0"/>
              </a:xfrm>
              <a:prstGeom prst="line">
                <a:avLst/>
              </a:prstGeom>
              <a:ln w="28575"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04785333-AAE7-1095-E13C-2B29158F9A44}"/>
                  </a:ext>
                </a:extLst>
              </p:cNvPr>
              <p:cNvSpPr txBox="1"/>
              <p:nvPr/>
            </p:nvSpPr>
            <p:spPr>
              <a:xfrm>
                <a:off x="1980456" y="4075486"/>
                <a:ext cx="1219944" cy="13451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11760"/>
                  </a:lnSpc>
                  <a:spcBef>
                    <a:spcPct val="0"/>
                  </a:spcBef>
                </a:pPr>
                <a:r>
                  <a:rPr lang="en-US" sz="7200" b="1" dirty="0">
                    <a:solidFill>
                      <a:schemeClr val="accent1"/>
                    </a:solidFill>
                    <a:latin typeface="+mj-ea"/>
                    <a:ea typeface="+mj-ea"/>
                    <a:cs typeface="Noto Sans Bold"/>
                    <a:sym typeface="Noto Sans Bold"/>
                  </a:rPr>
                  <a:t>02</a:t>
                </a:r>
              </a:p>
            </p:txBody>
          </p:sp>
        </p:grpSp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C6471B2D-D50C-E606-E0C1-5EB0F32E38D6}"/>
                </a:ext>
              </a:extLst>
            </p:cNvPr>
            <p:cNvSpPr txBox="1"/>
            <p:nvPr/>
          </p:nvSpPr>
          <p:spPr>
            <a:xfrm>
              <a:off x="10212463" y="5537612"/>
              <a:ext cx="2971800" cy="4907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논리</a:t>
              </a:r>
              <a:r>
                <a:rPr lang="en-US" altLang="ko-KR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/</a:t>
              </a:r>
              <a:r>
                <a:rPr lang="ko-KR" altLang="en-US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물리 </a:t>
              </a:r>
              <a:r>
                <a:rPr lang="en-US" altLang="ko-KR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ERD</a:t>
              </a:r>
              <a:endParaRPr lang="en-US" sz="20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8642D14-44EA-CE6F-98B9-0F7D1A8563E6}"/>
              </a:ext>
            </a:extLst>
          </p:cNvPr>
          <p:cNvGrpSpPr/>
          <p:nvPr/>
        </p:nvGrpSpPr>
        <p:grpSpPr>
          <a:xfrm>
            <a:off x="1439154" y="6893943"/>
            <a:ext cx="2980446" cy="1983357"/>
            <a:chOff x="1980456" y="4075486"/>
            <a:chExt cx="2980446" cy="1983357"/>
          </a:xfrm>
        </p:grpSpPr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FFFCAD95-2182-A5D0-87C4-B3DABEB98FAE}"/>
                </a:ext>
              </a:extLst>
            </p:cNvPr>
            <p:cNvSpPr txBox="1"/>
            <p:nvPr/>
          </p:nvSpPr>
          <p:spPr>
            <a:xfrm>
              <a:off x="1989102" y="5533315"/>
              <a:ext cx="2971800" cy="525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테이블 기술서</a:t>
              </a:r>
              <a:endParaRPr lang="en-US" sz="32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1FCAC709-7B66-9F17-30B9-DDF2F8568410}"/>
                </a:ext>
              </a:extLst>
            </p:cNvPr>
            <p:cNvSpPr/>
            <p:nvPr/>
          </p:nvSpPr>
          <p:spPr>
            <a:xfrm>
              <a:off x="2027946" y="5373043"/>
              <a:ext cx="1942356" cy="0"/>
            </a:xfrm>
            <a:prstGeom prst="line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A6A9CC65-2523-A92F-F9D7-0EB04D8D6F5C}"/>
                </a:ext>
              </a:extLst>
            </p:cNvPr>
            <p:cNvSpPr txBox="1"/>
            <p:nvPr/>
          </p:nvSpPr>
          <p:spPr>
            <a:xfrm>
              <a:off x="1980456" y="4075486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35" name="Freeform 10">
            <a:extLst>
              <a:ext uri="{FF2B5EF4-FFF2-40B4-BE49-F238E27FC236}">
                <a16:creationId xmlns:a16="http://schemas.microsoft.com/office/drawing/2014/main" id="{B0FB415F-7497-1E1F-F03A-84C9EA411EAF}"/>
              </a:ext>
            </a:extLst>
          </p:cNvPr>
          <p:cNvSpPr/>
          <p:nvPr/>
        </p:nvSpPr>
        <p:spPr>
          <a:xfrm rot="21192206">
            <a:off x="5914384" y="2314670"/>
            <a:ext cx="6202360" cy="5761719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E2AB5DF-3D59-C5D7-7D65-FCFAC87969C9}"/>
              </a:ext>
            </a:extLst>
          </p:cNvPr>
          <p:cNvSpPr txBox="1"/>
          <p:nvPr/>
        </p:nvSpPr>
        <p:spPr>
          <a:xfrm>
            <a:off x="2819400" y="2305432"/>
            <a:ext cx="433875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>
                    <a:alpha val="49804"/>
                  </a:srgbClr>
                </a:solidFill>
                <a:ea typeface="Noto Sans"/>
                <a:cs typeface="Noto Sans"/>
                <a:sym typeface="Noto Sans"/>
              </a:rPr>
              <a:t>TEAM .  B E _ 개발자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1BBC4C-67D8-5C15-30F1-717493C398C5}"/>
              </a:ext>
            </a:extLst>
          </p:cNvPr>
          <p:cNvSpPr/>
          <p:nvPr/>
        </p:nvSpPr>
        <p:spPr>
          <a:xfrm>
            <a:off x="5600700" y="2902243"/>
            <a:ext cx="7086600" cy="45852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E129A0EC-686E-CBD8-5C48-116D31A2E17E}"/>
              </a:ext>
            </a:extLst>
          </p:cNvPr>
          <p:cNvSpPr txBox="1"/>
          <p:nvPr/>
        </p:nvSpPr>
        <p:spPr>
          <a:xfrm>
            <a:off x="14097000" y="8724900"/>
            <a:ext cx="3746265" cy="1046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김요섭, 박기범, 유다빈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정세현, 김준용</a:t>
            </a:r>
          </a:p>
        </p:txBody>
      </p:sp>
    </p:spTree>
    <p:extLst>
      <p:ext uri="{BB962C8B-B14F-4D97-AF65-F5344CB8AC3E}">
        <p14:creationId xmlns:p14="http://schemas.microsoft.com/office/powerpoint/2010/main" val="163160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C2578-00FC-820C-558E-736F547DC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F338DED-B0BD-47F4-CC37-8EE597429AD2}"/>
              </a:ext>
            </a:extLst>
          </p:cNvPr>
          <p:cNvSpPr/>
          <p:nvPr/>
        </p:nvSpPr>
        <p:spPr>
          <a:xfrm>
            <a:off x="772133" y="1383212"/>
            <a:ext cx="16743733" cy="8332288"/>
          </a:xfrm>
          <a:custGeom>
            <a:avLst/>
            <a:gdLst/>
            <a:ahLst/>
            <a:cxnLst/>
            <a:rect l="l" t="t" r="r" b="b"/>
            <a:pathLst>
              <a:path w="2812410" h="2383210">
                <a:moveTo>
                  <a:pt x="0" y="0"/>
                </a:moveTo>
                <a:lnTo>
                  <a:pt x="2812410" y="0"/>
                </a:lnTo>
                <a:lnTo>
                  <a:pt x="2812410" y="2383210"/>
                </a:lnTo>
                <a:lnTo>
                  <a:pt x="0" y="23832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chemeClr val="accent1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3CFA82-5D88-B4CA-320C-FA80E15C20F0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04EBE07-35E3-5619-3310-1D35DB86315F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기술서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E1B9CAA7-ACED-C27A-4ED7-BC360928351D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0E222ECC-1283-A5F7-2496-0317DE6FC908}"/>
              </a:ext>
            </a:extLst>
          </p:cNvPr>
          <p:cNvSpPr/>
          <p:nvPr/>
        </p:nvSpPr>
        <p:spPr>
          <a:xfrm rot="21164718">
            <a:off x="10097379" y="-543973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F8CB12B-9C70-7A97-0301-A577F1120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01042"/>
              </p:ext>
            </p:extLst>
          </p:nvPr>
        </p:nvGraphicFramePr>
        <p:xfrm>
          <a:off x="2406649" y="1734095"/>
          <a:ext cx="13474701" cy="19621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496175523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623931901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2595585150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188135626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058434012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166229323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018131191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589983544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admin_reply_log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096253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답변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853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387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5084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4110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메시지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255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72317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board, info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0467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유형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board, info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5699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9D3BD20-3D28-3C51-25A7-B3492874D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221"/>
              </p:ext>
            </p:extLst>
          </p:nvPr>
        </p:nvGraphicFramePr>
        <p:xfrm>
          <a:off x="2374899" y="3848100"/>
          <a:ext cx="13474701" cy="28194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1222435574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34429887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547217711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165997326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13642954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786986910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2287059651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465434448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data_update_request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25728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601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4592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요청에 답변을 등록한 관리자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4955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admin_reply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admin_reply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답변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11263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14465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42518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처리 완료 시각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6726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고유 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7211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처리 상태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 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 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처리 완료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반려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09877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048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76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A71E73-DE41-68B5-A7B9-79E247855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8816"/>
              </p:ext>
            </p:extLst>
          </p:nvPr>
        </p:nvGraphicFramePr>
        <p:xfrm>
          <a:off x="2374899" y="6819900"/>
          <a:ext cx="13474701" cy="12954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2431201300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1996775977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320115154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704797109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839410172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600807159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052667287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983542432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allergy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30190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4938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783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allergy_id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고유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242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786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272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9D13FD4-AC33-FD2A-2943-421C535A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565"/>
              </p:ext>
            </p:extLst>
          </p:nvPr>
        </p:nvGraphicFramePr>
        <p:xfrm>
          <a:off x="2374898" y="8267700"/>
          <a:ext cx="13474701" cy="10858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2426092292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4220054804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730887230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155840811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638006023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48875227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095290800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936078783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recipe_tag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10720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태그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36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123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연결된 레시피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79973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연결된 태그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19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3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5ED9-7E34-04C7-4218-FBA370B91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>
            <a:extLst>
              <a:ext uri="{FF2B5EF4-FFF2-40B4-BE49-F238E27FC236}">
                <a16:creationId xmlns:a16="http://schemas.microsoft.com/office/drawing/2014/main" id="{04D831EE-44A7-A961-A55B-D066D5907665}"/>
              </a:ext>
            </a:extLst>
          </p:cNvPr>
          <p:cNvSpPr/>
          <p:nvPr/>
        </p:nvSpPr>
        <p:spPr>
          <a:xfrm>
            <a:off x="772133" y="1383212"/>
            <a:ext cx="16743733" cy="8332288"/>
          </a:xfrm>
          <a:custGeom>
            <a:avLst/>
            <a:gdLst/>
            <a:ahLst/>
            <a:cxnLst/>
            <a:rect l="l" t="t" r="r" b="b"/>
            <a:pathLst>
              <a:path w="2812410" h="2383210">
                <a:moveTo>
                  <a:pt x="0" y="0"/>
                </a:moveTo>
                <a:lnTo>
                  <a:pt x="2812410" y="0"/>
                </a:lnTo>
                <a:lnTo>
                  <a:pt x="2812410" y="2383210"/>
                </a:lnTo>
                <a:lnTo>
                  <a:pt x="0" y="23832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chemeClr val="accent1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E079AB-FEC1-ABF5-1F17-5CE9C986A39A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C821C2C-FBDF-743C-A389-EAC51156A3DB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기술서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83DCF036-B334-7A36-D713-EF046E32D1C0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4744A36E-2AB5-F8D2-3C21-8A8C65EA97D3}"/>
              </a:ext>
            </a:extLst>
          </p:cNvPr>
          <p:cNvSpPr/>
          <p:nvPr/>
        </p:nvSpPr>
        <p:spPr>
          <a:xfrm rot="21164718">
            <a:off x="10097379" y="-543973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69D79A-6BC2-8B72-6C74-DF7C66882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87300"/>
              </p:ext>
            </p:extLst>
          </p:nvPr>
        </p:nvGraphicFramePr>
        <p:xfrm>
          <a:off x="2406648" y="1729720"/>
          <a:ext cx="13474701" cy="24003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4238851776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492543704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2262911554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1681330422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309904689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3893750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2360823998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241384761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91273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0185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850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게시글의 고유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9889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2891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82439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9954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9918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3259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board_category_id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유형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팁 공유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33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view_count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조회수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8301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067BE4-AD9D-7C68-F134-24B477609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64969"/>
              </p:ext>
            </p:extLst>
          </p:nvPr>
        </p:nvGraphicFramePr>
        <p:xfrm>
          <a:off x="2406648" y="4368690"/>
          <a:ext cx="13474701" cy="10858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671062135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2678823724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392077958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70731327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19517071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046750175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409463174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3909676548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15439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종류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24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33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board_category_id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카테고리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697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카테고리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78138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5BC6B34-D05A-AFEC-A2EE-702711FF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24372"/>
              </p:ext>
            </p:extLst>
          </p:nvPr>
        </p:nvGraphicFramePr>
        <p:xfrm>
          <a:off x="2406647" y="5693210"/>
          <a:ext cx="13474701" cy="24003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114673928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703448040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064944846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1301003225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963237207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343073360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239044279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639338591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426744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006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6000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0914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8950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8574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board,info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2109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920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76658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3320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SELF 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댓글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대댓글인 경우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댓글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0544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6DAD4DE-0D1A-F85E-7529-28D53E8F5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6681"/>
              </p:ext>
            </p:extLst>
          </p:nvPr>
        </p:nvGraphicFramePr>
        <p:xfrm>
          <a:off x="2406647" y="8324850"/>
          <a:ext cx="13474701" cy="10858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984108235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772358958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2658090612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161773277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015439793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495559895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231203433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222669567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drink_tag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717054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태그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692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5328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연결된 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5627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연결된 태그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3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2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1D31-0013-7E3E-BF89-DA77ABB25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52AB7F00-2469-3E09-39E1-00870BE070C5}"/>
              </a:ext>
            </a:extLst>
          </p:cNvPr>
          <p:cNvSpPr/>
          <p:nvPr/>
        </p:nvSpPr>
        <p:spPr>
          <a:xfrm>
            <a:off x="772133" y="1383212"/>
            <a:ext cx="16743733" cy="8332288"/>
          </a:xfrm>
          <a:custGeom>
            <a:avLst/>
            <a:gdLst/>
            <a:ahLst/>
            <a:cxnLst/>
            <a:rect l="l" t="t" r="r" b="b"/>
            <a:pathLst>
              <a:path w="2812410" h="2383210">
                <a:moveTo>
                  <a:pt x="0" y="0"/>
                </a:moveTo>
                <a:lnTo>
                  <a:pt x="2812410" y="0"/>
                </a:lnTo>
                <a:lnTo>
                  <a:pt x="2812410" y="2383210"/>
                </a:lnTo>
                <a:lnTo>
                  <a:pt x="0" y="23832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chemeClr val="accent1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400E73-F349-F741-80CF-834038B12A3F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39ACA6E-D24F-474A-017D-FAF2EDF1A4DD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기술서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B635338A-7C70-778E-70A7-06010E28993E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D57019F6-9123-1D68-A4A8-09F934270478}"/>
              </a:ext>
            </a:extLst>
          </p:cNvPr>
          <p:cNvSpPr/>
          <p:nvPr/>
        </p:nvSpPr>
        <p:spPr>
          <a:xfrm rot="21164718">
            <a:off x="10097379" y="-543973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D46D554-71B7-9C22-7CFD-9C8FC860C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77184"/>
              </p:ext>
            </p:extLst>
          </p:nvPr>
        </p:nvGraphicFramePr>
        <p:xfrm>
          <a:off x="2406647" y="1714500"/>
          <a:ext cx="13474701" cy="15240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466990028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2029938380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401409256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408845872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94833578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842994352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1137942977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1443927719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cooking_step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28607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단계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13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755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단계 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32579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레시피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536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단계 고유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7786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step_order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단계 순서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28517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936712A-AA5C-74AB-1D8B-694FF4D31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53732"/>
              </p:ext>
            </p:extLst>
          </p:nvPr>
        </p:nvGraphicFramePr>
        <p:xfrm>
          <a:off x="2403017" y="3314700"/>
          <a:ext cx="13474701" cy="199072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301768364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749432143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3877879487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966668544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920327035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650489628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891908224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293805198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32390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489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465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02048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1440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recipe_category_id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카테고리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904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2274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77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일자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75091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FB7A84-0519-5558-C832-DB556CF8A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05419"/>
              </p:ext>
            </p:extLst>
          </p:nvPr>
        </p:nvGraphicFramePr>
        <p:xfrm>
          <a:off x="2403017" y="5397946"/>
          <a:ext cx="13474701" cy="10858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2703571058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4147987445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114116578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3104506903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948796046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861496419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2835764010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4082250349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96881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종류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358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997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recipe_category_id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카테고리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9672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카테고리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821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2872AB0-B9F1-B3D7-1AD0-8D082A68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767"/>
              </p:ext>
            </p:extLst>
          </p:nvPr>
        </p:nvGraphicFramePr>
        <p:xfrm>
          <a:off x="2403017" y="6575648"/>
          <a:ext cx="13474701" cy="15240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514542113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081757302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4059910038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11144156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820599005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491263290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4087147821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060252691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recipe_ingredient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67879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재료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415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532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allergy_id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연관된 알레르기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369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ingredient_name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70724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490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ingredient_id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859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FC76854-6D3C-AE6F-C177-65E2184A1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42308"/>
              </p:ext>
            </p:extLst>
          </p:nvPr>
        </p:nvGraphicFramePr>
        <p:xfrm>
          <a:off x="2403017" y="8193744"/>
          <a:ext cx="13474701" cy="10858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677670432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4008512854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899566276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3321517981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47892549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752326065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1753823063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683674332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63527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종류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545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5175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drink_category_id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카테고리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4222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카테고리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77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5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6518-95E6-9428-096F-DE0BE25F9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04B0612D-AD93-7A77-5EDF-1C783947074C}"/>
              </a:ext>
            </a:extLst>
          </p:cNvPr>
          <p:cNvSpPr/>
          <p:nvPr/>
        </p:nvSpPr>
        <p:spPr>
          <a:xfrm>
            <a:off x="772133" y="1383212"/>
            <a:ext cx="16743733" cy="8332288"/>
          </a:xfrm>
          <a:custGeom>
            <a:avLst/>
            <a:gdLst/>
            <a:ahLst/>
            <a:cxnLst/>
            <a:rect l="l" t="t" r="r" b="b"/>
            <a:pathLst>
              <a:path w="2812410" h="2383210">
                <a:moveTo>
                  <a:pt x="0" y="0"/>
                </a:moveTo>
                <a:lnTo>
                  <a:pt x="2812410" y="0"/>
                </a:lnTo>
                <a:lnTo>
                  <a:pt x="2812410" y="2383210"/>
                </a:lnTo>
                <a:lnTo>
                  <a:pt x="0" y="23832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chemeClr val="accent1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44EC4B-53DC-D9CE-FCC9-0A0EEABB9729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C9BD240-DD73-DDD1-F029-E5B1D17BF8D1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기술서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77FF2D6F-FF6D-C2E9-8F3A-3E506FB5CA76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3CB47949-9B56-3A46-47A7-6CBC38139E69}"/>
              </a:ext>
            </a:extLst>
          </p:cNvPr>
          <p:cNvSpPr/>
          <p:nvPr/>
        </p:nvSpPr>
        <p:spPr>
          <a:xfrm rot="21164718">
            <a:off x="10097379" y="-543973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2794F0-1A12-7B50-4520-848FEE709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66726"/>
              </p:ext>
            </p:extLst>
          </p:nvPr>
        </p:nvGraphicFramePr>
        <p:xfrm>
          <a:off x="2406645" y="1663232"/>
          <a:ext cx="13474701" cy="17907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1736121497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605980738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73038923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4026878291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4276748671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898649760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241598764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844585991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630991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532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271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74314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43498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drink_category_id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카테고리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drink_category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2749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alcohol_content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508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6398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8B97F9-1823-CCB2-AD7B-8859FC345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70882"/>
              </p:ext>
            </p:extLst>
          </p:nvPr>
        </p:nvGraphicFramePr>
        <p:xfrm>
          <a:off x="2406644" y="3543300"/>
          <a:ext cx="13474701" cy="19621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2430769652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467724444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53302804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352817934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322647414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231786740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704318950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3933654405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drink_detail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75755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상세정보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890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8335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참조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6603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술에 대한 상세 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85227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pairing_food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VARCHAR2(255)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어울리는 음식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56855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tasting_note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VARCHAR2(255)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6159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원산지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9548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how_to_drink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마시는 방법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6581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10325F-0A08-FC41-E9A9-4E0CA8680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47779"/>
              </p:ext>
            </p:extLst>
          </p:nvPr>
        </p:nvGraphicFramePr>
        <p:xfrm>
          <a:off x="2406643" y="5600700"/>
          <a:ext cx="13474701" cy="24003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4219995729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2518702328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59964340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263951111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068874894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702453709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890705043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1226159308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96731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48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07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0102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등록 시간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8047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017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작성 시간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3327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is_answered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Y/N)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430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957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185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작성자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2763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45949F-F56A-36C5-1084-6941A49A8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75633"/>
              </p:ext>
            </p:extLst>
          </p:nvPr>
        </p:nvGraphicFramePr>
        <p:xfrm>
          <a:off x="2406643" y="8105775"/>
          <a:ext cx="13474701" cy="130492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58403853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1071827003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211966733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906297223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500125474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543615511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1175928469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593541254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682671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96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8254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answer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5128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질문의 고유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951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9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9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4141-E70A-CB56-2EA5-60E43B8B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DCF503CF-0CFC-1CD8-44CF-058811CDCFD8}"/>
              </a:ext>
            </a:extLst>
          </p:cNvPr>
          <p:cNvSpPr txBox="1"/>
          <p:nvPr/>
        </p:nvSpPr>
        <p:spPr>
          <a:xfrm>
            <a:off x="1379849" y="1409700"/>
            <a:ext cx="473660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CONTENTS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12EF4BF-6634-6BF2-2AE4-306D93F95460}"/>
              </a:ext>
            </a:extLst>
          </p:cNvPr>
          <p:cNvSpPr txBox="1"/>
          <p:nvPr/>
        </p:nvSpPr>
        <p:spPr>
          <a:xfrm>
            <a:off x="-9943726" y="1580768"/>
            <a:ext cx="4990726" cy="495857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EAB3D94-A1B7-C4F6-6505-E4465DFED55D}"/>
              </a:ext>
            </a:extLst>
          </p:cNvPr>
          <p:cNvGrpSpPr/>
          <p:nvPr/>
        </p:nvGrpSpPr>
        <p:grpSpPr>
          <a:xfrm>
            <a:off x="1410444" y="2552700"/>
            <a:ext cx="3009156" cy="2003264"/>
            <a:chOff x="1865340" y="4075486"/>
            <a:chExt cx="3009156" cy="2003264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0571F809-1F3D-C13C-99A6-491E4F5712FC}"/>
                </a:ext>
              </a:extLst>
            </p:cNvPr>
            <p:cNvSpPr txBox="1"/>
            <p:nvPr/>
          </p:nvSpPr>
          <p:spPr>
            <a:xfrm>
              <a:off x="1902696" y="5553222"/>
              <a:ext cx="2971800" cy="525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테이블 </a:t>
              </a:r>
              <a:r>
                <a:rPr lang="en-US" altLang="ko-KR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List</a:t>
              </a:r>
              <a:endParaRPr lang="en-US" sz="32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6C956BD5-3195-48EF-38E9-2AA304B515E0}"/>
                </a:ext>
              </a:extLst>
            </p:cNvPr>
            <p:cNvSpPr/>
            <p:nvPr/>
          </p:nvSpPr>
          <p:spPr>
            <a:xfrm>
              <a:off x="1865340" y="5400822"/>
              <a:ext cx="1942356" cy="0"/>
            </a:xfrm>
            <a:prstGeom prst="line">
              <a:avLst/>
            </a:prstGeom>
            <a:ln w="57150" cap="flat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C659BD67-63F3-2E2F-069A-AA7D3CEE2850}"/>
                </a:ext>
              </a:extLst>
            </p:cNvPr>
            <p:cNvSpPr txBox="1"/>
            <p:nvPr/>
          </p:nvSpPr>
          <p:spPr>
            <a:xfrm>
              <a:off x="1980456" y="4075486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01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40E52E-75AA-EB31-C5C8-E36C6BF24B5C}"/>
              </a:ext>
            </a:extLst>
          </p:cNvPr>
          <p:cNvGrpSpPr/>
          <p:nvPr/>
        </p:nvGrpSpPr>
        <p:grpSpPr>
          <a:xfrm>
            <a:off x="1410444" y="4521666"/>
            <a:ext cx="3048000" cy="2374434"/>
            <a:chOff x="10136263" y="3653953"/>
            <a:chExt cx="3048000" cy="23744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2F5FC65-DC0E-E9D6-8864-5929D83C738B}"/>
                </a:ext>
              </a:extLst>
            </p:cNvPr>
            <p:cNvGrpSpPr/>
            <p:nvPr/>
          </p:nvGrpSpPr>
          <p:grpSpPr>
            <a:xfrm>
              <a:off x="10136263" y="3653953"/>
              <a:ext cx="2971800" cy="2005631"/>
              <a:chOff x="1957202" y="4075486"/>
              <a:chExt cx="2971800" cy="2005631"/>
            </a:xfrm>
          </p:grpSpPr>
          <p:sp>
            <p:nvSpPr>
              <p:cNvPr id="23" name="TextBox 3">
                <a:extLst>
                  <a:ext uri="{FF2B5EF4-FFF2-40B4-BE49-F238E27FC236}">
                    <a16:creationId xmlns:a16="http://schemas.microsoft.com/office/drawing/2014/main" id="{33AED678-D2B7-340C-D063-F927928AF881}"/>
                  </a:ext>
                </a:extLst>
              </p:cNvPr>
              <p:cNvSpPr txBox="1"/>
              <p:nvPr/>
            </p:nvSpPr>
            <p:spPr>
              <a:xfrm>
                <a:off x="1957202" y="5555589"/>
                <a:ext cx="2971800" cy="525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4524"/>
                  </a:lnSpc>
                </a:pPr>
                <a:r>
                  <a:rPr lang="ko-KR" altLang="en-US" sz="3200" dirty="0">
                    <a:solidFill>
                      <a:schemeClr val="accent1">
                        <a:alpha val="60000"/>
                      </a:schemeClr>
                    </a:solidFill>
                    <a:latin typeface="+mj-ea"/>
                    <a:ea typeface="+mj-ea"/>
                    <a:cs typeface="Noto Sans"/>
                    <a:sym typeface="Noto Sans"/>
                  </a:rPr>
                  <a:t>테이블구조도</a:t>
                </a:r>
                <a:endParaRPr 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endParaRPr>
              </a:p>
            </p:txBody>
          </p:sp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054D647D-4D8E-07B9-662C-E038A364C9F5}"/>
                  </a:ext>
                </a:extLst>
              </p:cNvPr>
              <p:cNvSpPr/>
              <p:nvPr/>
            </p:nvSpPr>
            <p:spPr>
              <a:xfrm>
                <a:off x="1996046" y="5420598"/>
                <a:ext cx="1942356" cy="0"/>
              </a:xfrm>
              <a:prstGeom prst="line">
                <a:avLst/>
              </a:prstGeom>
              <a:ln w="57150" cap="flat">
                <a:solidFill>
                  <a:schemeClr val="accent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838F2AD6-3F6B-C3B0-DC19-FB6C67AC2307}"/>
                  </a:ext>
                </a:extLst>
              </p:cNvPr>
              <p:cNvSpPr txBox="1"/>
              <p:nvPr/>
            </p:nvSpPr>
            <p:spPr>
              <a:xfrm>
                <a:off x="1980456" y="4075486"/>
                <a:ext cx="1219944" cy="13451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11760"/>
                  </a:lnSpc>
                  <a:spcBef>
                    <a:spcPct val="0"/>
                  </a:spcBef>
                </a:pPr>
                <a:r>
                  <a:rPr lang="en-US" sz="7200" b="1" dirty="0">
                    <a:solidFill>
                      <a:schemeClr val="accent1"/>
                    </a:solidFill>
                    <a:latin typeface="+mj-ea"/>
                    <a:ea typeface="+mj-ea"/>
                    <a:cs typeface="Noto Sans Bold"/>
                    <a:sym typeface="Noto Sans Bold"/>
                  </a:rPr>
                  <a:t>02</a:t>
                </a:r>
              </a:p>
            </p:txBody>
          </p:sp>
        </p:grpSp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EE2452FD-1839-9E2A-93C7-1C207A497A88}"/>
                </a:ext>
              </a:extLst>
            </p:cNvPr>
            <p:cNvSpPr txBox="1"/>
            <p:nvPr/>
          </p:nvSpPr>
          <p:spPr>
            <a:xfrm>
              <a:off x="10212463" y="5537612"/>
              <a:ext cx="2971800" cy="4907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논리</a:t>
              </a:r>
              <a:r>
                <a:rPr lang="en-US" altLang="ko-KR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/</a:t>
              </a:r>
              <a:r>
                <a:rPr lang="ko-KR" altLang="en-US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물리 </a:t>
              </a:r>
              <a:r>
                <a:rPr lang="en-US" altLang="ko-KR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ERD</a:t>
              </a:r>
              <a:endParaRPr lang="en-US" sz="20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20E9A64-6EAA-40CE-727E-87DD5063A8F2}"/>
              </a:ext>
            </a:extLst>
          </p:cNvPr>
          <p:cNvGrpSpPr/>
          <p:nvPr/>
        </p:nvGrpSpPr>
        <p:grpSpPr>
          <a:xfrm>
            <a:off x="1439154" y="6893943"/>
            <a:ext cx="2980446" cy="1983357"/>
            <a:chOff x="1980456" y="4075486"/>
            <a:chExt cx="2980446" cy="1983357"/>
          </a:xfrm>
        </p:grpSpPr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3BA44384-932F-0C91-1B5F-F446A6CE7666}"/>
                </a:ext>
              </a:extLst>
            </p:cNvPr>
            <p:cNvSpPr txBox="1"/>
            <p:nvPr/>
          </p:nvSpPr>
          <p:spPr>
            <a:xfrm>
              <a:off x="1989102" y="5533315"/>
              <a:ext cx="2971800" cy="525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테이블 기술서</a:t>
              </a:r>
              <a:endParaRPr lang="en-US" sz="32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2BF576C3-F246-E2E2-F89F-F278FC6E295C}"/>
                </a:ext>
              </a:extLst>
            </p:cNvPr>
            <p:cNvSpPr/>
            <p:nvPr/>
          </p:nvSpPr>
          <p:spPr>
            <a:xfrm>
              <a:off x="2027946" y="5373043"/>
              <a:ext cx="1942356" cy="0"/>
            </a:xfrm>
            <a:prstGeom prst="line">
              <a:avLst/>
            </a:prstGeom>
            <a:ln w="57150" cap="flat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A1E477E0-6BAB-51C1-9D37-FACF28DC407C}"/>
                </a:ext>
              </a:extLst>
            </p:cNvPr>
            <p:cNvSpPr txBox="1"/>
            <p:nvPr/>
          </p:nvSpPr>
          <p:spPr>
            <a:xfrm>
              <a:off x="1980456" y="4075486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670B0FA1-EECB-07CC-DD68-9E077FA1005E}"/>
              </a:ext>
            </a:extLst>
          </p:cNvPr>
          <p:cNvSpPr txBox="1"/>
          <p:nvPr/>
        </p:nvSpPr>
        <p:spPr>
          <a:xfrm>
            <a:off x="2819400" y="2305432"/>
            <a:ext cx="433875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>
                    <a:alpha val="49804"/>
                  </a:srgbClr>
                </a:solidFill>
                <a:ea typeface="Noto Sans"/>
                <a:cs typeface="Noto Sans"/>
                <a:sym typeface="Noto Sans"/>
              </a:rPr>
              <a:t>TEAM .  B E _ 개발자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C6FDAF9C-A142-3115-F02B-583F2406B136}"/>
              </a:ext>
            </a:extLst>
          </p:cNvPr>
          <p:cNvSpPr txBox="1"/>
          <p:nvPr/>
        </p:nvSpPr>
        <p:spPr>
          <a:xfrm>
            <a:off x="14097000" y="8724900"/>
            <a:ext cx="3746265" cy="1046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김요섭, 박기범, 유다빈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정세현, 김준용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294A01CD-2D9E-AA08-0A36-18527D3E4B8D}"/>
              </a:ext>
            </a:extLst>
          </p:cNvPr>
          <p:cNvSpPr/>
          <p:nvPr/>
        </p:nvSpPr>
        <p:spPr>
          <a:xfrm rot="20957694">
            <a:off x="6100621" y="2106688"/>
            <a:ext cx="6202360" cy="5761719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C222C22-674C-1FC9-AE6B-5C12A3019306}"/>
              </a:ext>
            </a:extLst>
          </p:cNvPr>
          <p:cNvSpPr/>
          <p:nvPr/>
        </p:nvSpPr>
        <p:spPr>
          <a:xfrm rot="20798695">
            <a:off x="5610828" y="2819782"/>
            <a:ext cx="7086600" cy="45852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7030A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9309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1986-AC6B-3E44-82FF-C15A06043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CF809538-4F66-193A-0C3F-8BE6EC99D900}"/>
              </a:ext>
            </a:extLst>
          </p:cNvPr>
          <p:cNvSpPr/>
          <p:nvPr/>
        </p:nvSpPr>
        <p:spPr>
          <a:xfrm>
            <a:off x="772133" y="1383212"/>
            <a:ext cx="16743733" cy="8332288"/>
          </a:xfrm>
          <a:custGeom>
            <a:avLst/>
            <a:gdLst/>
            <a:ahLst/>
            <a:cxnLst/>
            <a:rect l="l" t="t" r="r" b="b"/>
            <a:pathLst>
              <a:path w="2812410" h="2383210">
                <a:moveTo>
                  <a:pt x="0" y="0"/>
                </a:moveTo>
                <a:lnTo>
                  <a:pt x="2812410" y="0"/>
                </a:lnTo>
                <a:lnTo>
                  <a:pt x="2812410" y="2383210"/>
                </a:lnTo>
                <a:lnTo>
                  <a:pt x="0" y="23832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chemeClr val="accent1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552C3B-84CB-3607-6F95-F8F60E182926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A9E50BC-9E4C-5662-C8F0-86F4E05164F5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기술서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A7DDAD16-CA65-CAD7-F120-C81E4243E96F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3F7768A5-66CA-85A9-C5CB-342F9721F88A}"/>
              </a:ext>
            </a:extLst>
          </p:cNvPr>
          <p:cNvSpPr/>
          <p:nvPr/>
        </p:nvSpPr>
        <p:spPr>
          <a:xfrm rot="21164718">
            <a:off x="10097379" y="-543973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570BD8-5C3C-0237-45C0-490663E36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01232"/>
              </p:ext>
            </p:extLst>
          </p:nvPr>
        </p:nvGraphicFramePr>
        <p:xfrm>
          <a:off x="2406647" y="1655693"/>
          <a:ext cx="13474701" cy="130492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829857242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53026224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80658811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217541695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93462081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482137399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110364859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351991634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health_condition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9257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 상태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734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261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 조건 고유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6510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43548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 조건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8295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391789-7B45-6DFC-41B3-39CFCE46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68299"/>
              </p:ext>
            </p:extLst>
          </p:nvPr>
        </p:nvGraphicFramePr>
        <p:xfrm>
          <a:off x="2406647" y="3199288"/>
          <a:ext cx="13474701" cy="130492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2966442407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2010199854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2141530093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58375192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06667766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566911688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578942288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753779000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health_recommend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9412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 맞춤형 추천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741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977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 조건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health_condition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7795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이유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N:N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연결용 중간 테이블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1733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레시피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4775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0D22F97-A4B1-FA05-7361-A730D92D4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37178"/>
              </p:ext>
            </p:extLst>
          </p:nvPr>
        </p:nvGraphicFramePr>
        <p:xfrm>
          <a:off x="2406646" y="4742882"/>
          <a:ext cx="13474701" cy="174307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877351949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149840569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3379465088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162347347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22763394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815451541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254460202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3077425736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45252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정보 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557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64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9474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콘텐츠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3572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유형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구분용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587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image_url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0629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85391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C3C9D0-C4E8-44C9-DE7C-91B65F65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66800"/>
              </p:ext>
            </p:extLst>
          </p:nvPr>
        </p:nvGraphicFramePr>
        <p:xfrm>
          <a:off x="2406646" y="6724626"/>
          <a:ext cx="13474701" cy="261937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165167417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1973202639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599347539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1640390241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045034925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695031058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288541903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845091484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61196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34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733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9052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6819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고유 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8376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0095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유형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36227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608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75955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post_category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게시글의 카테고리를 구분하는 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음식레시피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술추천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페어링 후기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1693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view_count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조회수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3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972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C0AE5-00B8-41E9-0CB2-147C65F27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F52C0B73-E78B-692C-1083-74F6689EF741}"/>
              </a:ext>
            </a:extLst>
          </p:cNvPr>
          <p:cNvSpPr/>
          <p:nvPr/>
        </p:nvSpPr>
        <p:spPr>
          <a:xfrm>
            <a:off x="772133" y="1383212"/>
            <a:ext cx="16743733" cy="8332288"/>
          </a:xfrm>
          <a:custGeom>
            <a:avLst/>
            <a:gdLst/>
            <a:ahLst/>
            <a:cxnLst/>
            <a:rect l="l" t="t" r="r" b="b"/>
            <a:pathLst>
              <a:path w="2812410" h="2383210">
                <a:moveTo>
                  <a:pt x="0" y="0"/>
                </a:moveTo>
                <a:lnTo>
                  <a:pt x="2812410" y="0"/>
                </a:lnTo>
                <a:lnTo>
                  <a:pt x="2812410" y="2383210"/>
                </a:lnTo>
                <a:lnTo>
                  <a:pt x="0" y="23832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chemeClr val="accent1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122EA0-A8C3-7286-14D0-D419ED866087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B9D0616-8266-C2B6-1C6B-D0C33F2C6FFF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기술서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773E7E98-FA45-88E3-1D6F-CF9157F966B1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9850FA25-836F-E7FA-1967-3B56C648E0A5}"/>
              </a:ext>
            </a:extLst>
          </p:cNvPr>
          <p:cNvSpPr/>
          <p:nvPr/>
        </p:nvSpPr>
        <p:spPr>
          <a:xfrm rot="21164718">
            <a:off x="10097379" y="-543973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D5ED15-BC9E-58DB-4718-1F2197A5A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85036"/>
              </p:ext>
            </p:extLst>
          </p:nvPr>
        </p:nvGraphicFramePr>
        <p:xfrm>
          <a:off x="2406648" y="1744677"/>
          <a:ext cx="13474701" cy="174307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2206023069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2722310188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3767950643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3623515491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709762465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640213735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28599871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1928151507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76967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581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8134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403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FK, 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누른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664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8665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FK, 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1938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누른 시간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755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E8C62E-D7D3-ED8C-DA3D-D5DE3402B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50036"/>
              </p:ext>
            </p:extLst>
          </p:nvPr>
        </p:nvGraphicFramePr>
        <p:xfrm>
          <a:off x="2406647" y="3668425"/>
          <a:ext cx="13474701" cy="174307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1174493472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943288165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2272462182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80817328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416640740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47609523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670559147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520810360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06247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26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278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 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6957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 등록 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399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7619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고유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8361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 제목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2980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BBB868C-3EFC-9131-9958-83013B21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27615"/>
              </p:ext>
            </p:extLst>
          </p:nvPr>
        </p:nvGraphicFramePr>
        <p:xfrm>
          <a:off x="2406647" y="5579533"/>
          <a:ext cx="13474701" cy="15240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1445249254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1407893788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50625189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315291933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82323017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241101967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260505338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901940285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47736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페어링 추천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46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487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drink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6523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pairing_id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페어링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875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VARCHAR2(300)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이유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1884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recipe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116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4308AF8-0087-3918-9CE3-8BE6ECF34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72129"/>
              </p:ext>
            </p:extLst>
          </p:nvPr>
        </p:nvGraphicFramePr>
        <p:xfrm>
          <a:off x="2406646" y="7258412"/>
          <a:ext cx="13474701" cy="218122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4262657050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4030736126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985476757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14406018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674346052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612709502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1004713176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3150044276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post_file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4600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파일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702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334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고유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77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첨부된 대상 게시글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board, info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9717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대상 게시글 유형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3337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original_filename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VARCHAR2(255)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업로드된 파일의 원본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39588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stored_path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VARCHAR2(255)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또는 저장소의 파일 경로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0191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file_size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크기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byte)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5604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uploaded_at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06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061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D7E91-0481-92CF-AF97-EBFA577A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B14FF421-78EF-DC45-A2BB-B5102B242BC5}"/>
              </a:ext>
            </a:extLst>
          </p:cNvPr>
          <p:cNvSpPr/>
          <p:nvPr/>
        </p:nvSpPr>
        <p:spPr>
          <a:xfrm>
            <a:off x="772133" y="1383212"/>
            <a:ext cx="16743733" cy="8332288"/>
          </a:xfrm>
          <a:custGeom>
            <a:avLst/>
            <a:gdLst/>
            <a:ahLst/>
            <a:cxnLst/>
            <a:rect l="l" t="t" r="r" b="b"/>
            <a:pathLst>
              <a:path w="2812410" h="2383210">
                <a:moveTo>
                  <a:pt x="0" y="0"/>
                </a:moveTo>
                <a:lnTo>
                  <a:pt x="2812410" y="0"/>
                </a:lnTo>
                <a:lnTo>
                  <a:pt x="2812410" y="2383210"/>
                </a:lnTo>
                <a:lnTo>
                  <a:pt x="0" y="23832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chemeClr val="accent1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383CFC-714E-1714-E27F-8D8693414E2F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A5F3ADA-070C-70F1-3634-5225952CBA82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기술서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729FB954-8888-6718-D2F5-208D92CAF1C3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78E744F7-9FC5-3BAA-E7DC-7EE1C4C75957}"/>
              </a:ext>
            </a:extLst>
          </p:cNvPr>
          <p:cNvSpPr/>
          <p:nvPr/>
        </p:nvSpPr>
        <p:spPr>
          <a:xfrm rot="21164718">
            <a:off x="10097379" y="-543973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25B3AF-188C-DDC4-7A28-AFCF846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60399"/>
              </p:ext>
            </p:extLst>
          </p:nvPr>
        </p:nvGraphicFramePr>
        <p:xfrm>
          <a:off x="2406648" y="1709765"/>
          <a:ext cx="13474701" cy="240030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001596922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1101413920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498465749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48260197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2633796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630999297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34050057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1645549327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report_board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8206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 게시글 관리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141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512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2051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is_checked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확인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(Y/N)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30999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신고된 게시글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4190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 사유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3866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신고 고유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3214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reported_user_id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신고당한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2819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3654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10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05B5F26-39E2-B1C2-FABC-76D219D65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3823"/>
              </p:ext>
            </p:extLst>
          </p:nvPr>
        </p:nvGraphicFramePr>
        <p:xfrm>
          <a:off x="2406647" y="4229100"/>
          <a:ext cx="13474701" cy="215455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983969831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384811791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872336895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2584745162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68898829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632356373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123258945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3789479089"/>
                    </a:ext>
                  </a:extLst>
                </a:gridCol>
              </a:tblGrid>
              <a:tr h="12412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48478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 회원 관리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235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645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86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is_checked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확인 여부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(Y/N)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5777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 사유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7436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신고 고유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803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2211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reported_user_id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신고당한 사용자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3409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94725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0B491B9-04A5-1103-675F-6719C0B08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25755"/>
              </p:ext>
            </p:extLst>
          </p:nvPr>
        </p:nvGraphicFramePr>
        <p:xfrm>
          <a:off x="2406647" y="6515100"/>
          <a:ext cx="13474701" cy="174307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1045741550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565695472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4045079225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95173745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664412532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061410895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1070305336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3819485046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search_log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745674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9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237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키워드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58339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아이디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8066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search_type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유형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2403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비로그인 시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46228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사용자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7468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2B8373A-E381-AA01-2BD8-B956566A5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24649"/>
              </p:ext>
            </p:extLst>
          </p:nvPr>
        </p:nvGraphicFramePr>
        <p:xfrm>
          <a:off x="2406647" y="8401050"/>
          <a:ext cx="13474701" cy="10858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1345443694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413566615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3911237756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40629310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96062296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833829380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774880943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1107930456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684300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984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7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3482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36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8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B99E2-4505-274B-6848-DD664D3DB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F77673E4-E480-1E6F-C55E-D02F9F81CDDB}"/>
              </a:ext>
            </a:extLst>
          </p:cNvPr>
          <p:cNvSpPr/>
          <p:nvPr/>
        </p:nvSpPr>
        <p:spPr>
          <a:xfrm>
            <a:off x="772133" y="1383212"/>
            <a:ext cx="16743733" cy="8332288"/>
          </a:xfrm>
          <a:custGeom>
            <a:avLst/>
            <a:gdLst/>
            <a:ahLst/>
            <a:cxnLst/>
            <a:rect l="l" t="t" r="r" b="b"/>
            <a:pathLst>
              <a:path w="2812410" h="2383210">
                <a:moveTo>
                  <a:pt x="0" y="0"/>
                </a:moveTo>
                <a:lnTo>
                  <a:pt x="2812410" y="0"/>
                </a:lnTo>
                <a:lnTo>
                  <a:pt x="2812410" y="2383210"/>
                </a:lnTo>
                <a:lnTo>
                  <a:pt x="0" y="23832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chemeClr val="accent1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5DE65D-4C8C-6CC5-152E-D6A2048743B4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48B8545-8C43-FA21-EE70-11F1B2487EB7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기술서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7B4A0691-DEB7-884E-86D5-08A78072F6A9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DBF6181E-42E8-5BB6-BCB6-4ECB7DA2DC1A}"/>
              </a:ext>
            </a:extLst>
          </p:cNvPr>
          <p:cNvSpPr/>
          <p:nvPr/>
        </p:nvSpPr>
        <p:spPr>
          <a:xfrm rot="21164718">
            <a:off x="10097379" y="-543973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31678D-C758-45A4-F96D-19A3B085C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87037"/>
              </p:ext>
            </p:extLst>
          </p:nvPr>
        </p:nvGraphicFramePr>
        <p:xfrm>
          <a:off x="2406648" y="1737012"/>
          <a:ext cx="13474701" cy="10858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1828861828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514240506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047109630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3578093824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59692819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657892093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3767443779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1065021132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user_allergy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96982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알레르기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188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769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allergy_id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알레르기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allergy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0116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323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896533-C5A8-FB6E-9DB3-C4A088D85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63694"/>
              </p:ext>
            </p:extLst>
          </p:nvPr>
        </p:nvGraphicFramePr>
        <p:xfrm>
          <a:off x="2406648" y="3071057"/>
          <a:ext cx="13474701" cy="130492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851211683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739704699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3823033971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3100836720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595722745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394406388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2870238318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3356723323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user_tag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11340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태그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87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466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0493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16428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NUMBER(5,2)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선호도 가중치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9295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80A12E-3397-1BDC-3747-AEE5A9F1A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52277"/>
              </p:ext>
            </p:extLst>
          </p:nvPr>
        </p:nvGraphicFramePr>
        <p:xfrm>
          <a:off x="2406648" y="4635591"/>
          <a:ext cx="13474701" cy="1743075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3886426629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3080118205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859439305"/>
                    </a:ext>
                  </a:extLst>
                </a:gridCol>
                <a:gridCol w="1808472">
                  <a:extLst>
                    <a:ext uri="{9D8B030D-6E8A-4147-A177-3AD203B41FA5}">
                      <a16:colId xmlns:a16="http://schemas.microsoft.com/office/drawing/2014/main" val="17772139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710259462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09439858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993707413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200032995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visit_log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00520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 기록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5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935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ip_address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94054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고유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519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page_url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VARCHAR2(255)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 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2066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1642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9126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1DE89B-11EE-A439-79F8-0830DAE05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22258"/>
              </p:ext>
            </p:extLst>
          </p:nvPr>
        </p:nvGraphicFramePr>
        <p:xfrm>
          <a:off x="2397123" y="6616686"/>
          <a:ext cx="13474701" cy="2838450"/>
        </p:xfrm>
        <a:graphic>
          <a:graphicData uri="http://schemas.openxmlformats.org/drawingml/2006/table">
            <a:tbl>
              <a:tblPr/>
              <a:tblGrid>
                <a:gridCol w="628206">
                  <a:extLst>
                    <a:ext uri="{9D8B030D-6E8A-4147-A177-3AD203B41FA5}">
                      <a16:colId xmlns:a16="http://schemas.microsoft.com/office/drawing/2014/main" val="931040245"/>
                    </a:ext>
                  </a:extLst>
                </a:gridCol>
                <a:gridCol w="1665698">
                  <a:extLst>
                    <a:ext uri="{9D8B030D-6E8A-4147-A177-3AD203B41FA5}">
                      <a16:colId xmlns:a16="http://schemas.microsoft.com/office/drawing/2014/main" val="2978196944"/>
                    </a:ext>
                  </a:extLst>
                </a:gridCol>
                <a:gridCol w="1890963">
                  <a:extLst>
                    <a:ext uri="{9D8B030D-6E8A-4147-A177-3AD203B41FA5}">
                      <a16:colId xmlns:a16="http://schemas.microsoft.com/office/drawing/2014/main" val="1484021011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4053199351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33959622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657193448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2166684632"/>
                    </a:ext>
                  </a:extLst>
                </a:gridCol>
                <a:gridCol w="2550897">
                  <a:extLst>
                    <a:ext uri="{9D8B030D-6E8A-4147-A177-3AD203B41FA5}">
                      <a16:colId xmlns:a16="http://schemas.microsoft.com/office/drawing/2014/main" val="868548251"/>
                    </a:ext>
                  </a:extLst>
                </a:gridCol>
                <a:gridCol w="3121993">
                  <a:extLst>
                    <a:ext uri="{9D8B030D-6E8A-4147-A177-3AD203B41FA5}">
                      <a16:colId xmlns:a16="http://schemas.microsoft.com/office/drawing/2014/main" val="333618839"/>
                    </a:ext>
                  </a:extLst>
                </a:gridCol>
              </a:tblGrid>
              <a:tr h="21907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 Dish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62486"/>
                  </a:ext>
                </a:extLst>
              </a:tr>
              <a:tr h="21907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015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553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created_at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3406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80653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고유 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9652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nickname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닉네임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2485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암호화된 비밀번호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56164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provider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 로그인 제공자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8082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권한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USER, ADMIN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617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상태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ACTIVE, BLOCKED, PEDING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0311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4929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6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9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7660E-2B53-416A-6792-859A93FDC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44331FF-0549-74DF-B9B2-C44827A625C1}"/>
              </a:ext>
            </a:extLst>
          </p:cNvPr>
          <p:cNvGrpSpPr/>
          <p:nvPr/>
        </p:nvGrpSpPr>
        <p:grpSpPr>
          <a:xfrm>
            <a:off x="8815751" y="9334500"/>
            <a:ext cx="656495" cy="306326"/>
            <a:chOff x="10210800" y="9256774"/>
            <a:chExt cx="656495" cy="306326"/>
          </a:xfrm>
        </p:grpSpPr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9830F0D7-26DA-C454-E730-189C0B6834E8}"/>
                </a:ext>
              </a:extLst>
            </p:cNvPr>
            <p:cNvSpPr/>
            <p:nvPr/>
          </p:nvSpPr>
          <p:spPr>
            <a:xfrm>
              <a:off x="10210800" y="9258300"/>
              <a:ext cx="304800" cy="304800"/>
            </a:xfrm>
            <a:prstGeom prst="flowChartDecisio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" name="순서도: 판단 7">
              <a:extLst>
                <a:ext uri="{FF2B5EF4-FFF2-40B4-BE49-F238E27FC236}">
                  <a16:creationId xmlns:a16="http://schemas.microsoft.com/office/drawing/2014/main" id="{1AE69E77-7B55-8084-BC75-AEEEB4C310A0}"/>
                </a:ext>
              </a:extLst>
            </p:cNvPr>
            <p:cNvSpPr/>
            <p:nvPr/>
          </p:nvSpPr>
          <p:spPr>
            <a:xfrm>
              <a:off x="10562495" y="9256774"/>
              <a:ext cx="304800" cy="304800"/>
            </a:xfrm>
            <a:prstGeom prst="flowChartDecision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FDD25E9E-7E44-A223-1A4C-5AED932464B4}"/>
              </a:ext>
            </a:extLst>
          </p:cNvPr>
          <p:cNvSpPr/>
          <p:nvPr/>
        </p:nvSpPr>
        <p:spPr>
          <a:xfrm rot="21164718">
            <a:off x="4440975" y="3874141"/>
            <a:ext cx="5512929" cy="4308524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E0C80BB2-AF36-E268-7BEB-F72D6EB9289E}"/>
              </a:ext>
            </a:extLst>
          </p:cNvPr>
          <p:cNvSpPr txBox="1"/>
          <p:nvPr/>
        </p:nvSpPr>
        <p:spPr>
          <a:xfrm>
            <a:off x="6400800" y="4677694"/>
            <a:ext cx="6629400" cy="704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44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9AC35-BE52-EC51-50EC-84342100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A116802-3C00-9C90-6EC2-93F321F27955}"/>
              </a:ext>
            </a:extLst>
          </p:cNvPr>
          <p:cNvSpPr txBox="1"/>
          <p:nvPr/>
        </p:nvSpPr>
        <p:spPr>
          <a:xfrm>
            <a:off x="1379849" y="1409700"/>
            <a:ext cx="473660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CONTENTS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45499DB-9177-E459-53C0-196DFA50F360}"/>
              </a:ext>
            </a:extLst>
          </p:cNvPr>
          <p:cNvSpPr/>
          <p:nvPr/>
        </p:nvSpPr>
        <p:spPr>
          <a:xfrm>
            <a:off x="1143000" y="2890629"/>
            <a:ext cx="3229870" cy="1948071"/>
          </a:xfrm>
          <a:custGeom>
            <a:avLst/>
            <a:gdLst/>
            <a:ahLst/>
            <a:cxnLst/>
            <a:rect l="l" t="t" r="r" b="b"/>
            <a:pathLst>
              <a:path w="1314430" h="1258336">
                <a:moveTo>
                  <a:pt x="26371" y="0"/>
                </a:moveTo>
                <a:lnTo>
                  <a:pt x="1288058" y="0"/>
                </a:lnTo>
                <a:cubicBezTo>
                  <a:pt x="1295053" y="0"/>
                  <a:pt x="1301760" y="2778"/>
                  <a:pt x="1306706" y="7724"/>
                </a:cubicBezTo>
                <a:cubicBezTo>
                  <a:pt x="1311651" y="12670"/>
                  <a:pt x="1314430" y="19377"/>
                  <a:pt x="1314430" y="26371"/>
                </a:cubicBezTo>
                <a:lnTo>
                  <a:pt x="1314430" y="1231965"/>
                </a:lnTo>
                <a:cubicBezTo>
                  <a:pt x="1314430" y="1246529"/>
                  <a:pt x="1302623" y="1258336"/>
                  <a:pt x="1288058" y="1258336"/>
                </a:cubicBezTo>
                <a:lnTo>
                  <a:pt x="26371" y="1258336"/>
                </a:lnTo>
                <a:cubicBezTo>
                  <a:pt x="11807" y="1258336"/>
                  <a:pt x="0" y="1246529"/>
                  <a:pt x="0" y="1231965"/>
                </a:cubicBezTo>
                <a:lnTo>
                  <a:pt x="0" y="26371"/>
                </a:lnTo>
                <a:cubicBezTo>
                  <a:pt x="0" y="11807"/>
                  <a:pt x="11807" y="0"/>
                  <a:pt x="2637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8A31199-694F-7594-DC6D-5B580F16C6C1}"/>
              </a:ext>
            </a:extLst>
          </p:cNvPr>
          <p:cNvSpPr txBox="1"/>
          <p:nvPr/>
        </p:nvSpPr>
        <p:spPr>
          <a:xfrm>
            <a:off x="-9943726" y="1580768"/>
            <a:ext cx="4990726" cy="495857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DCCC174-E1EE-5AAA-6D81-49538115D38E}"/>
              </a:ext>
            </a:extLst>
          </p:cNvPr>
          <p:cNvGrpSpPr/>
          <p:nvPr/>
        </p:nvGrpSpPr>
        <p:grpSpPr>
          <a:xfrm>
            <a:off x="1410444" y="2552700"/>
            <a:ext cx="3009156" cy="2003264"/>
            <a:chOff x="1865340" y="4075486"/>
            <a:chExt cx="3009156" cy="2003264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8529E5D9-00F2-8AE4-7F15-8AA016F96C70}"/>
                </a:ext>
              </a:extLst>
            </p:cNvPr>
            <p:cNvSpPr txBox="1"/>
            <p:nvPr/>
          </p:nvSpPr>
          <p:spPr>
            <a:xfrm>
              <a:off x="1902696" y="5553222"/>
              <a:ext cx="2971800" cy="525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테이블 </a:t>
              </a:r>
              <a:r>
                <a:rPr lang="en-US" altLang="ko-KR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List</a:t>
              </a:r>
              <a:endParaRPr lang="en-US" sz="32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36BE761C-E5C6-33BB-B247-0916786F83DB}"/>
                </a:ext>
              </a:extLst>
            </p:cNvPr>
            <p:cNvSpPr/>
            <p:nvPr/>
          </p:nvSpPr>
          <p:spPr>
            <a:xfrm>
              <a:off x="1865340" y="5400822"/>
              <a:ext cx="1942356" cy="0"/>
            </a:xfrm>
            <a:prstGeom prst="line">
              <a:avLst/>
            </a:prstGeom>
            <a:ln w="57150" cap="flat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3E7F8FAC-F3CD-960E-ABD4-30B537170CAC}"/>
                </a:ext>
              </a:extLst>
            </p:cNvPr>
            <p:cNvSpPr txBox="1"/>
            <p:nvPr/>
          </p:nvSpPr>
          <p:spPr>
            <a:xfrm>
              <a:off x="1980456" y="4075486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01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2FA17A-B81F-23B0-1442-21D5783C2377}"/>
              </a:ext>
            </a:extLst>
          </p:cNvPr>
          <p:cNvGrpSpPr/>
          <p:nvPr/>
        </p:nvGrpSpPr>
        <p:grpSpPr>
          <a:xfrm>
            <a:off x="1410444" y="4521666"/>
            <a:ext cx="3048000" cy="2374434"/>
            <a:chOff x="10136263" y="3653953"/>
            <a:chExt cx="3048000" cy="23744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223FF21-61D3-4986-B3B8-BAD4D67983C4}"/>
                </a:ext>
              </a:extLst>
            </p:cNvPr>
            <p:cNvGrpSpPr/>
            <p:nvPr/>
          </p:nvGrpSpPr>
          <p:grpSpPr>
            <a:xfrm>
              <a:off x="10136263" y="3653953"/>
              <a:ext cx="2971800" cy="2005631"/>
              <a:chOff x="1957202" y="4075486"/>
              <a:chExt cx="2971800" cy="2005631"/>
            </a:xfrm>
          </p:grpSpPr>
          <p:sp>
            <p:nvSpPr>
              <p:cNvPr id="23" name="TextBox 3">
                <a:extLst>
                  <a:ext uri="{FF2B5EF4-FFF2-40B4-BE49-F238E27FC236}">
                    <a16:creationId xmlns:a16="http://schemas.microsoft.com/office/drawing/2014/main" id="{8F2F77AD-BA89-B582-B065-84639262EE83}"/>
                  </a:ext>
                </a:extLst>
              </p:cNvPr>
              <p:cNvSpPr txBox="1"/>
              <p:nvPr/>
            </p:nvSpPr>
            <p:spPr>
              <a:xfrm>
                <a:off x="1957202" y="5555589"/>
                <a:ext cx="2971800" cy="525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4524"/>
                  </a:lnSpc>
                </a:pPr>
                <a:r>
                  <a:rPr lang="ko-KR" altLang="en-US" sz="3200" dirty="0">
                    <a:solidFill>
                      <a:schemeClr val="accent1">
                        <a:alpha val="60000"/>
                      </a:schemeClr>
                    </a:solidFill>
                    <a:latin typeface="+mj-ea"/>
                    <a:ea typeface="+mj-ea"/>
                    <a:cs typeface="Noto Sans"/>
                    <a:sym typeface="Noto Sans"/>
                  </a:rPr>
                  <a:t>테이블구조도</a:t>
                </a:r>
                <a:endParaRPr 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endParaRPr>
              </a:p>
            </p:txBody>
          </p:sp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BC9B7AC0-CA31-6D40-735E-5EA9CEDED795}"/>
                  </a:ext>
                </a:extLst>
              </p:cNvPr>
              <p:cNvSpPr/>
              <p:nvPr/>
            </p:nvSpPr>
            <p:spPr>
              <a:xfrm>
                <a:off x="1996046" y="5420598"/>
                <a:ext cx="1942356" cy="0"/>
              </a:xfrm>
              <a:prstGeom prst="line">
                <a:avLst/>
              </a:prstGeom>
              <a:ln w="57150" cap="flat">
                <a:solidFill>
                  <a:schemeClr val="accent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DA068788-28FC-5C0D-4BB6-BB4D2DAB893C}"/>
                  </a:ext>
                </a:extLst>
              </p:cNvPr>
              <p:cNvSpPr txBox="1"/>
              <p:nvPr/>
            </p:nvSpPr>
            <p:spPr>
              <a:xfrm>
                <a:off x="1980456" y="4075486"/>
                <a:ext cx="1219944" cy="13451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11760"/>
                  </a:lnSpc>
                  <a:spcBef>
                    <a:spcPct val="0"/>
                  </a:spcBef>
                </a:pPr>
                <a:r>
                  <a:rPr lang="en-US" sz="7200" b="1" dirty="0">
                    <a:solidFill>
                      <a:schemeClr val="accent1"/>
                    </a:solidFill>
                    <a:latin typeface="+mj-ea"/>
                    <a:ea typeface="+mj-ea"/>
                    <a:cs typeface="Noto Sans Bold"/>
                    <a:sym typeface="Noto Sans Bold"/>
                  </a:rPr>
                  <a:t>02</a:t>
                </a:r>
              </a:p>
            </p:txBody>
          </p:sp>
        </p:grpSp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480D2460-7E65-1329-95F6-D574F00E997A}"/>
                </a:ext>
              </a:extLst>
            </p:cNvPr>
            <p:cNvSpPr txBox="1"/>
            <p:nvPr/>
          </p:nvSpPr>
          <p:spPr>
            <a:xfrm>
              <a:off x="10212463" y="5537612"/>
              <a:ext cx="2971800" cy="4907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논리</a:t>
              </a:r>
              <a:r>
                <a:rPr lang="en-US" altLang="ko-KR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/</a:t>
              </a:r>
              <a:r>
                <a:rPr lang="ko-KR" altLang="en-US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물리 </a:t>
              </a:r>
              <a:r>
                <a:rPr lang="en-US" altLang="ko-KR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ERD</a:t>
              </a:r>
              <a:endParaRPr lang="en-US" sz="20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BC0CDAE-1EC6-7CDF-240A-D0B104B326A0}"/>
              </a:ext>
            </a:extLst>
          </p:cNvPr>
          <p:cNvGrpSpPr/>
          <p:nvPr/>
        </p:nvGrpSpPr>
        <p:grpSpPr>
          <a:xfrm>
            <a:off x="1439154" y="6893943"/>
            <a:ext cx="2980446" cy="1983357"/>
            <a:chOff x="1980456" y="4075486"/>
            <a:chExt cx="2980446" cy="1983357"/>
          </a:xfrm>
        </p:grpSpPr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9E5AB9BF-A35A-71B8-3B84-0D52DBB3E054}"/>
                </a:ext>
              </a:extLst>
            </p:cNvPr>
            <p:cNvSpPr txBox="1"/>
            <p:nvPr/>
          </p:nvSpPr>
          <p:spPr>
            <a:xfrm>
              <a:off x="1989102" y="5533315"/>
              <a:ext cx="2971800" cy="525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테이블 기술서</a:t>
              </a:r>
              <a:endParaRPr lang="en-US" sz="32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2705E834-9D07-56FB-ADD9-A3BC2407F1CB}"/>
                </a:ext>
              </a:extLst>
            </p:cNvPr>
            <p:cNvSpPr/>
            <p:nvPr/>
          </p:nvSpPr>
          <p:spPr>
            <a:xfrm>
              <a:off x="2027946" y="5373043"/>
              <a:ext cx="1942356" cy="0"/>
            </a:xfrm>
            <a:prstGeom prst="line">
              <a:avLst/>
            </a:prstGeom>
            <a:ln w="57150" cap="flat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069FF5B9-D9D7-28F8-34BC-42D647904955}"/>
                </a:ext>
              </a:extLst>
            </p:cNvPr>
            <p:cNvSpPr txBox="1"/>
            <p:nvPr/>
          </p:nvSpPr>
          <p:spPr>
            <a:xfrm>
              <a:off x="1980456" y="4075486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18092AEA-D9A4-D7FD-B1BE-C288FD0D2A78}"/>
              </a:ext>
            </a:extLst>
          </p:cNvPr>
          <p:cNvSpPr txBox="1"/>
          <p:nvPr/>
        </p:nvSpPr>
        <p:spPr>
          <a:xfrm>
            <a:off x="2819400" y="2305432"/>
            <a:ext cx="433875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>
                    <a:alpha val="49804"/>
                  </a:srgbClr>
                </a:solidFill>
                <a:ea typeface="Noto Sans"/>
                <a:cs typeface="Noto Sans"/>
                <a:sym typeface="Noto Sans"/>
              </a:rPr>
              <a:t>TEAM .  B E _ 개발자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36CD50BC-A79C-08BA-86C1-722AA988973B}"/>
              </a:ext>
            </a:extLst>
          </p:cNvPr>
          <p:cNvSpPr txBox="1"/>
          <p:nvPr/>
        </p:nvSpPr>
        <p:spPr>
          <a:xfrm>
            <a:off x="14097000" y="8724900"/>
            <a:ext cx="3746265" cy="1046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김요섭, 박기범, 유다빈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정세현, 김준용</a:t>
            </a: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AF2616A5-0794-74D7-7DA4-8A0B044FBA84}"/>
              </a:ext>
            </a:extLst>
          </p:cNvPr>
          <p:cNvSpPr/>
          <p:nvPr/>
        </p:nvSpPr>
        <p:spPr>
          <a:xfrm rot="20957694">
            <a:off x="6100621" y="2106688"/>
            <a:ext cx="6202360" cy="5761719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A67F95F-A5AC-96D7-AC05-BB9C86A6B94A}"/>
              </a:ext>
            </a:extLst>
          </p:cNvPr>
          <p:cNvSpPr/>
          <p:nvPr/>
        </p:nvSpPr>
        <p:spPr>
          <a:xfrm rot="20798695">
            <a:off x="5610828" y="2819782"/>
            <a:ext cx="7086600" cy="45852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5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9861D-1C7C-0214-D6FC-1BFE39E18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D6E920F-9C3C-9302-34A9-51C86EC7A8BB}"/>
              </a:ext>
            </a:extLst>
          </p:cNvPr>
          <p:cNvGrpSpPr/>
          <p:nvPr/>
        </p:nvGrpSpPr>
        <p:grpSpPr>
          <a:xfrm>
            <a:off x="609600" y="1026582"/>
            <a:ext cx="2829603" cy="1449918"/>
            <a:chOff x="731979" y="1102782"/>
            <a:chExt cx="2829603" cy="1449918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30AEB8B7-4FDA-ECDC-CE54-570DDA636EB4}"/>
                </a:ext>
              </a:extLst>
            </p:cNvPr>
            <p:cNvSpPr txBox="1"/>
            <p:nvPr/>
          </p:nvSpPr>
          <p:spPr>
            <a:xfrm>
              <a:off x="731979" y="1102782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</a:t>
              </a:r>
              <a:r>
                <a:rPr lang="en-US" altLang="ko-KR" sz="3499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List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A785CC41-206A-1307-CF5C-36BE10C3A689}"/>
                </a:ext>
              </a:extLst>
            </p:cNvPr>
            <p:cNvSpPr txBox="1"/>
            <p:nvPr/>
          </p:nvSpPr>
          <p:spPr>
            <a:xfrm>
              <a:off x="1370856" y="1207588"/>
              <a:ext cx="1219944" cy="1345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01</a:t>
              </a:r>
            </a:p>
          </p:txBody>
        </p:sp>
      </p:grpSp>
      <p:sp>
        <p:nvSpPr>
          <p:cNvPr id="5" name="Freeform 10">
            <a:extLst>
              <a:ext uri="{FF2B5EF4-FFF2-40B4-BE49-F238E27FC236}">
                <a16:creationId xmlns:a16="http://schemas.microsoft.com/office/drawing/2014/main" id="{9C8F2986-CAA5-766A-33D8-F8775FD78B98}"/>
              </a:ext>
            </a:extLst>
          </p:cNvPr>
          <p:cNvSpPr/>
          <p:nvPr/>
        </p:nvSpPr>
        <p:spPr>
          <a:xfrm rot="21192206">
            <a:off x="-215222" y="7653387"/>
            <a:ext cx="3987994" cy="3441479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A966EF-95E9-81F4-33F1-9413CFC0A5D8}"/>
              </a:ext>
            </a:extLst>
          </p:cNvPr>
          <p:cNvSpPr/>
          <p:nvPr/>
        </p:nvSpPr>
        <p:spPr>
          <a:xfrm>
            <a:off x="381000" y="5829300"/>
            <a:ext cx="2649409" cy="2798903"/>
          </a:xfrm>
          <a:prstGeom prst="ellipse">
            <a:avLst/>
          </a:prstGeom>
          <a:blipFill dpi="0" rotWithShape="1">
            <a:blip r:embed="rId3">
              <a:alphaModFix amt="73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268FF850-F4AF-9312-527A-3F560BA64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117677"/>
              </p:ext>
            </p:extLst>
          </p:nvPr>
        </p:nvGraphicFramePr>
        <p:xfrm>
          <a:off x="8991600" y="844867"/>
          <a:ext cx="3210603" cy="57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그림 17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6B9E428-CE17-4F41-047C-ECE6430B4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85900"/>
            <a:ext cx="12496800" cy="7905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66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5627A-D8B5-EAF9-B7D3-6D044B49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893151D-0FC3-EFB4-C5EA-92FB8F0B126C}"/>
              </a:ext>
            </a:extLst>
          </p:cNvPr>
          <p:cNvGrpSpPr/>
          <p:nvPr/>
        </p:nvGrpSpPr>
        <p:grpSpPr>
          <a:xfrm>
            <a:off x="609600" y="1026582"/>
            <a:ext cx="2829603" cy="1449918"/>
            <a:chOff x="731979" y="1102782"/>
            <a:chExt cx="2829603" cy="1449918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5561C6D5-606A-1DA9-5FCC-4AF8C1F9877B}"/>
                </a:ext>
              </a:extLst>
            </p:cNvPr>
            <p:cNvSpPr txBox="1"/>
            <p:nvPr/>
          </p:nvSpPr>
          <p:spPr>
            <a:xfrm>
              <a:off x="731979" y="1102782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</a:t>
              </a:r>
              <a:r>
                <a:rPr lang="en-US" altLang="ko-KR" sz="3499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List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8CFBD85C-48F6-C6CA-4829-D841B7840233}"/>
                </a:ext>
              </a:extLst>
            </p:cNvPr>
            <p:cNvSpPr txBox="1"/>
            <p:nvPr/>
          </p:nvSpPr>
          <p:spPr>
            <a:xfrm>
              <a:off x="1370856" y="1207588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01</a:t>
              </a:r>
            </a:p>
          </p:txBody>
        </p:sp>
      </p:grpSp>
      <p:sp>
        <p:nvSpPr>
          <p:cNvPr id="5" name="Freeform 10">
            <a:extLst>
              <a:ext uri="{FF2B5EF4-FFF2-40B4-BE49-F238E27FC236}">
                <a16:creationId xmlns:a16="http://schemas.microsoft.com/office/drawing/2014/main" id="{CECC17BD-9BFC-0594-4765-462B51A035D0}"/>
              </a:ext>
            </a:extLst>
          </p:cNvPr>
          <p:cNvSpPr/>
          <p:nvPr/>
        </p:nvSpPr>
        <p:spPr>
          <a:xfrm rot="21192206">
            <a:off x="-215222" y="7653387"/>
            <a:ext cx="3987994" cy="3441479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48755C-B866-0D41-5D70-6A459EDF50EB}"/>
              </a:ext>
            </a:extLst>
          </p:cNvPr>
          <p:cNvSpPr/>
          <p:nvPr/>
        </p:nvSpPr>
        <p:spPr>
          <a:xfrm>
            <a:off x="381000" y="5829300"/>
            <a:ext cx="2649409" cy="2798903"/>
          </a:xfrm>
          <a:prstGeom prst="ellipse">
            <a:avLst/>
          </a:prstGeom>
          <a:blipFill dpi="0" rotWithShape="1">
            <a:blip r:embed="rId3">
              <a:alphaModFix amt="73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0657233B-2D98-4635-3215-774756292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350823"/>
              </p:ext>
            </p:extLst>
          </p:nvPr>
        </p:nvGraphicFramePr>
        <p:xfrm>
          <a:off x="8991600" y="844867"/>
          <a:ext cx="3210603" cy="57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그림 13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D6AD436-839A-05B3-F0F7-E197E46E61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744066"/>
            <a:ext cx="12676905" cy="5380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9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5A706-4FEA-54EC-0EFC-17F34E3D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78ACF08-DDBA-BEE4-B5B3-05C92896B01E}"/>
              </a:ext>
            </a:extLst>
          </p:cNvPr>
          <p:cNvSpPr txBox="1"/>
          <p:nvPr/>
        </p:nvSpPr>
        <p:spPr>
          <a:xfrm>
            <a:off x="1379849" y="1409700"/>
            <a:ext cx="473660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CONTENTS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9C99CA5-A80A-8B68-6A69-18CFF823D38A}"/>
              </a:ext>
            </a:extLst>
          </p:cNvPr>
          <p:cNvSpPr/>
          <p:nvPr/>
        </p:nvSpPr>
        <p:spPr>
          <a:xfrm>
            <a:off x="1113530" y="4762502"/>
            <a:ext cx="3229870" cy="2399673"/>
          </a:xfrm>
          <a:custGeom>
            <a:avLst/>
            <a:gdLst/>
            <a:ahLst/>
            <a:cxnLst/>
            <a:rect l="l" t="t" r="r" b="b"/>
            <a:pathLst>
              <a:path w="1314430" h="1258336">
                <a:moveTo>
                  <a:pt x="26371" y="0"/>
                </a:moveTo>
                <a:lnTo>
                  <a:pt x="1288058" y="0"/>
                </a:lnTo>
                <a:cubicBezTo>
                  <a:pt x="1295053" y="0"/>
                  <a:pt x="1301760" y="2778"/>
                  <a:pt x="1306706" y="7724"/>
                </a:cubicBezTo>
                <a:cubicBezTo>
                  <a:pt x="1311651" y="12670"/>
                  <a:pt x="1314430" y="19377"/>
                  <a:pt x="1314430" y="26371"/>
                </a:cubicBezTo>
                <a:lnTo>
                  <a:pt x="1314430" y="1231965"/>
                </a:lnTo>
                <a:cubicBezTo>
                  <a:pt x="1314430" y="1246529"/>
                  <a:pt x="1302623" y="1258336"/>
                  <a:pt x="1288058" y="1258336"/>
                </a:cubicBezTo>
                <a:lnTo>
                  <a:pt x="26371" y="1258336"/>
                </a:lnTo>
                <a:cubicBezTo>
                  <a:pt x="11807" y="1258336"/>
                  <a:pt x="0" y="1246529"/>
                  <a:pt x="0" y="1231965"/>
                </a:cubicBezTo>
                <a:lnTo>
                  <a:pt x="0" y="26371"/>
                </a:lnTo>
                <a:cubicBezTo>
                  <a:pt x="0" y="11807"/>
                  <a:pt x="11807" y="0"/>
                  <a:pt x="26371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9D491C8-C81F-1C7B-6F34-E45ABCC83497}"/>
              </a:ext>
            </a:extLst>
          </p:cNvPr>
          <p:cNvSpPr txBox="1"/>
          <p:nvPr/>
        </p:nvSpPr>
        <p:spPr>
          <a:xfrm>
            <a:off x="-9943726" y="1580768"/>
            <a:ext cx="4990726" cy="495857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5B2381-4360-46EF-FC62-0ED746A380E0}"/>
              </a:ext>
            </a:extLst>
          </p:cNvPr>
          <p:cNvGrpSpPr/>
          <p:nvPr/>
        </p:nvGrpSpPr>
        <p:grpSpPr>
          <a:xfrm>
            <a:off x="1447800" y="2552700"/>
            <a:ext cx="2971800" cy="2003264"/>
            <a:chOff x="1902696" y="4075486"/>
            <a:chExt cx="2971800" cy="2003264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8673206E-09F5-BD9D-196D-C039B95FCD6C}"/>
                </a:ext>
              </a:extLst>
            </p:cNvPr>
            <p:cNvSpPr txBox="1"/>
            <p:nvPr/>
          </p:nvSpPr>
          <p:spPr>
            <a:xfrm>
              <a:off x="1902696" y="5553222"/>
              <a:ext cx="2971800" cy="525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테이블 </a:t>
              </a:r>
              <a:r>
                <a:rPr lang="en-US" altLang="ko-KR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List</a:t>
              </a:r>
              <a:endParaRPr lang="en-US" sz="32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05186F98-B73E-0918-C470-648F781B89A2}"/>
                </a:ext>
              </a:extLst>
            </p:cNvPr>
            <p:cNvSpPr txBox="1"/>
            <p:nvPr/>
          </p:nvSpPr>
          <p:spPr>
            <a:xfrm>
              <a:off x="1980456" y="4075486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01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A9FF423-47B3-282C-CD00-1220A188ED19}"/>
              </a:ext>
            </a:extLst>
          </p:cNvPr>
          <p:cNvGrpSpPr/>
          <p:nvPr/>
        </p:nvGrpSpPr>
        <p:grpSpPr>
          <a:xfrm>
            <a:off x="1410444" y="4521666"/>
            <a:ext cx="3048000" cy="2374434"/>
            <a:chOff x="10136263" y="3653953"/>
            <a:chExt cx="3048000" cy="23744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6C92780-1089-8324-AFCF-7FC98166DEAC}"/>
                </a:ext>
              </a:extLst>
            </p:cNvPr>
            <p:cNvGrpSpPr/>
            <p:nvPr/>
          </p:nvGrpSpPr>
          <p:grpSpPr>
            <a:xfrm>
              <a:off x="10136263" y="3653953"/>
              <a:ext cx="2971800" cy="2005631"/>
              <a:chOff x="1957202" y="4075486"/>
              <a:chExt cx="2971800" cy="2005631"/>
            </a:xfrm>
          </p:grpSpPr>
          <p:sp>
            <p:nvSpPr>
              <p:cNvPr id="23" name="TextBox 3">
                <a:extLst>
                  <a:ext uri="{FF2B5EF4-FFF2-40B4-BE49-F238E27FC236}">
                    <a16:creationId xmlns:a16="http://schemas.microsoft.com/office/drawing/2014/main" id="{380E681F-0E0B-330E-A1A2-22D40E802694}"/>
                  </a:ext>
                </a:extLst>
              </p:cNvPr>
              <p:cNvSpPr txBox="1"/>
              <p:nvPr/>
            </p:nvSpPr>
            <p:spPr>
              <a:xfrm>
                <a:off x="1957202" y="5555589"/>
                <a:ext cx="2971800" cy="525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4524"/>
                  </a:lnSpc>
                </a:pPr>
                <a:r>
                  <a:rPr lang="ko-KR" altLang="en-US" sz="3200" dirty="0">
                    <a:solidFill>
                      <a:schemeClr val="accent1">
                        <a:alpha val="60000"/>
                      </a:schemeClr>
                    </a:solidFill>
                    <a:latin typeface="+mj-ea"/>
                    <a:ea typeface="+mj-ea"/>
                    <a:cs typeface="Noto Sans"/>
                    <a:sym typeface="Noto Sans"/>
                  </a:rPr>
                  <a:t>테이블구조도</a:t>
                </a:r>
                <a:endParaRPr 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endParaRPr>
              </a:p>
            </p:txBody>
          </p:sp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9E1F5032-EF06-A028-8910-578CA756C189}"/>
                  </a:ext>
                </a:extLst>
              </p:cNvPr>
              <p:cNvSpPr/>
              <p:nvPr/>
            </p:nvSpPr>
            <p:spPr>
              <a:xfrm>
                <a:off x="1996046" y="5420598"/>
                <a:ext cx="1942356" cy="0"/>
              </a:xfrm>
              <a:prstGeom prst="line">
                <a:avLst/>
              </a:prstGeom>
              <a:ln w="57150" cap="flat">
                <a:solidFill>
                  <a:schemeClr val="accent1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E03A0458-B726-0F4C-7B50-35BC1B9C0EB4}"/>
                  </a:ext>
                </a:extLst>
              </p:cNvPr>
              <p:cNvSpPr txBox="1"/>
              <p:nvPr/>
            </p:nvSpPr>
            <p:spPr>
              <a:xfrm>
                <a:off x="1980456" y="4075486"/>
                <a:ext cx="1219944" cy="134511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11760"/>
                  </a:lnSpc>
                  <a:spcBef>
                    <a:spcPct val="0"/>
                  </a:spcBef>
                </a:pPr>
                <a:r>
                  <a:rPr lang="en-US" sz="7200" b="1" dirty="0">
                    <a:solidFill>
                      <a:schemeClr val="accent1"/>
                    </a:solidFill>
                    <a:latin typeface="+mj-ea"/>
                    <a:ea typeface="+mj-ea"/>
                    <a:cs typeface="Noto Sans Bold"/>
                    <a:sym typeface="Noto Sans Bold"/>
                  </a:rPr>
                  <a:t>02</a:t>
                </a:r>
              </a:p>
            </p:txBody>
          </p:sp>
        </p:grpSp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C7945E21-B210-D422-B832-D9479F6229C6}"/>
                </a:ext>
              </a:extLst>
            </p:cNvPr>
            <p:cNvSpPr txBox="1"/>
            <p:nvPr/>
          </p:nvSpPr>
          <p:spPr>
            <a:xfrm>
              <a:off x="10212463" y="5537612"/>
              <a:ext cx="2971800" cy="4907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논리</a:t>
              </a:r>
              <a:r>
                <a:rPr lang="en-US" altLang="ko-KR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/</a:t>
              </a:r>
              <a:r>
                <a:rPr lang="ko-KR" altLang="en-US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물리 </a:t>
              </a:r>
              <a:r>
                <a:rPr lang="en-US" altLang="ko-KR" sz="20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ERD</a:t>
              </a:r>
              <a:endParaRPr lang="en-US" sz="20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F02896C-A603-EA41-D2B2-2DEA6486BAB2}"/>
              </a:ext>
            </a:extLst>
          </p:cNvPr>
          <p:cNvGrpSpPr/>
          <p:nvPr/>
        </p:nvGrpSpPr>
        <p:grpSpPr>
          <a:xfrm>
            <a:off x="1439154" y="6893943"/>
            <a:ext cx="2980446" cy="1983357"/>
            <a:chOff x="1980456" y="4075486"/>
            <a:chExt cx="2980446" cy="1983357"/>
          </a:xfrm>
        </p:grpSpPr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73496923-599F-CDB3-4692-5C04D60E7F32}"/>
                </a:ext>
              </a:extLst>
            </p:cNvPr>
            <p:cNvSpPr txBox="1"/>
            <p:nvPr/>
          </p:nvSpPr>
          <p:spPr>
            <a:xfrm>
              <a:off x="1989102" y="5533315"/>
              <a:ext cx="2971800" cy="5255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24"/>
                </a:lnSpc>
              </a:pPr>
              <a:r>
                <a:rPr lang="ko-KR" altLang="en-US" sz="3200" dirty="0">
                  <a:solidFill>
                    <a:schemeClr val="accent1">
                      <a:alpha val="60000"/>
                    </a:schemeClr>
                  </a:solidFill>
                  <a:latin typeface="+mj-ea"/>
                  <a:ea typeface="+mj-ea"/>
                  <a:cs typeface="Noto Sans"/>
                  <a:sym typeface="Noto Sans"/>
                </a:rPr>
                <a:t>테이블 기술서</a:t>
              </a:r>
              <a:endParaRPr lang="en-US" sz="3200" dirty="0">
                <a:solidFill>
                  <a:schemeClr val="accent1">
                    <a:alpha val="60000"/>
                  </a:schemeClr>
                </a:solidFill>
                <a:latin typeface="+mj-ea"/>
                <a:ea typeface="+mj-ea"/>
                <a:cs typeface="Noto Sans"/>
                <a:sym typeface="Noto Sans"/>
              </a:endParaRPr>
            </a:p>
          </p:txBody>
        </p:sp>
        <p:sp>
          <p:nvSpPr>
            <p:cNvPr id="32" name="AutoShape 7">
              <a:extLst>
                <a:ext uri="{FF2B5EF4-FFF2-40B4-BE49-F238E27FC236}">
                  <a16:creationId xmlns:a16="http://schemas.microsoft.com/office/drawing/2014/main" id="{C0295937-C9BB-FC59-8793-E263ABCA2158}"/>
                </a:ext>
              </a:extLst>
            </p:cNvPr>
            <p:cNvSpPr/>
            <p:nvPr/>
          </p:nvSpPr>
          <p:spPr>
            <a:xfrm>
              <a:off x="2027946" y="5373043"/>
              <a:ext cx="1942356" cy="0"/>
            </a:xfrm>
            <a:prstGeom prst="line">
              <a:avLst/>
            </a:prstGeom>
            <a:ln w="57150" cap="flat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AF600877-3DBA-33E8-3FE5-CC5FE2E63069}"/>
                </a:ext>
              </a:extLst>
            </p:cNvPr>
            <p:cNvSpPr txBox="1"/>
            <p:nvPr/>
          </p:nvSpPr>
          <p:spPr>
            <a:xfrm>
              <a:off x="1980456" y="4075486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72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03</a:t>
              </a:r>
            </a:p>
          </p:txBody>
        </p:sp>
      </p:grpSp>
      <p:sp>
        <p:nvSpPr>
          <p:cNvPr id="35" name="Freeform 10">
            <a:extLst>
              <a:ext uri="{FF2B5EF4-FFF2-40B4-BE49-F238E27FC236}">
                <a16:creationId xmlns:a16="http://schemas.microsoft.com/office/drawing/2014/main" id="{2C6C4D91-D0E4-C6FB-FC98-B549F7CC21EC}"/>
              </a:ext>
            </a:extLst>
          </p:cNvPr>
          <p:cNvSpPr/>
          <p:nvPr/>
        </p:nvSpPr>
        <p:spPr>
          <a:xfrm rot="21192206">
            <a:off x="5914384" y="2314670"/>
            <a:ext cx="6202360" cy="5761719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6272A3A0-ECFF-B70D-77C0-6C4186B7ED26}"/>
              </a:ext>
            </a:extLst>
          </p:cNvPr>
          <p:cNvSpPr txBox="1"/>
          <p:nvPr/>
        </p:nvSpPr>
        <p:spPr>
          <a:xfrm>
            <a:off x="2819400" y="2305432"/>
            <a:ext cx="433875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>
                    <a:alpha val="49804"/>
                  </a:srgbClr>
                </a:solidFill>
                <a:ea typeface="Noto Sans"/>
                <a:cs typeface="Noto Sans"/>
                <a:sym typeface="Noto Sans"/>
              </a:rPr>
              <a:t>TEAM .  B E _ 개발자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226FBF4-FD0E-7976-7B9D-EC6D94A433DB}"/>
              </a:ext>
            </a:extLst>
          </p:cNvPr>
          <p:cNvSpPr/>
          <p:nvPr/>
        </p:nvSpPr>
        <p:spPr>
          <a:xfrm>
            <a:off x="5600700" y="2902243"/>
            <a:ext cx="7086600" cy="45852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A9C9DDFC-9FEA-EB1B-B839-D44DB2563910}"/>
              </a:ext>
            </a:extLst>
          </p:cNvPr>
          <p:cNvSpPr txBox="1"/>
          <p:nvPr/>
        </p:nvSpPr>
        <p:spPr>
          <a:xfrm>
            <a:off x="14097000" y="8724900"/>
            <a:ext cx="3746265" cy="1046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김요섭, 박기범, 유다빈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>
                    <a:alpha val="49804"/>
                  </a:srgbClr>
                </a:solidFill>
                <a:latin typeface="+mj-ea"/>
                <a:ea typeface="+mj-ea"/>
                <a:cs typeface="Noto Sans"/>
                <a:sym typeface="Noto Sans"/>
              </a:rPr>
              <a:t>정세현, 김준용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C25195E-ECD3-32DA-BB96-95511715C732}"/>
              </a:ext>
            </a:extLst>
          </p:cNvPr>
          <p:cNvSpPr/>
          <p:nvPr/>
        </p:nvSpPr>
        <p:spPr>
          <a:xfrm>
            <a:off x="1410444" y="3924300"/>
            <a:ext cx="1942356" cy="0"/>
          </a:xfrm>
          <a:prstGeom prst="line">
            <a:avLst/>
          </a:prstGeom>
          <a:ln w="57150" cap="flat">
            <a:solidFill>
              <a:schemeClr val="accent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2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40224-2969-9770-B654-F448C434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2F77BC-9C9F-5747-1CF5-919A1CA04831}"/>
              </a:ext>
            </a:extLst>
          </p:cNvPr>
          <p:cNvSpPr/>
          <p:nvPr/>
        </p:nvSpPr>
        <p:spPr>
          <a:xfrm>
            <a:off x="811371" y="1311623"/>
            <a:ext cx="15111049" cy="8403877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0CA3A3-78B5-BEEB-2144-F211721E9598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FE8CB1A-3612-B55A-006B-C00339066427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구조도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A7D3403D-6804-7E33-3AE9-2D8D176130A9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02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457AC38F-600F-2EF7-9490-A7E8065053A8}"/>
              </a:ext>
            </a:extLst>
          </p:cNvPr>
          <p:cNvSpPr/>
          <p:nvPr/>
        </p:nvSpPr>
        <p:spPr>
          <a:xfrm rot="21164718">
            <a:off x="3898853" y="-374364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5F594-FC03-F027-723A-CCFF74C177B6}"/>
              </a:ext>
            </a:extLst>
          </p:cNvPr>
          <p:cNvSpPr txBox="1"/>
          <p:nvPr/>
        </p:nvSpPr>
        <p:spPr>
          <a:xfrm>
            <a:off x="12039600" y="849630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DATA</a:t>
            </a:r>
            <a:endParaRPr lang="ko-KR" altLang="en-US" sz="2400" b="1" dirty="0">
              <a:solidFill>
                <a:schemeClr val="accent1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096DB4-983F-3A63-C630-86E494F9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821" y="2262180"/>
            <a:ext cx="6373752" cy="722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 descr="텍스트, 스크린샷, 평행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CE8E07-739F-0B20-5DA9-1585080991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71" y="2262180"/>
            <a:ext cx="6133129" cy="722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C5C6441F-7920-823B-4021-CC1DBC2B98A4}"/>
              </a:ext>
            </a:extLst>
          </p:cNvPr>
          <p:cNvSpPr txBox="1"/>
          <p:nvPr/>
        </p:nvSpPr>
        <p:spPr>
          <a:xfrm>
            <a:off x="4267200" y="1570830"/>
            <a:ext cx="1600200" cy="600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4000" b="1" dirty="0">
                <a:effectLst/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개념적</a:t>
            </a:r>
            <a:endParaRPr lang="en-US" sz="4000" dirty="0">
              <a:effectLst/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6EE2CD61-05CC-5067-2302-84C8C15DF3E1}"/>
              </a:ext>
            </a:extLst>
          </p:cNvPr>
          <p:cNvSpPr txBox="1"/>
          <p:nvPr/>
        </p:nvSpPr>
        <p:spPr>
          <a:xfrm>
            <a:off x="11506200" y="1524949"/>
            <a:ext cx="1600200" cy="600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4000" b="1" dirty="0"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논리적</a:t>
            </a:r>
            <a:endParaRPr lang="en-US" sz="4000" dirty="0"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B97FF4F-7067-1F29-9A69-2351A155431A}"/>
              </a:ext>
            </a:extLst>
          </p:cNvPr>
          <p:cNvSpPr/>
          <p:nvPr/>
        </p:nvSpPr>
        <p:spPr>
          <a:xfrm>
            <a:off x="8160461" y="5701702"/>
            <a:ext cx="753322" cy="34567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FCD98F-BB0C-6E60-1480-058417045CA9}"/>
              </a:ext>
            </a:extLst>
          </p:cNvPr>
          <p:cNvSpPr/>
          <p:nvPr/>
        </p:nvSpPr>
        <p:spPr>
          <a:xfrm>
            <a:off x="14173200" y="91821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9F4A2-C880-16A3-32B4-BA3483C324D4}"/>
              </a:ext>
            </a:extLst>
          </p:cNvPr>
          <p:cNvSpPr txBox="1"/>
          <p:nvPr/>
        </p:nvSpPr>
        <p:spPr>
          <a:xfrm>
            <a:off x="13882026" y="2400300"/>
            <a:ext cx="1281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effectLst/>
              </a:rPr>
              <a:t>Logical 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effectLst/>
              </a:rPr>
              <a:t>Table</a:t>
            </a:r>
            <a:endParaRPr lang="ko-KR" altLang="en-US" sz="20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18991-7651-D609-01EA-D2B283B7CD3B}"/>
              </a:ext>
            </a:extLst>
          </p:cNvPr>
          <p:cNvSpPr txBox="1"/>
          <p:nvPr/>
        </p:nvSpPr>
        <p:spPr>
          <a:xfrm>
            <a:off x="6747336" y="8572500"/>
            <a:ext cx="1406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ffectLst/>
              </a:rPr>
              <a:t>Conceptual</a:t>
            </a:r>
          </a:p>
          <a:p>
            <a:r>
              <a:rPr lang="en-US" altLang="ko-KR" b="1" dirty="0">
                <a:solidFill>
                  <a:schemeClr val="accent1"/>
                </a:solidFill>
                <a:effectLst/>
              </a:rPr>
              <a:t>Table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445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4E9790-ED4D-5CD6-1667-8292DF4C9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184A84-6BCD-DDFB-0072-A1040F927403}"/>
              </a:ext>
            </a:extLst>
          </p:cNvPr>
          <p:cNvSpPr/>
          <p:nvPr/>
        </p:nvSpPr>
        <p:spPr>
          <a:xfrm>
            <a:off x="811371" y="1311623"/>
            <a:ext cx="15111049" cy="8403877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5CC8AD-48AA-3C92-C3B2-3DBC7CEF1D20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C4E0466-22A2-3FA1-CD50-3A516608D45C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구조도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8384103-8B43-75E8-ECE8-83B4F16A6390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02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64E48937-8488-4C3C-FC09-B08A17BE4AFA}"/>
              </a:ext>
            </a:extLst>
          </p:cNvPr>
          <p:cNvSpPr/>
          <p:nvPr/>
        </p:nvSpPr>
        <p:spPr>
          <a:xfrm rot="21164718">
            <a:off x="3898853" y="-374364"/>
            <a:ext cx="3301168" cy="2823337"/>
          </a:xfrm>
          <a:custGeom>
            <a:avLst/>
            <a:gdLst/>
            <a:ahLst/>
            <a:cxnLst/>
            <a:rect l="l" t="t" r="r" b="b"/>
            <a:pathLst>
              <a:path w="2581206" h="2581206">
                <a:moveTo>
                  <a:pt x="0" y="0"/>
                </a:moveTo>
                <a:lnTo>
                  <a:pt x="2581206" y="0"/>
                </a:lnTo>
                <a:lnTo>
                  <a:pt x="2581206" y="2581205"/>
                </a:lnTo>
                <a:lnTo>
                  <a:pt x="0" y="2581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B9A240-52D6-C60E-294D-C97A97A56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937" y="1659989"/>
            <a:ext cx="5167863" cy="7674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0CF742DC-217E-C042-5314-35C4514FB3A1}"/>
              </a:ext>
            </a:extLst>
          </p:cNvPr>
          <p:cNvSpPr/>
          <p:nvPr/>
        </p:nvSpPr>
        <p:spPr>
          <a:xfrm>
            <a:off x="6934200" y="8496300"/>
            <a:ext cx="990600" cy="533400"/>
          </a:xfrm>
          <a:prstGeom prst="curved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화살표: 왼쪽으로 구부러짐 19">
            <a:extLst>
              <a:ext uri="{FF2B5EF4-FFF2-40B4-BE49-F238E27FC236}">
                <a16:creationId xmlns:a16="http://schemas.microsoft.com/office/drawing/2014/main" id="{7329D509-F6D5-8942-9A78-70420C136773}"/>
              </a:ext>
            </a:extLst>
          </p:cNvPr>
          <p:cNvSpPr/>
          <p:nvPr/>
        </p:nvSpPr>
        <p:spPr>
          <a:xfrm>
            <a:off x="6934200" y="1914177"/>
            <a:ext cx="990600" cy="533400"/>
          </a:xfrm>
          <a:prstGeom prst="curved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 descr="텍스트, 스크린샷, 평행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3372C0-BBB9-BC46-BF44-2C1BFB30F8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659989"/>
            <a:ext cx="6096000" cy="7674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265C79-4134-A2CE-85A8-A3C120034E08}"/>
              </a:ext>
            </a:extLst>
          </p:cNvPr>
          <p:cNvSpPr txBox="1"/>
          <p:nvPr/>
        </p:nvSpPr>
        <p:spPr>
          <a:xfrm>
            <a:off x="12815226" y="8278505"/>
            <a:ext cx="1281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effectLst/>
              </a:rPr>
              <a:t>Physical 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effectLst/>
              </a:rPr>
              <a:t>Table</a:t>
            </a:r>
            <a:endParaRPr lang="ko-KR" altLang="en-US" sz="2000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F2655593-FAA3-D0DC-D39F-72F28C29BBB6}"/>
              </a:ext>
            </a:extLst>
          </p:cNvPr>
          <p:cNvSpPr txBox="1"/>
          <p:nvPr/>
        </p:nvSpPr>
        <p:spPr>
          <a:xfrm>
            <a:off x="10591800" y="564111"/>
            <a:ext cx="1219944" cy="55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2400" b="1" dirty="0">
                <a:solidFill>
                  <a:srgbClr val="FFC0CB"/>
                </a:solidFill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물리적</a:t>
            </a:r>
            <a:endParaRPr lang="en-US" sz="2400" dirty="0">
              <a:solidFill>
                <a:srgbClr val="FFC0CB"/>
              </a:solidFill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A50743-4C49-916C-8F06-18C7FE8CF09C}"/>
              </a:ext>
            </a:extLst>
          </p:cNvPr>
          <p:cNvSpPr/>
          <p:nvPr/>
        </p:nvSpPr>
        <p:spPr>
          <a:xfrm>
            <a:off x="13182600" y="9029700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7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A9AAB-C988-9D24-AE0E-EA3B4B4EA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F89A504E-E39C-98BE-A9F3-95AFF937B914}"/>
              </a:ext>
            </a:extLst>
          </p:cNvPr>
          <p:cNvSpPr/>
          <p:nvPr/>
        </p:nvSpPr>
        <p:spPr>
          <a:xfrm>
            <a:off x="814751" y="1311623"/>
            <a:ext cx="15111049" cy="8327677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B1F4D1-02FC-ED1C-5F43-904D04792F6F}"/>
              </a:ext>
            </a:extLst>
          </p:cNvPr>
          <p:cNvGrpSpPr/>
          <p:nvPr/>
        </p:nvGrpSpPr>
        <p:grpSpPr>
          <a:xfrm>
            <a:off x="6628656" y="38100"/>
            <a:ext cx="3930145" cy="1345112"/>
            <a:chOff x="6751035" y="114300"/>
            <a:chExt cx="3930145" cy="1345112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B1614A4-2D78-C20A-307F-1F9F00BF891B}"/>
                </a:ext>
              </a:extLst>
            </p:cNvPr>
            <p:cNvSpPr txBox="1"/>
            <p:nvPr/>
          </p:nvSpPr>
          <p:spPr>
            <a:xfrm>
              <a:off x="7851577" y="647700"/>
              <a:ext cx="2829603" cy="5730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ko-KR" altLang="en-US" sz="3499" b="1" dirty="0">
                  <a:solidFill>
                    <a:schemeClr val="accent1"/>
                  </a:solidFill>
                  <a:latin typeface="+mj-ea"/>
                  <a:ea typeface="+mj-ea"/>
                  <a:cs typeface="Gotham Bold"/>
                  <a:sym typeface="Gotham Bold"/>
                </a:rPr>
                <a:t>테이블 구조도</a:t>
              </a:r>
              <a:endParaRPr lang="en-US" sz="3499" dirty="0">
                <a:solidFill>
                  <a:schemeClr val="accent1"/>
                </a:solidFill>
                <a:latin typeface="+mj-ea"/>
                <a:ea typeface="+mj-ea"/>
                <a:cs typeface="Gotham Bold"/>
                <a:sym typeface="Gotham Bold"/>
              </a:endParaRP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FB329FC1-E2F1-880C-A8AE-9A6DA35E028D}"/>
                </a:ext>
              </a:extLst>
            </p:cNvPr>
            <p:cNvSpPr txBox="1"/>
            <p:nvPr/>
          </p:nvSpPr>
          <p:spPr>
            <a:xfrm>
              <a:off x="6751035" y="114300"/>
              <a:ext cx="1219944" cy="1345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60"/>
                </a:lnSpc>
                <a:spcBef>
                  <a:spcPct val="0"/>
                </a:spcBef>
              </a:pPr>
              <a:r>
                <a:rPr lang="en-US" sz="6000" b="1" dirty="0">
                  <a:solidFill>
                    <a:schemeClr val="accent1"/>
                  </a:solidFill>
                  <a:latin typeface="+mj-ea"/>
                  <a:ea typeface="+mj-ea"/>
                  <a:cs typeface="Noto Sans Bold"/>
                  <a:sym typeface="Noto Sans Bold"/>
                </a:rPr>
                <a:t>02</a:t>
              </a:r>
            </a:p>
          </p:txBody>
        </p:sp>
      </p:grpSp>
      <p:pic>
        <p:nvPicPr>
          <p:cNvPr id="10" name="그림 9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8DA0CCA-5F83-219E-2D04-0E8972168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02" y="1979075"/>
            <a:ext cx="1719498" cy="1771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그림 1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3171956-F32C-8572-1E10-7DEAAAED2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449" y="1448004"/>
            <a:ext cx="1555151" cy="1771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그림 2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3193C9-548D-9449-BC15-14946D7C5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79" y="4004160"/>
            <a:ext cx="1766707" cy="26673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그림 40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D86128-3A19-E90E-7E27-CEAFD7EA41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3" y="3924300"/>
            <a:ext cx="1716597" cy="2630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그림 48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BF38190-B5DF-40EE-3C31-E90932BE9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6667500"/>
            <a:ext cx="1719498" cy="27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" name="그림 60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60C217-946D-2E15-E2DC-EAAAB96CE3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0" y="1790700"/>
            <a:ext cx="1759087" cy="2078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3" name="그림 62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C526BA-6AE7-2888-7B7E-27BF038886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80" y="6763703"/>
            <a:ext cx="1775720" cy="1656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9" name="그림 68" descr="텍스트, 스크린샷, 폰트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95C9FC-07E6-1289-3C71-492771880C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74" y="8392137"/>
            <a:ext cx="1600944" cy="1094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" name="그림 70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BF8B3C-455F-E4B3-1A78-B30BF07119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47900"/>
            <a:ext cx="2666496" cy="5106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FE870847-E3BA-D972-882A-3F8E22689517}"/>
              </a:ext>
            </a:extLst>
          </p:cNvPr>
          <p:cNvSpPr/>
          <p:nvPr/>
        </p:nvSpPr>
        <p:spPr>
          <a:xfrm rot="11588506">
            <a:off x="5427410" y="2880562"/>
            <a:ext cx="2027076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BC43C623-E1E4-A157-80B1-A72F9F8C46E1}"/>
              </a:ext>
            </a:extLst>
          </p:cNvPr>
          <p:cNvSpPr/>
          <p:nvPr/>
        </p:nvSpPr>
        <p:spPr>
          <a:xfrm rot="10800000">
            <a:off x="5410201" y="5067300"/>
            <a:ext cx="2027076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9C2075A-96A6-5BB2-2BA9-C8D88F5D9852}"/>
              </a:ext>
            </a:extLst>
          </p:cNvPr>
          <p:cNvSpPr/>
          <p:nvPr/>
        </p:nvSpPr>
        <p:spPr>
          <a:xfrm rot="10356544">
            <a:off x="5416831" y="7451912"/>
            <a:ext cx="2027076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A419A46C-4ACC-0879-8396-C012EB2535E1}"/>
              </a:ext>
            </a:extLst>
          </p:cNvPr>
          <p:cNvSpPr/>
          <p:nvPr/>
        </p:nvSpPr>
        <p:spPr>
          <a:xfrm>
            <a:off x="10755120" y="4990879"/>
            <a:ext cx="2027076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5EE5F004-4C03-47EA-7B6E-839073D68F8C}"/>
              </a:ext>
            </a:extLst>
          </p:cNvPr>
          <p:cNvSpPr/>
          <p:nvPr/>
        </p:nvSpPr>
        <p:spPr>
          <a:xfrm rot="1045428">
            <a:off x="10526484" y="7796341"/>
            <a:ext cx="2529687" cy="15284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1930397E-C32C-1D22-82BB-37C91450ABFB}"/>
              </a:ext>
            </a:extLst>
          </p:cNvPr>
          <p:cNvSpPr/>
          <p:nvPr/>
        </p:nvSpPr>
        <p:spPr>
          <a:xfrm rot="20058577">
            <a:off x="10434037" y="2419543"/>
            <a:ext cx="712967" cy="13783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DE27F5D3-C089-87BB-2413-DA441D5E358C}"/>
              </a:ext>
            </a:extLst>
          </p:cNvPr>
          <p:cNvSpPr/>
          <p:nvPr/>
        </p:nvSpPr>
        <p:spPr>
          <a:xfrm rot="7918462">
            <a:off x="7204902" y="7851055"/>
            <a:ext cx="896311" cy="12779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C84775-FF3C-EAE3-84E8-9EBCDE730447}"/>
              </a:ext>
            </a:extLst>
          </p:cNvPr>
          <p:cNvSpPr txBox="1"/>
          <p:nvPr/>
        </p:nvSpPr>
        <p:spPr>
          <a:xfrm>
            <a:off x="5715000" y="476955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72108C-4E4D-208A-A76D-2FF35E6DA1B7}"/>
              </a:ext>
            </a:extLst>
          </p:cNvPr>
          <p:cNvSpPr txBox="1"/>
          <p:nvPr/>
        </p:nvSpPr>
        <p:spPr>
          <a:xfrm>
            <a:off x="11096259" y="472497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789AA0-0E61-65FB-7A0E-23110534A516}"/>
              </a:ext>
            </a:extLst>
          </p:cNvPr>
          <p:cNvSpPr txBox="1"/>
          <p:nvPr/>
        </p:nvSpPr>
        <p:spPr>
          <a:xfrm rot="21152495">
            <a:off x="5699685" y="716380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5963A0-1F62-332C-264E-1BE066588E05}"/>
              </a:ext>
            </a:extLst>
          </p:cNvPr>
          <p:cNvSpPr txBox="1"/>
          <p:nvPr/>
        </p:nvSpPr>
        <p:spPr>
          <a:xfrm rot="764152">
            <a:off x="5888426" y="264834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EC6372-5143-4D46-5B62-CE43F35B8A20}"/>
              </a:ext>
            </a:extLst>
          </p:cNvPr>
          <p:cNvSpPr txBox="1"/>
          <p:nvPr/>
        </p:nvSpPr>
        <p:spPr>
          <a:xfrm rot="1029839">
            <a:off x="11144923" y="751710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48928-E902-6D1E-C07E-2AC5C576AC6B}"/>
              </a:ext>
            </a:extLst>
          </p:cNvPr>
          <p:cNvSpPr txBox="1"/>
          <p:nvPr/>
        </p:nvSpPr>
        <p:spPr>
          <a:xfrm>
            <a:off x="7808072" y="1333500"/>
            <a:ext cx="2326528" cy="1200329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accent1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DATA</a:t>
            </a:r>
            <a:endParaRPr lang="ko-KR" altLang="en-US" sz="7200" b="1" dirty="0">
              <a:solidFill>
                <a:schemeClr val="accent1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pic>
        <p:nvPicPr>
          <p:cNvPr id="3" name="그림 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9F2B123-DE73-93E2-B25E-0511F6414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53" y="7853550"/>
            <a:ext cx="1588647" cy="1938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A03BD-DA84-1C64-2047-C5FB37B8AC18}"/>
              </a:ext>
            </a:extLst>
          </p:cNvPr>
          <p:cNvSpPr txBox="1"/>
          <p:nvPr/>
        </p:nvSpPr>
        <p:spPr>
          <a:xfrm>
            <a:off x="8953248" y="750343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CONNECTED</a:t>
            </a:r>
            <a:endParaRPr lang="ko-KR" altLang="en-US" b="1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8D164B3-CF2D-51C7-9256-1C17826F5599}"/>
              </a:ext>
            </a:extLst>
          </p:cNvPr>
          <p:cNvSpPr txBox="1"/>
          <p:nvPr/>
        </p:nvSpPr>
        <p:spPr>
          <a:xfrm>
            <a:off x="10591800" y="564111"/>
            <a:ext cx="1219944" cy="553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ko-KR" altLang="en-US" sz="2400" b="1" dirty="0">
                <a:solidFill>
                  <a:srgbClr val="FFC0CB"/>
                </a:solidFill>
                <a:latin typeface="STCaiyun" panose="020B0503020204020204" pitchFamily="2" charset="-122"/>
                <a:ea typeface="+mj-ea"/>
                <a:cs typeface="Gotham Bold"/>
                <a:sym typeface="Gotham Bold"/>
              </a:rPr>
              <a:t>물리적</a:t>
            </a:r>
            <a:endParaRPr lang="en-US" sz="2400" dirty="0">
              <a:solidFill>
                <a:srgbClr val="FFC0CB"/>
              </a:solidFill>
              <a:latin typeface="STCaiyun" panose="020B0503020204020204" pitchFamily="2" charset="-122"/>
              <a:ea typeface="STCaiyun" panose="020B0503020204020204" pitchFamily="2" charset="-122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10268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3149</Words>
  <Application>Microsoft Office PowerPoint</Application>
  <PresentationFormat>사용자 지정</PresentationFormat>
  <Paragraphs>1896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Calibri</vt:lpstr>
      <vt:lpstr>Noto Sans Bold</vt:lpstr>
      <vt:lpstr>STCaiyun</vt:lpstr>
      <vt:lpstr>맑은 고딕</vt:lpstr>
      <vt:lpstr>Arial</vt:lpstr>
      <vt:lpstr>Noto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 그린 깔끔한  회사 소개서 프레젠테이션</dc:title>
  <dc:creator>ictedu1_012</dc:creator>
  <cp:lastModifiedBy>Joseph Kim</cp:lastModifiedBy>
  <cp:revision>415</cp:revision>
  <dcterms:created xsi:type="dcterms:W3CDTF">2006-08-16T00:00:00Z</dcterms:created>
  <dcterms:modified xsi:type="dcterms:W3CDTF">2025-04-09T07:02:53Z</dcterms:modified>
  <dc:identifier>DAGje89M0rw</dc:identifier>
</cp:coreProperties>
</file>