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lice" pitchFamily="2" charset="0"/>
      <p:regular r:id="rId13"/>
    </p:embeddedFont>
    <p:embeddedFont>
      <p:font typeface="Lora" pitchFamily="2" charset="0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3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36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TravelMate AI: 당신의 맞춤형 여행 파트너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513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사용자의 감정, 예산, 선호 여행 스타일, 실시간 정보(날씨, 관광지 혼잡도 등)를 종합적으로 고려하여 맞춤형 여행 일정을 자동으로 생성하고 추천하는 대화형 여행 파트너 웹서비스입니다.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사용자가 자연어로 여행 계획을 요청하면 AI가 분석하여 최적의 일정을 추천하고, 실시간 상황에 맞춰 대체 코스도 제안합니다. 숙소, 교통편, 맛집, 관광지 예약 사이트와 연동되어 원스톱 여행 계획이 가능합니다.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4843" y="1452086"/>
            <a:ext cx="4606647" cy="575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향후 확장 가능성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2516386"/>
            <a:ext cx="2547104" cy="254710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66" y="2516386"/>
            <a:ext cx="2547223" cy="254722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88" y="2516386"/>
            <a:ext cx="2547104" cy="254710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092" y="2516386"/>
            <a:ext cx="2547223" cy="254722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714" y="2516386"/>
            <a:ext cx="2547104" cy="2547104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44843" y="5390912"/>
            <a:ext cx="13340715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다양한 방향으로 확장 가능성을 가지고 있습니다. React Native 또는 Flutter를 활용한 모바일 앱 개발, 다국어 지원 및 글로벌 여행지 확대, 일정 공유 및 Q&amp;A 등의 커뮤니티 기능 추가, AI 음성 인터페이스 연동, 그리고 전문가 큐레이션 코스와 인기 가이드 추천 등을 포함한 프리미엄 구독 모델 도입을 계획하고 있습니다.</a:t>
            </a:r>
            <a:endParaRPr lang="en-US" sz="1450" dirty="0"/>
          </a:p>
        </p:txBody>
      </p:sp>
      <p:sp>
        <p:nvSpPr>
          <p:cNvPr id="9" name="Text 2"/>
          <p:cNvSpPr/>
          <p:nvPr/>
        </p:nvSpPr>
        <p:spPr>
          <a:xfrm>
            <a:off x="644843" y="6187797"/>
            <a:ext cx="13340715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이러한 확장을 통해 TravelMate AI는 단순한 여행 일정 추천 서비스를 넘어 종합적인 여행 플랫폼으로 성장할 것입니다. 사용자의 니즈와 시장 트렌드에 맞춰 지속적으로 서비스를 발전시켜 나갈 예정입니다.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01033"/>
            <a:ext cx="72868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여행 계획의 문제점과 해결 방안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49973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47767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복잡한 정보 탐색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26720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사용자는 평균적으로 53일간 28개 이상의 웹사이트를 탐색하며 여행 계획을 세웁니다.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549973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5443776" y="47767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수동 일정 조합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267206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원하는 일정/장소/예산을 맞추려면 수많은 정보 속에서 직접 조합해야 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549973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9866948" y="47767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실시간 변화 대응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26720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실시간 날씨 변화나 동반자 특성(아이, 부모님, 반려동물 등)을 반영한 일정 수정이 어렵습니다.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8378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이러한 문제점을 AI 챗봇 기반 인터페이스를 통해 해결합니다. 사용자의 조건을 입력받아 자동으로 맞춤 여행 일정을 생성하고, 여행자의 감정에 맞춘 코스를 추천하며, 실시간 정보를 반영해 대체 코스를 제안합니다.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대상 사용자 및 페르소나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3710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30대 직장인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6142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연휴를 이용한 짧고 힐링 중심의 여행을 선호합니다.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2863453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3710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커플 여행객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86142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분위기 있고 사진이 잘 나오는 장소를 중심으로 여행합니다.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201" y="286345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823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가족 동반 여행자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31399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아이, 부모님이 함께여서 이동 편의성과 안전을 고려합니다.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201" y="5123021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823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반려동물 동반자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31399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동반 가능 여부가 필수이며, 숙소/맛집/관광지 필터링이 필요합니다.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633" y="5123021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다양한 여행자들의 니즈를 충족시키기 위해 설계되었습니다. 각 페르소나별 특성을 고려하여 맞춤형 여행 일정을 제공하며, 동반자 특성에 따른 필터링 기능을 통해 최적의 여행 경험을 제공합니다.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257" y="565071"/>
            <a:ext cx="5137785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핵심 기능 요약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7" y="1515428"/>
            <a:ext cx="1027509" cy="12330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55019" y="1720929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 챗봇 인터페이스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55019" y="2165271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자연어로 여행 계획 요청, 일정 수정 가능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57" y="2748439"/>
            <a:ext cx="1027509" cy="12330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55019" y="2953941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 기반 자동 일정 추천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55019" y="3398282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입력 조건(여행지, 기간, 감정, 예산 등) 기반 일정 구성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57" y="3981450"/>
            <a:ext cx="1027509" cy="12330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55019" y="4186952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예산 기반 코스 추천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55019" y="4631293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일일 예산에 맞춘 일정 자동 생성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257" y="5214461"/>
            <a:ext cx="1027509" cy="12330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55019" y="5419963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실시간 재추천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2055019" y="5864304"/>
            <a:ext cx="6369725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날씨, 혼잡도 등 외부 데이터 반영한 대체 코스 제시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19257" y="6678573"/>
            <a:ext cx="7705487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사용자 친화적인 챗봇 인터페이스를 통해 여행 계획을 쉽게 세울 수 있도록 도와줍니다. 입력된 조건에 따라 AI가 최적의 일정을 추천하고, 예산 범위 내에서 다양한 옵션을 제공하며, 실시간 상황에 맞춰 일정을 조정합니다.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1515" y="688062"/>
            <a:ext cx="4939427" cy="617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추가 핵심 기능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91515" y="1824038"/>
            <a:ext cx="444460" cy="44446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12" y="1861006"/>
            <a:ext cx="296347" cy="3704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33500" y="1824038"/>
            <a:ext cx="246971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리뷰 감정 분석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1333500" y="2251115"/>
            <a:ext cx="7118985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관광지/식당 리뷰를 긍·부정으로 요약하여 사용자가 빠르게 정보를 파악할 수 있도록 합니다.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691515" y="3302794"/>
            <a:ext cx="444460" cy="44446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12" y="3339763"/>
            <a:ext cx="296347" cy="37040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33500" y="3302794"/>
            <a:ext cx="246971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상황별 필터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333500" y="3729871"/>
            <a:ext cx="7118985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반려동물/부모님/커플 등 상황에 맞춘 추천으로 여행자의 특수한 니즈를 충족시킵니다.</a:t>
            </a:r>
            <a:endParaRPr lang="en-US" sz="1550" dirty="0"/>
          </a:p>
        </p:txBody>
      </p:sp>
      <p:sp>
        <p:nvSpPr>
          <p:cNvPr id="12" name="Shape 7"/>
          <p:cNvSpPr/>
          <p:nvPr/>
        </p:nvSpPr>
        <p:spPr>
          <a:xfrm>
            <a:off x="691515" y="4465558"/>
            <a:ext cx="444460" cy="44446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12" y="4502527"/>
            <a:ext cx="296347" cy="37040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33500" y="4465558"/>
            <a:ext cx="246971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예약 연동 기능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1333500" y="4892635"/>
            <a:ext cx="7118985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숙소·맛집·관광지 예약 사이트와 연동하여 원스톱 예약 서비스를 제공합니다.</a:t>
            </a:r>
            <a:endParaRPr lang="en-US" sz="1550" dirty="0"/>
          </a:p>
        </p:txBody>
      </p:sp>
      <p:sp>
        <p:nvSpPr>
          <p:cNvPr id="16" name="Shape 10"/>
          <p:cNvSpPr/>
          <p:nvPr/>
        </p:nvSpPr>
        <p:spPr>
          <a:xfrm>
            <a:off x="691515" y="5628323"/>
            <a:ext cx="444460" cy="44446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12" y="5665291"/>
            <a:ext cx="296347" cy="37040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33500" y="5628323"/>
            <a:ext cx="246971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일정 공유 기능</a:t>
            </a:r>
            <a:endParaRPr lang="en-US" sz="1900" dirty="0"/>
          </a:p>
        </p:txBody>
      </p:sp>
      <p:sp>
        <p:nvSpPr>
          <p:cNvPr id="19" name="Text 12"/>
          <p:cNvSpPr/>
          <p:nvPr/>
        </p:nvSpPr>
        <p:spPr>
          <a:xfrm>
            <a:off x="1333500" y="6055400"/>
            <a:ext cx="7118985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일정 링크 공유 또는 PDF 다운로드를 통해 동반자와 쉽게 계획을 공유할 수 있습니다.</a:t>
            </a:r>
            <a:endParaRPr lang="en-US" sz="1550" dirty="0"/>
          </a:p>
        </p:txBody>
      </p:sp>
      <p:sp>
        <p:nvSpPr>
          <p:cNvPr id="20" name="Text 13"/>
          <p:cNvSpPr/>
          <p:nvPr/>
        </p:nvSpPr>
        <p:spPr>
          <a:xfrm>
            <a:off x="691515" y="6593562"/>
            <a:ext cx="7760970" cy="947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단순한 일정 추천을 넘어 사용자 경험을 향상시키는 다양한 기능을 제공합니다. 리뷰 감정 분석을 통해 정보의 질을 높이고, 상황별 필터로 맞춤형 추천을 제공하며, 예약 연동 및 공유 기능으로 편의성을 극대화합니다.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745" y="492800"/>
            <a:ext cx="4517946" cy="559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시스템 구성 및 기술 스택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10533"/>
            <a:ext cx="22860" cy="5551765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6599396" y="1802011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7113746" y="1611987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180898" y="1645563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181356" y="1589603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사용자 입력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26745" y="1976795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자연어로 여행 조건 입력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3794" y="2697361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7113746" y="2507337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7180898" y="2540913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10550" y="2484953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챗봇 분석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10550" y="2872145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입력 데이터 처리 및 분석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99396" y="3503176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7113746" y="3313152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/>
          <p:nvPr/>
        </p:nvSpPr>
        <p:spPr>
          <a:xfrm>
            <a:off x="7180898" y="3346728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181356" y="3290768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 일정 추천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6745" y="3677960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맞춤형 여행 일정 생성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3794" y="4309110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8"/>
          <p:cNvSpPr/>
          <p:nvPr/>
        </p:nvSpPr>
        <p:spPr>
          <a:xfrm>
            <a:off x="7113746" y="4119086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/>
          <p:nvPr/>
        </p:nvSpPr>
        <p:spPr>
          <a:xfrm>
            <a:off x="7180898" y="4152662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10550" y="4096703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사용자 커스터마이징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10550" y="4483894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일정 수정 및 조정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99396" y="5115044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3"/>
          <p:cNvSpPr/>
          <p:nvPr/>
        </p:nvSpPr>
        <p:spPr>
          <a:xfrm>
            <a:off x="7113746" y="4925020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4"/>
          <p:cNvSpPr/>
          <p:nvPr/>
        </p:nvSpPr>
        <p:spPr>
          <a:xfrm>
            <a:off x="7180898" y="4958596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81356" y="4902637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실시간 재추천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26745" y="5289828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외부 데이터 기반 대체 코스 제안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3794" y="5920978"/>
            <a:ext cx="537210" cy="22860"/>
          </a:xfrm>
          <a:prstGeom prst="roundRect">
            <a:avLst>
              <a:gd name="adj" fmla="val 117512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7113746" y="5730954"/>
            <a:ext cx="402908" cy="40290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/>
          <p:nvPr/>
        </p:nvSpPr>
        <p:spPr>
          <a:xfrm>
            <a:off x="7180898" y="5764530"/>
            <a:ext cx="26860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10550" y="5708571"/>
            <a:ext cx="223849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예약 연동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10550" y="6095762"/>
            <a:ext cx="57931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숙소, 맛집 등 예약 처리</a:t>
            </a:r>
            <a:endParaRPr lang="en-US" sz="1400" dirty="0"/>
          </a:p>
        </p:txBody>
      </p:sp>
      <p:sp>
        <p:nvSpPr>
          <p:cNvPr id="34" name="Text 32"/>
          <p:cNvSpPr/>
          <p:nvPr/>
        </p:nvSpPr>
        <p:spPr>
          <a:xfrm>
            <a:off x="626745" y="7163753"/>
            <a:ext cx="13376910" cy="572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AI는 React와 TypeScript 기반의 프론트엔드, Java Spring MVC 백엔드, Oracle 11g 데이터베이스, Python 기반 AI 모듈로 구성됩니다. AWS EC2, Docker, Nginx를 활용한 인프라와 날씨 API, 혼잡도 API, Kakao Map 등 다양한 외부 API를 연동하여 종합적인 서비스를 제공합니다.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3652" y="505658"/>
            <a:ext cx="4597598" cy="574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팀 구성 및 역할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67" y="1448157"/>
            <a:ext cx="1320879" cy="105953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86" y="1947624"/>
            <a:ext cx="258604" cy="32325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23579" y="163199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PM / 백엔드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4823579" y="2029539"/>
            <a:ext cx="2699861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전체 관리, API 설계, 핵심 로직 구현</a:t>
            </a:r>
            <a:endParaRPr lang="en-US" sz="1400" dirty="0"/>
          </a:p>
        </p:txBody>
      </p:sp>
      <p:sp>
        <p:nvSpPr>
          <p:cNvPr id="7" name="Shape 3"/>
          <p:cNvSpPr/>
          <p:nvPr/>
        </p:nvSpPr>
        <p:spPr>
          <a:xfrm>
            <a:off x="4685705" y="2521148"/>
            <a:ext cx="9255085" cy="11430"/>
          </a:xfrm>
          <a:prstGeom prst="roundRect">
            <a:avLst>
              <a:gd name="adj" fmla="val 241349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428" y="2553652"/>
            <a:ext cx="2641878" cy="105953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05" y="2921794"/>
            <a:ext cx="258604" cy="32325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484138" y="2737485"/>
            <a:ext cx="1884402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프론트엔드 개발자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5484138" y="3135035"/>
            <a:ext cx="188440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React 기반 UI 기능 구현</a:t>
            </a:r>
            <a:endParaRPr lang="en-US" sz="1400" dirty="0"/>
          </a:p>
        </p:txBody>
      </p:sp>
      <p:sp>
        <p:nvSpPr>
          <p:cNvPr id="12" name="Shape 6"/>
          <p:cNvSpPr/>
          <p:nvPr/>
        </p:nvSpPr>
        <p:spPr>
          <a:xfrm>
            <a:off x="5346263" y="3626644"/>
            <a:ext cx="8594527" cy="11430"/>
          </a:xfrm>
          <a:prstGeom prst="roundRect">
            <a:avLst>
              <a:gd name="adj" fmla="val 241349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869" y="3659148"/>
            <a:ext cx="3962876" cy="105953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005" y="4027289"/>
            <a:ext cx="258604" cy="32325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44578" y="384298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프론트엔드/디자인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6144578" y="4240530"/>
            <a:ext cx="2626876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Figma, UX 설계, 반응형 웹 디자인</a:t>
            </a:r>
            <a:endParaRPr lang="en-US" sz="1400" dirty="0"/>
          </a:p>
        </p:txBody>
      </p:sp>
      <p:sp>
        <p:nvSpPr>
          <p:cNvPr id="17" name="Shape 9"/>
          <p:cNvSpPr/>
          <p:nvPr/>
        </p:nvSpPr>
        <p:spPr>
          <a:xfrm>
            <a:off x="6006703" y="4732139"/>
            <a:ext cx="7934087" cy="11430"/>
          </a:xfrm>
          <a:prstGeom prst="roundRect">
            <a:avLst>
              <a:gd name="adj" fmla="val 241349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7429" y="4764643"/>
            <a:ext cx="5283756" cy="1059537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0005" y="5132784"/>
            <a:ext cx="258604" cy="32325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05017" y="4948476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 엔지니어</a:t>
            </a:r>
            <a:endParaRPr lang="en-US" sz="1800" dirty="0"/>
          </a:p>
        </p:txBody>
      </p:sp>
      <p:sp>
        <p:nvSpPr>
          <p:cNvPr id="21" name="Text 11"/>
          <p:cNvSpPr/>
          <p:nvPr/>
        </p:nvSpPr>
        <p:spPr>
          <a:xfrm>
            <a:off x="6805017" y="5346025"/>
            <a:ext cx="270260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 알고리즘, 감정 분석, 모델 연동</a:t>
            </a:r>
            <a:endParaRPr lang="en-US" sz="1400" dirty="0"/>
          </a:p>
        </p:txBody>
      </p:sp>
      <p:sp>
        <p:nvSpPr>
          <p:cNvPr id="22" name="Shape 12"/>
          <p:cNvSpPr/>
          <p:nvPr/>
        </p:nvSpPr>
        <p:spPr>
          <a:xfrm>
            <a:off x="6667143" y="5837634"/>
            <a:ext cx="7273647" cy="11430"/>
          </a:xfrm>
          <a:prstGeom prst="roundRect">
            <a:avLst>
              <a:gd name="adj" fmla="val 241349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989" y="5870138"/>
            <a:ext cx="6604754" cy="1059537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0005" y="6238280"/>
            <a:ext cx="258604" cy="323255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65576" y="6053971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DevOps / QA</a:t>
            </a:r>
            <a:endParaRPr lang="en-US" sz="1800" dirty="0"/>
          </a:p>
        </p:txBody>
      </p:sp>
      <p:sp>
        <p:nvSpPr>
          <p:cNvPr id="26" name="Text 14"/>
          <p:cNvSpPr/>
          <p:nvPr/>
        </p:nvSpPr>
        <p:spPr>
          <a:xfrm>
            <a:off x="7465576" y="6451521"/>
            <a:ext cx="3144679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AWS 서버 구성, 배포 자동화, 테스트 관리</a:t>
            </a:r>
            <a:endParaRPr lang="en-US" sz="1400" dirty="0"/>
          </a:p>
        </p:txBody>
      </p:sp>
      <p:sp>
        <p:nvSpPr>
          <p:cNvPr id="27" name="Text 15"/>
          <p:cNvSpPr/>
          <p:nvPr/>
        </p:nvSpPr>
        <p:spPr>
          <a:xfrm>
            <a:off x="643652" y="7136487"/>
            <a:ext cx="13343096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 프로젝트는 다양한 전문성을 갖춘 5인의 팀으로 구성됩니다. 각 팀원은 자신의 전문 영역에서 역할을 수행하며, 긴밀한 협업을 통해 프로젝트를 성공적으로 완수합니다. 특히 AI 엔지니어는 추천 알고리즘과 감정 분석 모델을 개발하여 서비스의 핵심 가치를 구현합니다.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711398"/>
            <a:ext cx="5015508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프로젝트 일정 (8주 기준)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00802" y="1737598"/>
            <a:ext cx="1653540" cy="1153597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21" y="2138363"/>
            <a:ext cx="281583" cy="3519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54486" y="1937742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1-2주차: 기획 및 설계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2554486" y="2370653"/>
            <a:ext cx="483893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주제 선정, 요구사항 분석, 화면 설계(Figma), DB 설계 시작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2454354" y="2881670"/>
            <a:ext cx="11375231" cy="11430"/>
          </a:xfrm>
          <a:prstGeom prst="roundRect">
            <a:avLst>
              <a:gd name="adj" fmla="val 262791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5"/>
          <p:cNvSpPr/>
          <p:nvPr/>
        </p:nvSpPr>
        <p:spPr>
          <a:xfrm>
            <a:off x="700802" y="2991207"/>
            <a:ext cx="3307199" cy="1153597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10" y="3391972"/>
            <a:ext cx="281583" cy="35194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08145" y="3191351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3주차: 아키텍처 확정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4208145" y="3624263"/>
            <a:ext cx="376451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ERD 및 시스템 아키텍처 확정, 기술 스택 결정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4108013" y="4135279"/>
            <a:ext cx="9721572" cy="11430"/>
          </a:xfrm>
          <a:prstGeom prst="roundRect">
            <a:avLst>
              <a:gd name="adj" fmla="val 262791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00802" y="4244816"/>
            <a:ext cx="4960739" cy="1153597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80" y="4645581"/>
            <a:ext cx="281583" cy="351949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61685" y="4444960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4-6주차: 핵심 기능 구현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5861685" y="4877872"/>
            <a:ext cx="3476744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챗봇, AI 추천, 일정 수정 등 주요 기능 개발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5761553" y="5388888"/>
            <a:ext cx="8068032" cy="11430"/>
          </a:xfrm>
          <a:prstGeom prst="roundRect">
            <a:avLst>
              <a:gd name="adj" fmla="val 262791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3"/>
          <p:cNvSpPr/>
          <p:nvPr/>
        </p:nvSpPr>
        <p:spPr>
          <a:xfrm>
            <a:off x="700802" y="5498425"/>
            <a:ext cx="6614398" cy="1153597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5899190"/>
            <a:ext cx="281583" cy="351949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15344" y="569856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7-8주차: 테스트 및 배포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515344" y="6131481"/>
            <a:ext cx="3513772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통합 테스트 및 QA, 피드백 반영, 최종 배포</a:t>
            </a:r>
            <a:endParaRPr lang="en-US" sz="1550" dirty="0"/>
          </a:p>
        </p:txBody>
      </p:sp>
      <p:sp>
        <p:nvSpPr>
          <p:cNvPr id="22" name="Text 16"/>
          <p:cNvSpPr/>
          <p:nvPr/>
        </p:nvSpPr>
        <p:spPr>
          <a:xfrm>
            <a:off x="700802" y="6877288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 프로젝트는 총 8주 일정으로 진행됩니다. 초기 2주는 기획과 설계에 집중하고, 3주차에 아키텍처를 확정한 후, 4-6주차에 핵심 기능을 구현합니다. 마지막 2주는 테스트와 피드백 반영, 최종 배포 및 발표 준비에 할애합니다. 체계적인 일정 관리를 통해 프로젝트의 성공적인 완수를 목표로 합니다.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7063"/>
            <a:ext cx="66008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성공 지표 (KPI) 및 위험 요소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핵심 성공 지표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239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일정 생성 완료까지 평균 3분 이내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661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 일정 사용자 만족도 4.5점 이상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083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추천 일정 재사용률 60% 이상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50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사용자 재방문율 50% 이상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92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챗봇 응답 소요시간 2초 이내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위험 요소 및 대응 방안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1239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추천 정확도 낮음 → 피드백 기반 추천 개선, 로그 학습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5661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여행지/후기 데이터 부족 → 공공API + SNS 크롤링 + 더미데이터 활용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712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일정 지연 위험 → 핵심 기능 우선 개발, 확장 기능은 분리 관리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8134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UI 디자인 불일치 → 공통 디자인 시스템 &amp; Figma 컴포넌트화 적용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87371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TravelMate AI의 성공을 측정하기 위해 구체적인 KPI를 설정했습니다. 사용자 경험과 관련된 지표를 중심으로 서비스의 효율성과 만족도를 평가할 것입니다. 또한 프로젝트 진행 과정에서 발생할 수 있는 위험 요소를 사전에 식별하고, 각 위험에 대한 구체적인 대응 방안을 마련하여 프로젝트의 안정적인 진행을 보장합니다.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Macintosh PowerPoint</Application>
  <PresentationFormat>사용자 지정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Alice</vt:lpstr>
      <vt:lpstr>Arial</vt:lpstr>
      <vt:lpstr>Lora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sehyeon jeong</cp:lastModifiedBy>
  <cp:revision>2</cp:revision>
  <dcterms:created xsi:type="dcterms:W3CDTF">2025-04-12T13:16:42Z</dcterms:created>
  <dcterms:modified xsi:type="dcterms:W3CDTF">2025-04-12T13:18:57Z</dcterms:modified>
</cp:coreProperties>
</file>