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72" y="-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8097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56c34b0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56c34b0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56c34b06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56c34b06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56c34b0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056c34b0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56c34b0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056c34b0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56c34b0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056c34b0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56c34b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056c34b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056c34b06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056c34b06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199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199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56c34b0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56c34b0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056c34b0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056c34b0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56c34b0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56c34b0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056c34b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056c34b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2400" y="152400"/>
            <a:ext cx="1003225" cy="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20510" y="202601"/>
            <a:ext cx="1142690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apt/bpm/forms/Provincia/Help/Pagos/PS%20-%20Modulo%20de%20Facturas%20y%20Pagos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imageapt/bpm/forms/Provincia/Help/Pagos/Manual_Pago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Facturas y Pagos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Agosto, 2019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1515475" y="16350"/>
            <a:ext cx="74094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Liquidación de la Factura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25" y="680603"/>
            <a:ext cx="7301826" cy="4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para la Aprobación de Nuevos Pagos.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Intervinientes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Ingresos Centro de Atencion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Sectores Solicitantes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Aprobadores, Gcia. Adm y Gcia. General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Pagos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Tesoreria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721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4294967295"/>
          </p:nvPr>
        </p:nvSpPr>
        <p:spPr>
          <a:xfrm>
            <a:off x="8743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Ingreso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9" name="Google Shape;169;p25"/>
          <p:cNvGrpSpPr/>
          <p:nvPr/>
        </p:nvGrpSpPr>
        <p:grpSpPr>
          <a:xfrm>
            <a:off x="1370020" y="1610215"/>
            <a:ext cx="198900" cy="593656"/>
            <a:chOff x="777447" y="1610215"/>
            <a:chExt cx="198900" cy="593656"/>
          </a:xfrm>
        </p:grpSpPr>
        <p:cxnSp>
          <p:nvCxnSpPr>
            <p:cNvPr id="170" name="Google Shape;170;p2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" name="Google Shape;171;p2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25"/>
          <p:cNvSpPr txBox="1">
            <a:spLocks noGrp="1"/>
          </p:cNvSpPr>
          <p:nvPr>
            <p:ph type="body" idx="4294967295"/>
          </p:nvPr>
        </p:nvSpPr>
        <p:spPr>
          <a:xfrm>
            <a:off x="394575" y="6033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Ingreso de los datos y digitalización.</a:t>
            </a:r>
            <a:endParaRPr sz="1600"/>
          </a:p>
        </p:txBody>
      </p:sp>
      <p:grpSp>
        <p:nvGrpSpPr>
          <p:cNvPr id="173" name="Google Shape;173;p25"/>
          <p:cNvGrpSpPr/>
          <p:nvPr/>
        </p:nvGrpSpPr>
        <p:grpSpPr>
          <a:xfrm>
            <a:off x="3028282" y="2938958"/>
            <a:ext cx="198900" cy="593656"/>
            <a:chOff x="2223534" y="2938958"/>
            <a:chExt cx="198900" cy="593656"/>
          </a:xfrm>
        </p:grpSpPr>
        <p:cxnSp>
          <p:nvCxnSpPr>
            <p:cNvPr id="174" name="Google Shape;174;p2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" name="Google Shape;175;p25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5"/>
          <p:cNvSpPr txBox="1">
            <a:spLocks noGrp="1"/>
          </p:cNvSpPr>
          <p:nvPr>
            <p:ph type="body" idx="4294967295"/>
          </p:nvPr>
        </p:nvSpPr>
        <p:spPr>
          <a:xfrm>
            <a:off x="1873725" y="3605325"/>
            <a:ext cx="25419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Aprobación según sea el monto.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77" name="Google Shape;177;p25"/>
          <p:cNvSpPr/>
          <p:nvPr/>
        </p:nvSpPr>
        <p:spPr>
          <a:xfrm>
            <a:off x="21765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4294967295"/>
          </p:nvPr>
        </p:nvSpPr>
        <p:spPr>
          <a:xfrm>
            <a:off x="2572750" y="2336550"/>
            <a:ext cx="1367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Aprobación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9" name="Google Shape;179;p25"/>
          <p:cNvGrpSpPr/>
          <p:nvPr/>
        </p:nvGrpSpPr>
        <p:grpSpPr>
          <a:xfrm>
            <a:off x="4515932" y="1610215"/>
            <a:ext cx="198900" cy="593656"/>
            <a:chOff x="3918084" y="1610215"/>
            <a:chExt cx="198900" cy="593656"/>
          </a:xfrm>
        </p:grpSpPr>
        <p:cxnSp>
          <p:nvCxnSpPr>
            <p:cNvPr id="180" name="Google Shape;180;p2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2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5"/>
          <p:cNvSpPr txBox="1">
            <a:spLocks noGrp="1"/>
          </p:cNvSpPr>
          <p:nvPr>
            <p:ph type="body" idx="4294967295"/>
          </p:nvPr>
        </p:nvSpPr>
        <p:spPr>
          <a:xfrm>
            <a:off x="3761294" y="6033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Conformación, validación y control de lotes de pagos.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83" name="Google Shape;183;p25"/>
          <p:cNvSpPr/>
          <p:nvPr/>
        </p:nvSpPr>
        <p:spPr>
          <a:xfrm>
            <a:off x="38314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4294967295"/>
          </p:nvPr>
        </p:nvSpPr>
        <p:spPr>
          <a:xfrm>
            <a:off x="4064954" y="2336550"/>
            <a:ext cx="1641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Conformación lote de pago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5" name="Google Shape;185;p25"/>
          <p:cNvGrpSpPr/>
          <p:nvPr/>
        </p:nvGrpSpPr>
        <p:grpSpPr>
          <a:xfrm>
            <a:off x="6506470" y="2938958"/>
            <a:ext cx="198900" cy="593656"/>
            <a:chOff x="5958946" y="2938958"/>
            <a:chExt cx="198900" cy="593656"/>
          </a:xfrm>
        </p:grpSpPr>
        <p:cxnSp>
          <p:nvCxnSpPr>
            <p:cNvPr id="186" name="Google Shape;186;p2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7" name="Google Shape;187;p25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5"/>
          <p:cNvSpPr txBox="1">
            <a:spLocks noGrp="1"/>
          </p:cNvSpPr>
          <p:nvPr>
            <p:ph type="body" idx="4294967295"/>
          </p:nvPr>
        </p:nvSpPr>
        <p:spPr>
          <a:xfrm>
            <a:off x="5507902" y="36053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 realiza liquidación del Pago.</a:t>
            </a:r>
            <a:endParaRPr sz="1600"/>
          </a:p>
        </p:txBody>
      </p:sp>
      <p:sp>
        <p:nvSpPr>
          <p:cNvPr id="189" name="Google Shape;189;p25"/>
          <p:cNvSpPr/>
          <p:nvPr/>
        </p:nvSpPr>
        <p:spPr>
          <a:xfrm>
            <a:off x="54864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4294967295"/>
          </p:nvPr>
        </p:nvSpPr>
        <p:spPr>
          <a:xfrm>
            <a:off x="5816099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Liquidación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1329925" y="16350"/>
            <a:ext cx="75948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Ingreso del Nuevo Pago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50" y="717122"/>
            <a:ext cx="6146672" cy="44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1402075" y="16350"/>
            <a:ext cx="75228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Aprobación del Pago</a:t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075" y="699727"/>
            <a:ext cx="6365450" cy="43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1474250" y="16350"/>
            <a:ext cx="7450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Liquidación del Pago</a:t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50" y="680603"/>
            <a:ext cx="7301826" cy="4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Manuales</a:t>
            </a:r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" dirty="0"/>
              <a:t>Link </a:t>
            </a:r>
            <a:r>
              <a:rPr lang="en" dirty="0" smtClean="0"/>
              <a:t>Presentación:</a:t>
            </a:r>
          </a:p>
          <a:p>
            <a:pPr marL="442913" lvl="0" indent="0">
              <a:spcBef>
                <a:spcPts val="1600"/>
              </a:spcBef>
              <a:buClr>
                <a:srgbClr val="737373"/>
              </a:buClr>
              <a:buNone/>
            </a:pPr>
            <a:r>
              <a:rPr lang="es-AR" sz="1200" dirty="0" smtClean="0">
                <a:solidFill>
                  <a:srgbClr val="737373"/>
                </a:solidFill>
                <a:hlinkClick r:id="rId3"/>
              </a:rPr>
              <a:t>http://imageapt/bpm/forms/Provincia/Help/Pagos/PS - Modulo de Facturas y Pagos.pdf</a:t>
            </a:r>
            <a:endParaRPr lang="en" sz="1200" dirty="0" smtClean="0">
              <a:solidFill>
                <a:srgbClr val="737373"/>
              </a:solidFill>
            </a:endParaRPr>
          </a:p>
          <a:p>
            <a:pPr marL="482600" lvl="0" indent="-342900" algn="l" rtl="0">
              <a:spcBef>
                <a:spcPts val="160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r>
              <a:rPr lang="en" dirty="0" smtClean="0"/>
              <a:t>Link Manual Ingreso Factura y Nuevo Pago:</a:t>
            </a:r>
            <a:endParaRPr dirty="0" smtClean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 dirty="0" smtClean="0">
                <a:solidFill>
                  <a:srgbClr val="1155CC"/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Arial"/>
                <a:sym typeface="Arial"/>
                <a:hlinkClick r:id="rId4"/>
              </a:rPr>
              <a:t>http</a:t>
            </a:r>
            <a:r>
              <a:rPr lang="en" sz="1200" u="sng" dirty="0">
                <a:solidFill>
                  <a:srgbClr val="1155CC"/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Arial"/>
                <a:sym typeface="Arial"/>
                <a:hlinkClick r:id="rId4"/>
              </a:rPr>
              <a:t>://imageapt/bpm/forms/Provincia/Help/Pagos/Manual_Pagos.pdf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Arial"/>
                <a:sym typeface="Arial"/>
              </a:rPr>
              <a:t>  </a:t>
            </a:r>
            <a:endParaRPr sz="1200" dirty="0">
              <a:solidFill>
                <a:srgbClr val="222222"/>
              </a:solidFill>
              <a:highlight>
                <a:srgbClr val="FFFFFF"/>
              </a:highlight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pPr marL="482600" lvl="0" indent="-342900" algn="l" rtl="0">
              <a:spcBef>
                <a:spcPts val="1600"/>
              </a:spcBef>
              <a:spcAft>
                <a:spcPts val="0"/>
              </a:spcAft>
              <a:buSzPts val="1400"/>
              <a:buFont typeface="+mj-lt"/>
              <a:buAutoNum type="arabicPeriod" startAt="3"/>
            </a:pPr>
            <a:r>
              <a:rPr lang="en" dirty="0"/>
              <a:t>Link Matriz de Gastos y Pagos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Nos encontramos en un proceso de digitalización, automatización y mejora de los procesos, con el objetivo de eliminar y/o disminuir el uso del papel en los procesos.  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Intervinientes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Ingresos Centro de Atencion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Solicitantes y Gerencias de conformación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Aprobadores, Gcia. Adm y Gcia. General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Pagos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Tesoreria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para el Ingreso y pago de las Facturas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4294967295"/>
          </p:nvPr>
        </p:nvSpPr>
        <p:spPr>
          <a:xfrm>
            <a:off x="4933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Ingreso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5" name="Google Shape;95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96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body" idx="4294967295"/>
          </p:nvPr>
        </p:nvSpPr>
        <p:spPr>
          <a:xfrm>
            <a:off x="318375" y="6033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Ingreso de los datos y digitalización.</a:t>
            </a:r>
            <a:endParaRPr sz="1600"/>
          </a:p>
        </p:txBody>
      </p:sp>
      <p:sp>
        <p:nvSpPr>
          <p:cNvPr id="98" name="Google Shape;98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4294967295"/>
          </p:nvPr>
        </p:nvSpPr>
        <p:spPr>
          <a:xfrm>
            <a:off x="2059690" y="2336550"/>
            <a:ext cx="1641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Conformación y Evaluación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0" name="Google Shape;100;p17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1" name="Google Shape;101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" name="Google Shape;102;p17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7"/>
          <p:cNvSpPr txBox="1">
            <a:spLocks noGrp="1"/>
          </p:cNvSpPr>
          <p:nvPr>
            <p:ph type="body" idx="4294967295"/>
          </p:nvPr>
        </p:nvSpPr>
        <p:spPr>
          <a:xfrm>
            <a:off x="1111725" y="3605325"/>
            <a:ext cx="25419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Conformación según los diferentes niveles y Evaluación del proveedor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04" name="Google Shape;104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4294967295"/>
          </p:nvPr>
        </p:nvSpPr>
        <p:spPr>
          <a:xfrm>
            <a:off x="3868150" y="2336550"/>
            <a:ext cx="13674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Aprobación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07" name="Google Shape;107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8" name="Google Shape;108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7"/>
          <p:cNvSpPr txBox="1">
            <a:spLocks noGrp="1"/>
          </p:cNvSpPr>
          <p:nvPr>
            <p:ph type="body" idx="4294967295"/>
          </p:nvPr>
        </p:nvSpPr>
        <p:spPr>
          <a:xfrm>
            <a:off x="3304094" y="6033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Aprobación según sea el monto.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10" name="Google Shape;110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4294967295"/>
          </p:nvPr>
        </p:nvSpPr>
        <p:spPr>
          <a:xfrm>
            <a:off x="5360354" y="2326985"/>
            <a:ext cx="16413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Conformación lote de pago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3" name="Google Shape;113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17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7"/>
          <p:cNvSpPr txBox="1">
            <a:spLocks noGrp="1"/>
          </p:cNvSpPr>
          <p:nvPr>
            <p:ph type="body" idx="4294967295"/>
          </p:nvPr>
        </p:nvSpPr>
        <p:spPr>
          <a:xfrm>
            <a:off x="5126902" y="36053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Conformación, validación y control de lotes de pagos.</a:t>
            </a:r>
            <a:endParaRPr sz="1600"/>
          </a:p>
        </p:txBody>
      </p:sp>
      <p:sp>
        <p:nvSpPr>
          <p:cNvPr id="116" name="Google Shape;116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4294967295"/>
          </p:nvPr>
        </p:nvSpPr>
        <p:spPr>
          <a:xfrm>
            <a:off x="7111499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Liquidación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9" name="Google Shape;11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7"/>
          <p:cNvSpPr txBox="1">
            <a:spLocks noGrp="1"/>
          </p:cNvSpPr>
          <p:nvPr>
            <p:ph type="body" idx="4294967295"/>
          </p:nvPr>
        </p:nvSpPr>
        <p:spPr>
          <a:xfrm>
            <a:off x="6685979" y="603300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 realiza liquidación de la factura.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2051475" y="16350"/>
            <a:ext cx="68733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Ingreso Factura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50" y="682050"/>
            <a:ext cx="7309900" cy="44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1814400" y="16350"/>
            <a:ext cx="7110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Conformación de la Factura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625" y="704275"/>
            <a:ext cx="7272125" cy="43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422700" y="16350"/>
            <a:ext cx="75021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del Proveedor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625" y="733627"/>
            <a:ext cx="7302576" cy="43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1463925" y="16350"/>
            <a:ext cx="7461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Aprobación de la Factura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00" y="710052"/>
            <a:ext cx="6392900" cy="43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238</Words>
  <Application>Microsoft Office PowerPoint</Application>
  <PresentationFormat>Presentación en pantalla (16:9)</PresentationFormat>
  <Paragraphs>52</Paragraphs>
  <Slides>17</Slides>
  <Notes>17</Notes>
  <HiddenSlides>8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Roboto</vt:lpstr>
      <vt:lpstr>Material</vt:lpstr>
      <vt:lpstr>Facturas y Pagos</vt:lpstr>
      <vt:lpstr>Objetivo</vt:lpstr>
      <vt:lpstr>Areas Intervinientes</vt:lpstr>
      <vt:lpstr>Proceso para el Ingreso y pago de las Facturas</vt:lpstr>
      <vt:lpstr>Presentación de PowerPoint</vt:lpstr>
      <vt:lpstr>Ingreso Factura</vt:lpstr>
      <vt:lpstr>Conformación de la Factura</vt:lpstr>
      <vt:lpstr>Evaluación del Proveedor</vt:lpstr>
      <vt:lpstr>Aprobación de la Factura</vt:lpstr>
      <vt:lpstr>Liquidación de la Factura</vt:lpstr>
      <vt:lpstr>Proceso para la Aprobación de Nuevos Pagos.</vt:lpstr>
      <vt:lpstr>Areas Intervinientes</vt:lpstr>
      <vt:lpstr>Presentación de PowerPoint</vt:lpstr>
      <vt:lpstr>Ingreso del Nuevo Pago</vt:lpstr>
      <vt:lpstr>Aprobación del Pago</vt:lpstr>
      <vt:lpstr>Liquidación del Pago</vt:lpstr>
      <vt:lpstr>Links Manuales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Facturas y Pagos</dc:title>
  <dc:creator>stardoc</dc:creator>
  <cp:lastModifiedBy>stardoc</cp:lastModifiedBy>
  <cp:revision>4</cp:revision>
  <dcterms:modified xsi:type="dcterms:W3CDTF">2019-09-02T16:35:55Z</dcterms:modified>
</cp:coreProperties>
</file>