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4" r:id="rId3"/>
    <p:sldId id="265" r:id="rId4"/>
    <p:sldId id="261" r:id="rId5"/>
    <p:sldId id="287" r:id="rId6"/>
    <p:sldId id="291" r:id="rId7"/>
    <p:sldId id="285" r:id="rId8"/>
    <p:sldId id="292" r:id="rId9"/>
    <p:sldId id="307" r:id="rId10"/>
    <p:sldId id="288" r:id="rId11"/>
    <p:sldId id="293" r:id="rId12"/>
    <p:sldId id="290" r:id="rId13"/>
    <p:sldId id="286" r:id="rId14"/>
    <p:sldId id="305" r:id="rId15"/>
    <p:sldId id="284" r:id="rId16"/>
    <p:sldId id="295" r:id="rId17"/>
    <p:sldId id="268" r:id="rId18"/>
    <p:sldId id="269" r:id="rId19"/>
    <p:sldId id="270" r:id="rId20"/>
    <p:sldId id="267" r:id="rId21"/>
    <p:sldId id="296" r:id="rId22"/>
    <p:sldId id="271" r:id="rId23"/>
    <p:sldId id="282" r:id="rId24"/>
    <p:sldId id="302" r:id="rId25"/>
    <p:sldId id="272" r:id="rId26"/>
    <p:sldId id="297" r:id="rId27"/>
    <p:sldId id="273" r:id="rId28"/>
    <p:sldId id="280" r:id="rId29"/>
    <p:sldId id="298" r:id="rId30"/>
    <p:sldId id="274" r:id="rId31"/>
    <p:sldId id="277" r:id="rId32"/>
    <p:sldId id="300" r:id="rId33"/>
    <p:sldId id="278" r:id="rId34"/>
    <p:sldId id="279" r:id="rId35"/>
    <p:sldId id="275" r:id="rId36"/>
    <p:sldId id="281" r:id="rId37"/>
    <p:sldId id="299" r:id="rId38"/>
    <p:sldId id="276" r:id="rId3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6699FF"/>
    <a:srgbClr val="0099CC"/>
    <a:srgbClr val="000099"/>
    <a:srgbClr val="FF0000"/>
    <a:srgbClr val="FFCC00"/>
    <a:srgbClr val="339966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00" autoAdjust="0"/>
    <p:restoredTop sz="94660"/>
  </p:normalViewPr>
  <p:slideViewPr>
    <p:cSldViewPr>
      <p:cViewPr>
        <p:scale>
          <a:sx n="75" d="100"/>
          <a:sy n="75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fld id="{920C85F4-05E1-4E96-9205-51A8F0E84B0D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Haga clic para modificar el estilo de texto del patrón</a:t>
            </a:r>
          </a:p>
          <a:p>
            <a:pPr lvl="1"/>
            <a:r>
              <a:rPr lang="es-AR" smtClean="0"/>
              <a:t>Segundo nivel</a:t>
            </a:r>
          </a:p>
          <a:p>
            <a:pPr lvl="2"/>
            <a:r>
              <a:rPr lang="es-AR" smtClean="0"/>
              <a:t>Tercer nivel</a:t>
            </a:r>
          </a:p>
          <a:p>
            <a:pPr lvl="3"/>
            <a:r>
              <a:rPr lang="es-AR" smtClean="0"/>
              <a:t>Cuarto nivel</a:t>
            </a:r>
          </a:p>
          <a:p>
            <a:pPr lvl="4"/>
            <a:r>
              <a:rPr lang="es-AR" smtClean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endParaRPr lang="es-AR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fld id="{6415665E-8329-42F4-97B9-BB9A4DEF0820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FB17A-C6DD-4AB8-AC79-9190ADA46FD4}" type="slidenum">
              <a:rPr lang="es-AR"/>
              <a:pPr/>
              <a:t>1</a:t>
            </a:fld>
            <a:endParaRPr lang="es-AR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CD3E6-40DA-4829-8197-1FA64ADCD8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442CE-5760-46F7-8BF5-326F27282D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9BF28-BB97-48B3-8D40-02C4F627CF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F0AAE-60B9-4962-9978-452AEAD5394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5DBC5-9DE1-40E4-8EDA-66121EBCF1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C0DF3-87D4-4ACB-BA60-EBE928A3B25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D444C-1E48-4260-A9D5-8C59F11D9D8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0E01-33C8-4F96-8849-2468EB87E3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C9325-1AAE-4C99-A35E-7DB5FF6627F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3C3DE-C6A9-4849-9955-B43A0518188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F66FF-664C-4E57-B066-BB3843DC91B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+mn-lt"/>
              </a:defRPr>
            </a:lvl1pPr>
          </a:lstStyle>
          <a:p>
            <a:fld id="{5DFC5B8F-7E8D-4CDE-B309-F076989548B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8CC7-F1C6-415F-BA9E-FA0AEABA226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2924175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PLAN DE EVACUACIÓN</a:t>
            </a:r>
            <a:endParaRPr lang="en-US" sz="3200" b="1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053" name="Picture 5" descr="MAR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81000"/>
            <a:ext cx="2133600" cy="498475"/>
          </a:xfrm>
          <a:prstGeom prst="rect">
            <a:avLst/>
          </a:prstGeom>
          <a:noFill/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5064125"/>
            <a:ext cx="91440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1400" u="none"/>
          </a:p>
          <a:p>
            <a:r>
              <a:rPr lang="es-ES_tradnl" sz="1400" u="none"/>
              <a:t>Seguridad y Salud Ocupacional</a:t>
            </a:r>
          </a:p>
          <a:p>
            <a:endParaRPr lang="es-ES_tradnl" sz="1400" u="none"/>
          </a:p>
          <a:p>
            <a:r>
              <a:rPr lang="es-ES_tradnl" sz="1400" u="none"/>
              <a:t>Tema: Plan de Evacuación</a:t>
            </a:r>
          </a:p>
          <a:p>
            <a:endParaRPr lang="es-ES_tradnl" sz="1400" u="none"/>
          </a:p>
          <a:p>
            <a:r>
              <a:rPr lang="es-ES_tradnl" sz="1400" u="none"/>
              <a:t>Fecha: Agosto 2008</a:t>
            </a:r>
          </a:p>
          <a:p>
            <a:endParaRPr lang="es-ES_tradnl" sz="1400" u="none"/>
          </a:p>
          <a:p>
            <a:r>
              <a:rPr lang="es-ES_tradnl" sz="1400" u="none"/>
              <a:t>Rev.01.08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882E-EA2B-4096-B4C4-80673E080962}" type="slidenum">
              <a:rPr lang="en-US"/>
              <a:pPr/>
              <a:t>10</a:t>
            </a:fld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PISO 3°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0" y="762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2000" u="none"/>
              <a:t>RESPONSABLE DE PISO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0" y="3163888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2000" u="none"/>
              <a:t>GRUPO DE LUCHA CONTRA INCENDIO</a:t>
            </a:r>
          </a:p>
        </p:txBody>
      </p:sp>
      <p:pic>
        <p:nvPicPr>
          <p:cNvPr id="38920" name="Picture 8" descr="Dato Daniel Alfre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886200"/>
            <a:ext cx="1066800" cy="914400"/>
          </a:xfrm>
          <a:prstGeom prst="rect">
            <a:avLst/>
          </a:prstGeom>
          <a:noFill/>
        </p:spPr>
      </p:pic>
      <p:pic>
        <p:nvPicPr>
          <p:cNvPr id="38921" name="Picture 9" descr="Hertel Edgard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86200"/>
            <a:ext cx="1066800" cy="914400"/>
          </a:xfrm>
          <a:prstGeom prst="rect">
            <a:avLst/>
          </a:prstGeom>
          <a:noFill/>
        </p:spPr>
      </p:pic>
      <p:pic>
        <p:nvPicPr>
          <p:cNvPr id="38922" name="Picture 10" descr="Cretella Maria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1341438"/>
            <a:ext cx="1257300" cy="1077912"/>
          </a:xfrm>
          <a:prstGeom prst="rect">
            <a:avLst/>
          </a:prstGeom>
          <a:noFill/>
        </p:spPr>
      </p:pic>
      <p:pic>
        <p:nvPicPr>
          <p:cNvPr id="38923" name="Picture 11" descr="Horno Edgard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886200"/>
            <a:ext cx="10668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77CC-0577-4E82-8B04-29EEEDB52A8D}" type="slidenum">
              <a:rPr lang="en-US"/>
              <a:pPr/>
              <a:t>11</a:t>
            </a:fld>
            <a:endParaRPr lang="en-US"/>
          </a:p>
        </p:txBody>
      </p:sp>
      <p:pic>
        <p:nvPicPr>
          <p:cNvPr id="45073" name="Picture 17" descr="3 sector a4 perspect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76250"/>
            <a:ext cx="8785225" cy="6027738"/>
          </a:xfrm>
          <a:prstGeom prst="rect">
            <a:avLst/>
          </a:prstGeom>
          <a:noFill/>
        </p:spPr>
      </p:pic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7605713" y="34909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Coordinador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7667625" y="4954588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4507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4005263"/>
            <a:ext cx="107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88" y="2492375"/>
            <a:ext cx="1081087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B596-4269-4AA9-A58C-9D2262940A63}" type="slidenum">
              <a:rPr lang="en-US"/>
              <a:pPr/>
              <a:t>12</a:t>
            </a:fld>
            <a:endParaRPr lang="en-US"/>
          </a:p>
        </p:txBody>
      </p:sp>
      <p:pic>
        <p:nvPicPr>
          <p:cNvPr id="40973" name="Picture 13" descr="3 sector b2 perspect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49275"/>
            <a:ext cx="8785225" cy="6029325"/>
          </a:xfrm>
          <a:prstGeom prst="rect">
            <a:avLst/>
          </a:prstGeom>
          <a:noFill/>
        </p:spPr>
      </p:pic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721600" y="317341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 Coordinador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40975" name="Picture 15" descr="Rada Christi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3573463"/>
            <a:ext cx="1066800" cy="914400"/>
          </a:xfrm>
          <a:prstGeom prst="rect">
            <a:avLst/>
          </a:prstGeom>
          <a:noFill/>
        </p:spPr>
      </p:pic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780338" y="448151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40977" name="Picture 17" descr="Stanizzi Gustavo Adolf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2260600"/>
            <a:ext cx="10668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610-CC57-41A5-B2A8-5AAAC42DC8B1}" type="slidenum">
              <a:rPr lang="en-US"/>
              <a:pPr/>
              <a:t>13</a:t>
            </a:fld>
            <a:endParaRPr lang="en-US"/>
          </a:p>
        </p:txBody>
      </p:sp>
      <p:pic>
        <p:nvPicPr>
          <p:cNvPr id="36880" name="Picture 1040" descr="3 sector c3 perspecti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49275"/>
            <a:ext cx="8713788" cy="5980113"/>
          </a:xfrm>
          <a:prstGeom prst="rect">
            <a:avLst/>
          </a:prstGeom>
          <a:noFill/>
        </p:spPr>
      </p:pic>
      <p:graphicFrame>
        <p:nvGraphicFramePr>
          <p:cNvPr id="36881" name="Object 1041"/>
          <p:cNvGraphicFramePr>
            <a:graphicFrameLocks noChangeAspect="1"/>
          </p:cNvGraphicFramePr>
          <p:nvPr/>
        </p:nvGraphicFramePr>
        <p:xfrm>
          <a:off x="7740650" y="3573463"/>
          <a:ext cx="1047750" cy="898525"/>
        </p:xfrm>
        <a:graphic>
          <a:graphicData uri="http://schemas.openxmlformats.org/presentationml/2006/ole">
            <p:oleObj spid="_x0000_s36881" name="Foto de Photo Editor" r:id="rId4" imgW="3333333" imgH="2857899" progId="">
              <p:embed/>
            </p:oleObj>
          </a:graphicData>
        </a:graphic>
      </p:graphicFrame>
      <p:sp>
        <p:nvSpPr>
          <p:cNvPr id="36882" name="Text Box 1042"/>
          <p:cNvSpPr txBox="1">
            <a:spLocks noChangeArrowheads="1"/>
          </p:cNvSpPr>
          <p:nvPr/>
        </p:nvSpPr>
        <p:spPr bwMode="auto">
          <a:xfrm>
            <a:off x="7677150" y="3200400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Coordinador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36883" name="Text Box 1043"/>
          <p:cNvSpPr txBox="1">
            <a:spLocks noChangeArrowheads="1"/>
          </p:cNvSpPr>
          <p:nvPr/>
        </p:nvSpPr>
        <p:spPr bwMode="auto">
          <a:xfrm>
            <a:off x="7885113" y="4495800"/>
            <a:ext cx="7921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36884" name="Picture 104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7625" y="2276475"/>
            <a:ext cx="107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8490-E891-4FF3-BA99-B245D38A9693}" type="slidenum">
              <a:rPr lang="en-US"/>
              <a:pPr/>
              <a:t>14</a:t>
            </a:fld>
            <a:endParaRPr lang="en-US"/>
          </a:p>
        </p:txBody>
      </p:sp>
      <p:pic>
        <p:nvPicPr>
          <p:cNvPr id="79877" name="Picture 5" descr="3 pisogener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04813"/>
            <a:ext cx="8281987" cy="6122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164-2D64-401A-A35D-A15D32BC076D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5113" y="838200"/>
            <a:ext cx="4022725" cy="572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s-ES_tradnl" sz="1400" b="1" u="none"/>
          </a:p>
          <a:p>
            <a:pPr algn="ctr"/>
            <a:r>
              <a:rPr lang="es-ES_tradnl" sz="1400" b="1" u="none"/>
              <a:t>2° Piso</a:t>
            </a:r>
          </a:p>
          <a:p>
            <a:pPr algn="ctr"/>
            <a:endParaRPr lang="es-ES_tradnl" sz="1400" u="none"/>
          </a:p>
          <a:p>
            <a:r>
              <a:rPr lang="es-ES_tradnl" sz="1400" b="1" u="none"/>
              <a:t>Director a Cargo</a:t>
            </a:r>
            <a:r>
              <a:rPr lang="es-ES_tradnl" sz="1400" u="none"/>
              <a:t>: Sr. Ricardo Kelly </a:t>
            </a:r>
          </a:p>
          <a:p>
            <a:endParaRPr lang="es-ES_tradnl" sz="1400" u="none"/>
          </a:p>
          <a:p>
            <a:r>
              <a:rPr lang="es-ES_tradnl" sz="1400" u="none"/>
              <a:t>Alternativa: Sr. Juan Moore</a:t>
            </a:r>
          </a:p>
          <a:p>
            <a:endParaRPr lang="es-ES_tradnl" sz="1400" u="none"/>
          </a:p>
          <a:p>
            <a:r>
              <a:rPr lang="es-ES_tradnl" sz="1400" b="1" u="none"/>
              <a:t>Gpo. de Lucha Contra Incendio</a:t>
            </a:r>
          </a:p>
          <a:p>
            <a:endParaRPr lang="es-ES_tradnl" sz="1400" u="none"/>
          </a:p>
          <a:p>
            <a:r>
              <a:rPr lang="es-ES_tradnl" sz="1400" u="none"/>
              <a:t>Sr. Eduardo Montañana</a:t>
            </a:r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r>
              <a:rPr lang="es-ES_tradnl" sz="1400" u="none"/>
              <a:t>Sr. Guillermo Deluca</a:t>
            </a:r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r>
              <a:rPr lang="es-ES_tradnl" sz="1400" u="none"/>
              <a:t>Sr. Luis Gómez                   </a:t>
            </a:r>
          </a:p>
          <a:p>
            <a:pPr algn="ctr"/>
            <a:endParaRPr lang="es-ES_tradnl" sz="1400" u="none">
              <a:latin typeface="Times New Roman" pitchFamily="18" charset="0"/>
            </a:endParaRPr>
          </a:p>
          <a:p>
            <a:pPr algn="ctr"/>
            <a:endParaRPr lang="es-ES_tradnl" sz="2400" u="none">
              <a:latin typeface="Times New Roman" pitchFamily="18" charset="0"/>
            </a:endParaRPr>
          </a:p>
          <a:p>
            <a:pPr algn="ctr"/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ESTRUCTURA ORGÁNICA - GPO. LUCHA CONTRA INCENDIO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724400" y="838200"/>
            <a:ext cx="4022725" cy="576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s-ES_tradnl" sz="1400" b="1" u="none"/>
          </a:p>
          <a:p>
            <a:pPr algn="ctr"/>
            <a:r>
              <a:rPr lang="es-ES_tradnl" sz="1400" b="1" u="none"/>
              <a:t>3° Piso</a:t>
            </a:r>
          </a:p>
          <a:p>
            <a:pPr algn="ctr"/>
            <a:endParaRPr lang="es-ES_tradnl" sz="1400" u="none"/>
          </a:p>
          <a:p>
            <a:r>
              <a:rPr lang="es-ES_tradnl" sz="1400" b="1" u="none"/>
              <a:t>Director a Cargo</a:t>
            </a:r>
            <a:r>
              <a:rPr lang="es-ES_tradnl" sz="1400" u="none"/>
              <a:t>: Sr. Juan Moore</a:t>
            </a:r>
          </a:p>
          <a:p>
            <a:endParaRPr lang="es-ES_tradnl" sz="1400" u="none"/>
          </a:p>
          <a:p>
            <a:r>
              <a:rPr lang="es-ES_tradnl" sz="1400" u="none"/>
              <a:t>Alternativa: Sr. Ricardo Kelly</a:t>
            </a:r>
          </a:p>
          <a:p>
            <a:endParaRPr lang="es-ES_tradnl" sz="1400" u="none"/>
          </a:p>
          <a:p>
            <a:r>
              <a:rPr lang="es-ES_tradnl" sz="1400" b="1" u="none"/>
              <a:t>Gpo. de Lucha Contra Incendio</a:t>
            </a:r>
          </a:p>
          <a:p>
            <a:endParaRPr lang="es-ES_tradnl" sz="1400" u="none"/>
          </a:p>
          <a:p>
            <a:r>
              <a:rPr lang="es-ES_tradnl" sz="1400" u="none"/>
              <a:t>Sr. Edgardo Hertel</a:t>
            </a:r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r>
              <a:rPr lang="es-ES_tradnl" sz="1400" u="none"/>
              <a:t>Sr. Daniel Dato</a:t>
            </a:r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endParaRPr lang="es-ES_tradnl" sz="1400" u="none"/>
          </a:p>
          <a:p>
            <a:r>
              <a:rPr lang="es-ES_tradnl" sz="1400" u="none"/>
              <a:t>Sr. Pablo Chirino</a:t>
            </a:r>
          </a:p>
          <a:p>
            <a:endParaRPr lang="es-ES_tradnl" sz="2400" u="none">
              <a:latin typeface="Times New Roman" pitchFamily="18" charset="0"/>
            </a:endParaRPr>
          </a:p>
          <a:p>
            <a:pPr algn="ctr"/>
            <a:endParaRPr lang="es-ES_tradnl" sz="2400" u="none">
              <a:latin typeface="Times New Roman" pitchFamily="18" charset="0"/>
            </a:endParaRPr>
          </a:p>
          <a:p>
            <a:pPr algn="ctr">
              <a:lnSpc>
                <a:spcPct val="70000"/>
              </a:lnSpc>
            </a:pP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34826" name="Picture 10" descr="Hertel Edgar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19400"/>
            <a:ext cx="1066800" cy="914400"/>
          </a:xfrm>
          <a:prstGeom prst="rect">
            <a:avLst/>
          </a:prstGeom>
          <a:noFill/>
        </p:spPr>
      </p:pic>
      <p:pic>
        <p:nvPicPr>
          <p:cNvPr id="34827" name="Picture 11" descr="Dato Daniel Alfred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114800"/>
            <a:ext cx="1066800" cy="914400"/>
          </a:xfrm>
          <a:prstGeom prst="rect">
            <a:avLst/>
          </a:prstGeom>
          <a:noFill/>
        </p:spPr>
      </p:pic>
      <p:pic>
        <p:nvPicPr>
          <p:cNvPr id="34833" name="Picture 17" descr="Montañana Eduard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819400"/>
            <a:ext cx="1066800" cy="914400"/>
          </a:xfrm>
          <a:prstGeom prst="rect">
            <a:avLst/>
          </a:prstGeom>
          <a:noFill/>
        </p:spPr>
      </p:pic>
      <p:pic>
        <p:nvPicPr>
          <p:cNvPr id="34834" name="Picture 18" descr="De Luca Guillerm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4114800"/>
            <a:ext cx="1066800" cy="914400"/>
          </a:xfrm>
          <a:prstGeom prst="rect">
            <a:avLst/>
          </a:prstGeom>
          <a:noFill/>
        </p:spPr>
      </p:pic>
      <p:pic>
        <p:nvPicPr>
          <p:cNvPr id="34835" name="Picture 19" descr="Gomez Lu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1800" y="5334000"/>
            <a:ext cx="1066800" cy="914400"/>
          </a:xfrm>
          <a:prstGeom prst="rect">
            <a:avLst/>
          </a:prstGeom>
          <a:noFill/>
        </p:spPr>
      </p:pic>
      <p:pic>
        <p:nvPicPr>
          <p:cNvPr id="34836" name="Picture 20" descr="Horno Edgard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200" y="5334000"/>
            <a:ext cx="10668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922-1EC5-40BD-ACED-9FF765D2F0D6}" type="slidenum">
              <a:rPr lang="en-US"/>
              <a:pPr/>
              <a:t>16</a:t>
            </a:fld>
            <a:endParaRPr 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2997200"/>
            <a:ext cx="9144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ROLES DE EMERGENCIAS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AFD0-01AA-4B93-A285-CF0C03DC0117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838700" y="4686300"/>
          <a:ext cx="247650" cy="266700"/>
        </p:xfrm>
        <a:graphic>
          <a:graphicData uri="http://schemas.openxmlformats.org/presentationml/2006/ole">
            <p:oleObj spid="_x0000_s18434" name="Documento" r:id="rId3" imgW="249480" imgH="266400" progId="Word.Document.8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1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3"/>
            <a:endParaRPr lang="es-AR" b="1"/>
          </a:p>
          <a:p>
            <a:r>
              <a:rPr lang="es-AR" b="1"/>
              <a:t>ROL DEL DIRECTOR DE EMERGENCIA</a:t>
            </a:r>
          </a:p>
          <a:p>
            <a:endParaRPr lang="es-AR" b="1"/>
          </a:p>
          <a:p>
            <a:r>
              <a:rPr lang="es-AR" b="1"/>
              <a:t>RECIBIDA LA NOVEDAD DE LA RECEPCIÓN O GUARDIA DEL EDIFICIO:</a:t>
            </a:r>
          </a:p>
          <a:p>
            <a:pPr lvl="3"/>
            <a:endParaRPr lang="es-AR" b="1" i="1">
              <a:solidFill>
                <a:srgbClr val="000080"/>
              </a:solidFill>
            </a:endParaRPr>
          </a:p>
          <a:p>
            <a:r>
              <a:rPr lang="es-AR" u="none"/>
              <a:t>1. Evaluar la situación y resolver su control con medios propios o recurrir a bomberos, policía,</a:t>
            </a:r>
          </a:p>
          <a:p>
            <a:r>
              <a:rPr lang="es-AR" u="none"/>
              <a:t>    servicios de salud.</a:t>
            </a:r>
          </a:p>
          <a:p>
            <a:r>
              <a:rPr lang="es-AR" b="1" u="none"/>
              <a:t>    En caso de siniestro declarado</a:t>
            </a:r>
            <a:r>
              <a:rPr lang="es-AR" u="none"/>
              <a:t>: Impartir al “Grupo de Lucha Contra Incendio” la orden para </a:t>
            </a:r>
          </a:p>
          <a:p>
            <a:r>
              <a:rPr lang="es-AR" u="none"/>
              <a:t>    </a:t>
            </a:r>
            <a:r>
              <a:rPr lang="es-AR" u="none">
                <a:solidFill>
                  <a:srgbClr val="000000"/>
                </a:solidFill>
              </a:rPr>
              <a:t>combatir </a:t>
            </a:r>
            <a:r>
              <a:rPr lang="es-AR" u="none"/>
              <a:t>el siniestro.</a:t>
            </a:r>
          </a:p>
          <a:p>
            <a:endParaRPr lang="es-AR" u="none">
              <a:solidFill>
                <a:srgbClr val="000000"/>
              </a:solidFill>
            </a:endParaRPr>
          </a:p>
          <a:p>
            <a:r>
              <a:rPr lang="es-AR" u="none">
                <a:solidFill>
                  <a:srgbClr val="000000"/>
                </a:solidFill>
              </a:rPr>
              <a:t>2. Emitir la directiva a los </a:t>
            </a:r>
            <a:r>
              <a:rPr lang="es-AR" b="1" u="none">
                <a:solidFill>
                  <a:srgbClr val="000000"/>
                </a:solidFill>
              </a:rPr>
              <a:t>Responsables de Piso</a:t>
            </a:r>
            <a:r>
              <a:rPr lang="es-AR" u="none">
                <a:solidFill>
                  <a:srgbClr val="000000"/>
                </a:solidFill>
              </a:rPr>
              <a:t> (según corresponda), sobre las medidas a </a:t>
            </a:r>
          </a:p>
          <a:p>
            <a:r>
              <a:rPr lang="es-AR" u="none">
                <a:solidFill>
                  <a:srgbClr val="000000"/>
                </a:solidFill>
              </a:rPr>
              <a:t>    adoptar ante la declaración de un siniestro, las que serán según su valoración, de:</a:t>
            </a:r>
          </a:p>
          <a:p>
            <a:pPr lvl="1">
              <a:buFontTx/>
              <a:buChar char="•"/>
            </a:pPr>
            <a:r>
              <a:rPr lang="es-AR" b="1" u="none">
                <a:solidFill>
                  <a:srgbClr val="000000"/>
                </a:solidFill>
              </a:rPr>
              <a:t> </a:t>
            </a:r>
            <a:r>
              <a:rPr lang="es-AR" b="1" u="none">
                <a:solidFill>
                  <a:srgbClr val="FF0000"/>
                </a:solidFill>
              </a:rPr>
              <a:t>ALERTA</a:t>
            </a:r>
            <a:r>
              <a:rPr lang="es-AR" b="1" u="none">
                <a:solidFill>
                  <a:srgbClr val="000000"/>
                </a:solidFill>
              </a:rPr>
              <a:t>: </a:t>
            </a:r>
            <a:r>
              <a:rPr lang="es-AR" u="none">
                <a:solidFill>
                  <a:srgbClr val="000000"/>
                </a:solidFill>
              </a:rPr>
              <a:t>Personal en sus puestos a la espera de nueva directiva.</a:t>
            </a:r>
          </a:p>
          <a:p>
            <a:pPr lvl="1">
              <a:buFontTx/>
              <a:buChar char="•"/>
            </a:pPr>
            <a:endParaRPr lang="es-AR" i="1" u="none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s-AR" u="none">
                <a:solidFill>
                  <a:srgbClr val="000000"/>
                </a:solidFill>
              </a:rPr>
              <a:t> </a:t>
            </a:r>
            <a:r>
              <a:rPr lang="es-AR" b="1" u="none">
                <a:solidFill>
                  <a:srgbClr val="339966"/>
                </a:solidFill>
              </a:rPr>
              <a:t>EVACUACIÓN</a:t>
            </a:r>
            <a:r>
              <a:rPr lang="es-AR" b="1" u="none">
                <a:solidFill>
                  <a:srgbClr val="000000"/>
                </a:solidFill>
              </a:rPr>
              <a:t>: </a:t>
            </a:r>
            <a:r>
              <a:rPr lang="es-AR" u="none">
                <a:solidFill>
                  <a:srgbClr val="000000"/>
                </a:solidFill>
              </a:rPr>
              <a:t>El personal evacua ordenadamente y en silencio al </a:t>
            </a:r>
            <a:r>
              <a:rPr lang="es-AR" b="1" u="none">
                <a:solidFill>
                  <a:srgbClr val="000000"/>
                </a:solidFill>
              </a:rPr>
              <a:t>Punto de Encuentro</a:t>
            </a:r>
            <a:r>
              <a:rPr lang="es-AR" u="none">
                <a:solidFill>
                  <a:srgbClr val="000000"/>
                </a:solidFill>
              </a:rPr>
              <a:t>     </a:t>
            </a:r>
          </a:p>
          <a:p>
            <a:pPr lvl="4">
              <a:buFontTx/>
              <a:buChar char="•"/>
            </a:pPr>
            <a:r>
              <a:rPr lang="es-AR" u="none">
                <a:solidFill>
                  <a:srgbClr val="000000"/>
                </a:solidFill>
              </a:rPr>
              <a:t> Primario (Hall de ascensores) y/ó</a:t>
            </a:r>
          </a:p>
          <a:p>
            <a:pPr lvl="4">
              <a:buFontTx/>
              <a:buChar char="•"/>
            </a:pPr>
            <a:r>
              <a:rPr lang="es-AR" u="none">
                <a:solidFill>
                  <a:srgbClr val="000000"/>
                </a:solidFill>
              </a:rPr>
              <a:t> Secundario </a:t>
            </a:r>
            <a:r>
              <a:rPr lang="es-AR" sz="1400" u="none">
                <a:solidFill>
                  <a:srgbClr val="000000"/>
                </a:solidFill>
              </a:rPr>
              <a:t>(Diagonal Norte y Florida - Acera Puesto Información Turística</a:t>
            </a:r>
          </a:p>
          <a:p>
            <a:endParaRPr lang="es-AR" u="none"/>
          </a:p>
          <a:p>
            <a:r>
              <a:rPr lang="es-AR" u="none"/>
              <a:t>3. Avisar a </a:t>
            </a:r>
            <a:r>
              <a:rPr lang="es-AR" b="1" u="none"/>
              <a:t>Recepción Edificio </a:t>
            </a:r>
            <a:r>
              <a:rPr lang="es-AR" u="none"/>
              <a:t>(PB  -  Int. 935)</a:t>
            </a:r>
          </a:p>
          <a:p>
            <a:endParaRPr lang="es-AR" u="none"/>
          </a:p>
          <a:p>
            <a:r>
              <a:rPr lang="es-AR" u="none"/>
              <a:t>4.</a:t>
            </a:r>
            <a:r>
              <a:rPr lang="es-AR" b="1" u="none"/>
              <a:t> </a:t>
            </a:r>
            <a:r>
              <a:rPr lang="es-AR" u="none">
                <a:solidFill>
                  <a:srgbClr val="000000"/>
                </a:solidFill>
              </a:rPr>
              <a:t>Dar la novedad sobre el siniestro a las autoridades de MARSH.</a:t>
            </a:r>
          </a:p>
          <a:p>
            <a:endParaRPr lang="es-AR" u="none">
              <a:latin typeface="Times New Roman" pitchFamily="18" charset="0"/>
            </a:endParaRPr>
          </a:p>
          <a:p>
            <a:r>
              <a:rPr lang="es-AR" u="none">
                <a:latin typeface="Times New Roman" pitchFamily="18" charset="0"/>
              </a:rPr>
              <a:t> </a:t>
            </a:r>
            <a:r>
              <a:rPr lang="es-AR" b="1" u="none">
                <a:solidFill>
                  <a:srgbClr val="000099"/>
                </a:solidFill>
              </a:rPr>
              <a:t>Toma de decisión de Evacuación</a:t>
            </a:r>
            <a:r>
              <a:rPr lang="es-AR" u="none"/>
              <a:t>: Esta decisión la dispondrán los Directores de Emergencia</a:t>
            </a:r>
          </a:p>
          <a:p>
            <a:r>
              <a:rPr lang="es-AR" u="none"/>
              <a:t>     según el piso y en caso de no estar accesibles por ningún medio de comunicación, esta deci-</a:t>
            </a:r>
          </a:p>
          <a:p>
            <a:r>
              <a:rPr lang="es-AR" u="none"/>
              <a:t>     sión se deriva al Sr. Diego Escot.</a:t>
            </a:r>
          </a:p>
          <a:p>
            <a:r>
              <a:rPr lang="es-AR" b="1" u="none">
                <a:solidFill>
                  <a:srgbClr val="000000"/>
                </a:solidFill>
              </a:rPr>
              <a:t>Recurso administrativo</a:t>
            </a:r>
            <a:r>
              <a:rPr lang="es-AR" u="none">
                <a:solidFill>
                  <a:srgbClr val="000000"/>
                </a:solidFill>
              </a:rPr>
              <a:t>: Nómina de teléfonos de servicios de emergencia (Bomberos, Ambulancias, Policía, Defensa Civil, etc.).</a:t>
            </a:r>
          </a:p>
          <a:p>
            <a:endParaRPr lang="es-AR" u="none">
              <a:solidFill>
                <a:srgbClr val="000000"/>
              </a:solidFill>
            </a:endParaRPr>
          </a:p>
          <a:p>
            <a:endParaRPr lang="es-AR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2BED-0E3F-451D-99B9-55E06633071C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46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 b="1">
              <a:solidFill>
                <a:srgbClr val="000000"/>
              </a:solidFill>
            </a:endParaRPr>
          </a:p>
          <a:p>
            <a:r>
              <a:rPr lang="es-AR" b="1">
                <a:solidFill>
                  <a:srgbClr val="000000"/>
                </a:solidFill>
              </a:rPr>
              <a:t>ROL DEL RESPONSABLE DE PISO </a:t>
            </a:r>
          </a:p>
          <a:p>
            <a:r>
              <a:rPr lang="es-AR" b="1" u="none">
                <a:solidFill>
                  <a:srgbClr val="000000"/>
                </a:solidFill>
              </a:rPr>
              <a:t>TITULAR: </a:t>
            </a:r>
            <a:r>
              <a:rPr lang="es-AR" b="1" u="none">
                <a:solidFill>
                  <a:srgbClr val="339966"/>
                </a:solidFill>
              </a:rPr>
              <a:t>CASCO VERDE                    </a:t>
            </a:r>
            <a:r>
              <a:rPr lang="es-AR" b="1" u="none"/>
              <a:t>SUPLENTE: </a:t>
            </a:r>
            <a:r>
              <a:rPr lang="es-AR" b="1" u="none">
                <a:solidFill>
                  <a:srgbClr val="339966"/>
                </a:solidFill>
              </a:rPr>
              <a:t>BRAZALETE VERDE</a:t>
            </a:r>
            <a:endParaRPr lang="es-AR" b="1" u="none">
              <a:solidFill>
                <a:srgbClr val="000000"/>
              </a:solidFill>
            </a:endParaRPr>
          </a:p>
          <a:p>
            <a:endParaRPr lang="es-AR" b="1">
              <a:solidFill>
                <a:srgbClr val="009900"/>
              </a:solidFill>
            </a:endParaRPr>
          </a:p>
          <a:p>
            <a:endParaRPr lang="es-AR" b="1">
              <a:solidFill>
                <a:srgbClr val="009900"/>
              </a:solidFill>
            </a:endParaRPr>
          </a:p>
          <a:p>
            <a:r>
              <a:rPr lang="es-AR" u="none">
                <a:solidFill>
                  <a:srgbClr val="000000"/>
                </a:solidFill>
              </a:rPr>
              <a:t>Estar informado sobre los medios disponibles para la lucha contra incendios, sus características y ubicación.</a:t>
            </a:r>
          </a:p>
          <a:p>
            <a:endParaRPr lang="es-AR" u="none">
              <a:solidFill>
                <a:srgbClr val="000000"/>
              </a:solidFill>
            </a:endParaRPr>
          </a:p>
          <a:p>
            <a:r>
              <a:rPr lang="es-AR" u="none">
                <a:solidFill>
                  <a:srgbClr val="000000"/>
                </a:solidFill>
              </a:rPr>
              <a:t>Comunicado el siniestro por parte del Director:</a:t>
            </a:r>
          </a:p>
          <a:p>
            <a:endParaRPr lang="es-AR" u="none">
              <a:solidFill>
                <a:srgbClr val="000000"/>
              </a:solidFill>
            </a:endParaRPr>
          </a:p>
          <a:p>
            <a:r>
              <a:rPr lang="es-AR" u="none">
                <a:solidFill>
                  <a:srgbClr val="000000"/>
                </a:solidFill>
              </a:rPr>
              <a:t>1. Comunicar a los </a:t>
            </a:r>
            <a:r>
              <a:rPr lang="es-AR" b="1" u="none">
                <a:solidFill>
                  <a:srgbClr val="000000"/>
                </a:solidFill>
              </a:rPr>
              <a:t>Coordinadores de Evacuación de Sectores</a:t>
            </a:r>
            <a:r>
              <a:rPr lang="es-AR" u="none">
                <a:solidFill>
                  <a:srgbClr val="000000"/>
                </a:solidFill>
              </a:rPr>
              <a:t> la orden del </a:t>
            </a:r>
            <a:r>
              <a:rPr lang="es-AR" b="1" u="none">
                <a:solidFill>
                  <a:srgbClr val="000000"/>
                </a:solidFill>
              </a:rPr>
              <a:t>Director de</a:t>
            </a:r>
          </a:p>
          <a:p>
            <a:r>
              <a:rPr lang="es-AR" b="1" u="none">
                <a:solidFill>
                  <a:srgbClr val="000000"/>
                </a:solidFill>
              </a:rPr>
              <a:t>    Evacuación</a:t>
            </a:r>
            <a:r>
              <a:rPr lang="es-AR" u="none">
                <a:solidFill>
                  <a:srgbClr val="000000"/>
                </a:solidFill>
              </a:rPr>
              <a:t> al personal con ordenamiento de salida según su criterio y asistir a éstos durante</a:t>
            </a:r>
          </a:p>
          <a:p>
            <a:r>
              <a:rPr lang="es-AR" u="none">
                <a:solidFill>
                  <a:srgbClr val="000000"/>
                </a:solidFill>
              </a:rPr>
              <a:t>    el comienzo de la evacuación por las vías de </a:t>
            </a:r>
            <a:r>
              <a:rPr lang="es-AR" b="1" u="none">
                <a:solidFill>
                  <a:srgbClr val="000000"/>
                </a:solidFill>
              </a:rPr>
              <a:t>Salidas de Emergencias</a:t>
            </a:r>
            <a:r>
              <a:rPr lang="es-AR" u="none">
                <a:solidFill>
                  <a:srgbClr val="000000"/>
                </a:solidFill>
              </a:rPr>
              <a:t> hasta el </a:t>
            </a:r>
            <a:r>
              <a:rPr lang="es-AR" b="1" u="none">
                <a:solidFill>
                  <a:srgbClr val="000000"/>
                </a:solidFill>
              </a:rPr>
              <a:t>Punto de </a:t>
            </a:r>
          </a:p>
          <a:p>
            <a:r>
              <a:rPr lang="es-AR" b="1" u="none">
                <a:solidFill>
                  <a:srgbClr val="000000"/>
                </a:solidFill>
              </a:rPr>
              <a:t>    Encuentro </a:t>
            </a:r>
            <a:r>
              <a:rPr lang="es-AR" u="none">
                <a:solidFill>
                  <a:srgbClr val="000000"/>
                </a:solidFill>
              </a:rPr>
              <a:t>determinado: </a:t>
            </a:r>
          </a:p>
          <a:p>
            <a:r>
              <a:rPr lang="es-AR" u="none">
                <a:solidFill>
                  <a:srgbClr val="000000"/>
                </a:solidFill>
              </a:rPr>
              <a:t>                          . Primario (Hall ascensores) ó </a:t>
            </a:r>
          </a:p>
          <a:p>
            <a:r>
              <a:rPr lang="es-AR" u="none">
                <a:solidFill>
                  <a:srgbClr val="000000"/>
                </a:solidFill>
              </a:rPr>
              <a:t>                          . Secundario (Diagonal Norte y Florida – acera Puesto Información Turística).</a:t>
            </a:r>
          </a:p>
          <a:p>
            <a:r>
              <a:rPr lang="es-AR" u="none">
                <a:solidFill>
                  <a:srgbClr val="000000"/>
                </a:solidFill>
              </a:rPr>
              <a:t>    </a:t>
            </a:r>
          </a:p>
          <a:p>
            <a:r>
              <a:rPr lang="es-AR" u="none">
                <a:solidFill>
                  <a:srgbClr val="000000"/>
                </a:solidFill>
              </a:rPr>
              <a:t>2. Controlar en el punto de encuentro mediante la recepción de las novedades, </a:t>
            </a:r>
            <a:r>
              <a:rPr lang="es-AR" b="1" u="none">
                <a:solidFill>
                  <a:srgbClr val="000000"/>
                </a:solidFill>
              </a:rPr>
              <a:t>la nómina del </a:t>
            </a:r>
          </a:p>
          <a:p>
            <a:r>
              <a:rPr lang="es-AR" b="1" u="none">
                <a:solidFill>
                  <a:srgbClr val="000000"/>
                </a:solidFill>
              </a:rPr>
              <a:t>    personal presente y ausente, </a:t>
            </a:r>
            <a:r>
              <a:rPr lang="es-AR" u="none">
                <a:solidFill>
                  <a:srgbClr val="000000"/>
                </a:solidFill>
              </a:rPr>
              <a:t>una vez realizada la evacuación.</a:t>
            </a:r>
          </a:p>
          <a:p>
            <a:r>
              <a:rPr lang="es-AR" u="none">
                <a:solidFill>
                  <a:srgbClr val="000000"/>
                </a:solidFill>
              </a:rPr>
              <a:t>    </a:t>
            </a:r>
            <a:r>
              <a:rPr lang="es-ES" u="none">
                <a:solidFill>
                  <a:srgbClr val="000000"/>
                </a:solidFill>
              </a:rPr>
              <a:t>A tal efecto, el área de Personal entregará al Responsable de Piso ( o al Suplente) un listado de</a:t>
            </a:r>
          </a:p>
          <a:p>
            <a:r>
              <a:rPr lang="es-ES" u="none">
                <a:solidFill>
                  <a:srgbClr val="000000"/>
                </a:solidFill>
              </a:rPr>
              <a:t>    la dotación por piso, con indicación expresa de </a:t>
            </a:r>
            <a:r>
              <a:rPr lang="es-ES" b="1" u="none">
                <a:solidFill>
                  <a:srgbClr val="000000"/>
                </a:solidFill>
              </a:rPr>
              <a:t>presentes </a:t>
            </a:r>
            <a:r>
              <a:rPr lang="es-ES" u="none">
                <a:solidFill>
                  <a:srgbClr val="000000"/>
                </a:solidFill>
              </a:rPr>
              <a:t>y </a:t>
            </a:r>
            <a:r>
              <a:rPr lang="es-ES" b="1" u="none">
                <a:solidFill>
                  <a:srgbClr val="000000"/>
                </a:solidFill>
              </a:rPr>
              <a:t>ausentes</a:t>
            </a:r>
            <a:r>
              <a:rPr lang="es-ES" u="none">
                <a:solidFill>
                  <a:srgbClr val="000000"/>
                </a:solidFill>
              </a:rPr>
              <a:t>, donde se hará especial</a:t>
            </a:r>
          </a:p>
          <a:p>
            <a:r>
              <a:rPr lang="es-ES" u="none">
                <a:solidFill>
                  <a:srgbClr val="000000"/>
                </a:solidFill>
              </a:rPr>
              <a:t>    mención de las personas con Movilidad Reducida, según definición en el Capítulo PROCEDI-</a:t>
            </a:r>
          </a:p>
          <a:p>
            <a:r>
              <a:rPr lang="es-ES" u="none">
                <a:solidFill>
                  <a:srgbClr val="000000"/>
                </a:solidFill>
              </a:rPr>
              <a:t>    MIENTOS ANTE EMERGENCIAS, todos los días hábiles, no más tarde de las 10:30 horas.</a:t>
            </a:r>
          </a:p>
          <a:p>
            <a:r>
              <a:rPr lang="es-ES" u="none">
                <a:solidFill>
                  <a:srgbClr val="000000"/>
                </a:solidFill>
              </a:rPr>
              <a:t>    Esta Planilla y las novedades producidas entre los momentos de la emisión y de la evacuación,</a:t>
            </a:r>
          </a:p>
          <a:p>
            <a:r>
              <a:rPr lang="es-ES" u="none">
                <a:solidFill>
                  <a:srgbClr val="000000"/>
                </a:solidFill>
              </a:rPr>
              <a:t>    servirán de elemento para el control mencionado en el primer párrafo de este punto.</a:t>
            </a:r>
          </a:p>
          <a:p>
            <a:endParaRPr lang="es-ES" u="none">
              <a:solidFill>
                <a:srgbClr val="000000"/>
              </a:solidFill>
            </a:endParaRPr>
          </a:p>
          <a:p>
            <a:endParaRPr lang="es-AR" u="none">
              <a:solidFill>
                <a:srgbClr val="000000"/>
              </a:solidFill>
            </a:endParaRPr>
          </a:p>
          <a:p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7C91-6B5E-44F7-A213-53DD491FDD72}" type="slidenum">
              <a:rPr lang="en-US"/>
              <a:pPr/>
              <a:t>19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endParaRPr lang="es-AR" b="1"/>
          </a:p>
          <a:p>
            <a:pPr marL="457200" indent="-457200"/>
            <a:r>
              <a:rPr lang="es-AR" b="1"/>
              <a:t>ROL DE LOS COORDINADORES DE EVACUACIÓN DE SECTORES </a:t>
            </a:r>
          </a:p>
          <a:p>
            <a:pPr marL="457200" indent="-457200"/>
            <a:r>
              <a:rPr lang="es-AR" b="1" u="none"/>
              <a:t>TITULAR: </a:t>
            </a:r>
            <a:r>
              <a:rPr lang="es-AR" b="1" u="none">
                <a:solidFill>
                  <a:srgbClr val="FFCC00"/>
                </a:solidFill>
              </a:rPr>
              <a:t>CASCO AMARILLO                 </a:t>
            </a:r>
            <a:r>
              <a:rPr lang="es-AR" b="1" u="none"/>
              <a:t>SUPLENTE:</a:t>
            </a:r>
            <a:r>
              <a:rPr lang="es-AR" b="1" u="none">
                <a:solidFill>
                  <a:srgbClr val="FFCC00"/>
                </a:solidFill>
              </a:rPr>
              <a:t> BRAZALETE AMARILLO</a:t>
            </a:r>
            <a:endParaRPr lang="es-AR" b="1" u="none"/>
          </a:p>
          <a:p>
            <a:pPr marL="457200" indent="-457200"/>
            <a:endParaRPr lang="es-AR" b="1"/>
          </a:p>
          <a:p>
            <a:pPr marL="457200" indent="-457200"/>
            <a:r>
              <a:rPr lang="es-AR" b="1" u="none"/>
              <a:t>A. TITULAR</a:t>
            </a:r>
          </a:p>
          <a:p>
            <a:pPr marL="457200" indent="-457200"/>
            <a:r>
              <a:rPr lang="es-AR" u="none"/>
              <a:t>Conocer el estado, ubicación y características y disponibilidad de salidas de emergencias</a:t>
            </a:r>
          </a:p>
          <a:p>
            <a:pPr marL="457200" indent="-457200"/>
            <a:r>
              <a:rPr lang="es-AR" u="none"/>
              <a:t>(Obstrucciones, etc.)</a:t>
            </a:r>
          </a:p>
          <a:p>
            <a:pPr marL="457200" indent="-457200"/>
            <a:endParaRPr lang="en-US" u="none">
              <a:latin typeface="Times New Roman" pitchFamily="18" charset="0"/>
            </a:endParaRPr>
          </a:p>
          <a:p>
            <a:pPr marL="457200" indent="-457200"/>
            <a:r>
              <a:rPr lang="es-AR" u="none"/>
              <a:t>1. Informar </a:t>
            </a:r>
            <a:r>
              <a:rPr lang="es-AR" b="1" u="none"/>
              <a:t>al personal</a:t>
            </a:r>
            <a:r>
              <a:rPr lang="es-AR" u="none"/>
              <a:t> del Sector asignado el comienzo de la evacuación.</a:t>
            </a:r>
          </a:p>
          <a:p>
            <a:pPr marL="457200" indent="-457200"/>
            <a:endParaRPr lang="es-AR" u="none"/>
          </a:p>
          <a:p>
            <a:pPr marL="457200" indent="-457200"/>
            <a:r>
              <a:rPr lang="es-AR" u="none"/>
              <a:t>2. Conducirlos por las Rutas de Evacuación para alcanzar los </a:t>
            </a:r>
            <a:r>
              <a:rPr lang="es-AR" b="1" u="none"/>
              <a:t>Puntos de Encuentro</a:t>
            </a:r>
            <a:endParaRPr lang="es-AR" u="none"/>
          </a:p>
          <a:p>
            <a:pPr marL="457200" indent="-457200"/>
            <a:r>
              <a:rPr lang="es-AR" u="none"/>
              <a:t>    preestablecidos: </a:t>
            </a:r>
            <a:r>
              <a:rPr lang="es-AR" u="none">
                <a:solidFill>
                  <a:srgbClr val="000000"/>
                </a:solidFill>
              </a:rPr>
              <a:t>Primario (hall ascensores) o Secundario (Diagonal Norte y Florida – acera</a:t>
            </a:r>
          </a:p>
          <a:p>
            <a:pPr marL="457200" indent="-457200"/>
            <a:r>
              <a:rPr lang="es-AR" u="none">
                <a:solidFill>
                  <a:srgbClr val="000000"/>
                </a:solidFill>
              </a:rPr>
              <a:t>    Farmacia Nelson).</a:t>
            </a:r>
            <a:r>
              <a:rPr lang="es-AR" u="none"/>
              <a:t> </a:t>
            </a:r>
          </a:p>
          <a:p>
            <a:pPr marL="457200" indent="-457200"/>
            <a:endParaRPr lang="es-AR" u="none"/>
          </a:p>
          <a:p>
            <a:pPr marL="457200" indent="-457200"/>
            <a:r>
              <a:rPr lang="es-AR" u="none"/>
              <a:t>3. Mantenerse actualizado sobre los mecanismos de recuento al terminar la evacuación de todo el </a:t>
            </a:r>
          </a:p>
          <a:p>
            <a:pPr marL="457200" indent="-457200"/>
            <a:r>
              <a:rPr lang="es-AR" u="none"/>
              <a:t>    personal que se encontraba en el piso (asistencia con testimonios referidos al personal que </a:t>
            </a:r>
          </a:p>
          <a:p>
            <a:pPr marL="457200" indent="-457200"/>
            <a:r>
              <a:rPr lang="es-AR" u="none"/>
              <a:t>    durante el día se retira a funciones fuera de la oficina). </a:t>
            </a:r>
          </a:p>
          <a:p>
            <a:pPr marL="457200" indent="-457200"/>
            <a:endParaRPr lang="es-AR" b="1" u="none"/>
          </a:p>
          <a:p>
            <a:pPr marL="457200" indent="-457200"/>
            <a:r>
              <a:rPr lang="es-AR" sz="1400" u="none"/>
              <a:t>4. </a:t>
            </a:r>
            <a:r>
              <a:rPr lang="es-AR" u="none"/>
              <a:t>Controlar las salas de reuniones, baños, pasillos, sala de servicios, etc. del Sector para certificar</a:t>
            </a:r>
          </a:p>
          <a:p>
            <a:pPr marL="457200" indent="-457200"/>
            <a:r>
              <a:rPr lang="es-AR" u="none"/>
              <a:t>    que no quedan personas en el lugar una vez que se inició la evacuación.</a:t>
            </a:r>
          </a:p>
          <a:p>
            <a:pPr marL="457200" indent="-457200"/>
            <a:endParaRPr lang="es-AR" b="1" u="none"/>
          </a:p>
          <a:p>
            <a:pPr marL="457200" indent="-457200"/>
            <a:r>
              <a:rPr lang="es-AR" b="1" u="none"/>
              <a:t>B. SUPLENTES</a:t>
            </a:r>
            <a:r>
              <a:rPr lang="es-AR" sz="1400" b="1" u="none"/>
              <a:t> </a:t>
            </a:r>
          </a:p>
          <a:p>
            <a:pPr marL="457200" indent="-457200"/>
            <a:r>
              <a:rPr lang="es-AR" u="none"/>
              <a:t>1. Otorgar especial atención a las personas con Movilidad Reducida; atender la extinción del fuego</a:t>
            </a:r>
          </a:p>
          <a:p>
            <a:pPr marL="457200" indent="-457200"/>
            <a:r>
              <a:rPr lang="es-AR" u="none"/>
              <a:t>    y corte de energías.</a:t>
            </a:r>
          </a:p>
          <a:p>
            <a:pPr marL="457200" indent="-457200"/>
            <a:endParaRPr lang="es-AR" u="none"/>
          </a:p>
          <a:p>
            <a:pPr marL="457200" indent="-457200"/>
            <a:r>
              <a:rPr lang="es-AR" u="none"/>
              <a:t> </a:t>
            </a:r>
            <a:r>
              <a:rPr lang="es-AR" b="1" u="none"/>
              <a:t>Recurso Técnico</a:t>
            </a:r>
            <a:r>
              <a:rPr lang="es-AR" u="none"/>
              <a:t>: Linterna</a:t>
            </a:r>
            <a:endParaRPr lang="en-US" u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FCFE0-85DD-4402-8D39-156DCC5D7A84}" type="slidenum">
              <a:rPr lang="en-US"/>
              <a:pPr/>
              <a:t>2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3987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sz="24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TIPOS DE EMERGENCIA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ESTRUCTURA ORGÁNICA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EVACUACIÓN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GRUPO DE LUCHA CONTRA INCENDIO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ROLES DE EMERGENCIA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DIRECTOR DE EMERGENCIA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RESPONSABLE DE PISO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COORDINADORES DE EVACUACIÓN DE SECTORES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		GRUPO DE LUCHA CONTRA INCENDIO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MECANISMOS DE ALARMA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PUNTOS DE REUNIÓN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DEFINICIONES PARA CALIFICAR UN EVENTO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PROCEDIMIENTOS ANTE EMERGENCIAS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PROCESO DE EVACUACIÓN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latin typeface="Arial" charset="0"/>
              </a:rPr>
              <a:t>DEFINICIONES PRÁCTICAS PARA RECORDAR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5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5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2400">
              <a:latin typeface="Arial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0" y="765175"/>
            <a:ext cx="9144000" cy="496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900" b="1" u="none">
                <a:effectLst>
                  <a:outerShdw blurRad="38100" dist="38100" dir="2700000" algn="tl">
                    <a:srgbClr val="C0C0C0"/>
                  </a:outerShdw>
                </a:effectLst>
              </a:rPr>
              <a:t>CONTENIDO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EF5F-D32A-42AE-A0B7-A5BFA91F0036}" type="slidenum">
              <a:rPr lang="en-US"/>
              <a:pPr/>
              <a:t>20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34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u="none">
                <a:effectLst>
                  <a:outerShdw blurRad="38100" dist="38100" dir="2700000" algn="tl">
                    <a:srgbClr val="C0C0C0"/>
                  </a:outerShdw>
                </a:effectLst>
              </a:rPr>
              <a:t>GRUPO DE LUCHA CONTRA INCENDIO (CASCO ROJO y CHALECO)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Sus Integrantes serán los encargados de las siguientes acciones y/o verificaciones:</a:t>
            </a:r>
          </a:p>
          <a:p>
            <a:endParaRPr lang="en-US" u="none"/>
          </a:p>
          <a:p>
            <a:r>
              <a:rPr lang="en-US" u="none"/>
              <a:t>1. Corte del Suministro de Energía Eléctrica</a:t>
            </a:r>
            <a:endParaRPr lang="en-US" sz="1400" u="none"/>
          </a:p>
          <a:p>
            <a:r>
              <a:rPr lang="en-US" u="none"/>
              <a:t>2. Combate del principio de incendio hasta la llegada de los bomberos - según su valoración de </a:t>
            </a:r>
          </a:p>
          <a:p>
            <a:r>
              <a:rPr lang="en-US" u="none"/>
              <a:t>    riesgo.</a:t>
            </a:r>
          </a:p>
          <a:p>
            <a:r>
              <a:rPr lang="en-US" u="none"/>
              <a:t>  NOTA 1: Conocerán el estado, ubicación y características de las Instalaciones y Equipos de</a:t>
            </a:r>
          </a:p>
          <a:p>
            <a:r>
              <a:rPr lang="en-US" u="none"/>
              <a:t>                 Lucha contra Incendio.</a:t>
            </a:r>
          </a:p>
          <a:p>
            <a:r>
              <a:rPr lang="en-US" u="none"/>
              <a:t>  NOTA 2: Las llaves de acceso a los recintos donde se encuentran las respectivas llaves de</a:t>
            </a:r>
          </a:p>
          <a:p>
            <a:r>
              <a:rPr lang="en-US" u="none"/>
              <a:t>                 conmutación, se ecuentran en cada Recepción. El Corte del Servicio de Gas será</a:t>
            </a:r>
          </a:p>
          <a:p>
            <a:r>
              <a:rPr lang="en-US" u="none"/>
              <a:t>                 responsabilidad de la Guardia del Edificio.</a:t>
            </a:r>
            <a:endParaRPr lang="en-US" b="1" u="none"/>
          </a:p>
        </p:txBody>
      </p:sp>
      <p:pic>
        <p:nvPicPr>
          <p:cNvPr id="17412" name="Picture 4" descr="MVC-015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357563"/>
            <a:ext cx="146367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 descr="MVC-010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3357563"/>
            <a:ext cx="146367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MVC-016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3500438"/>
            <a:ext cx="14636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 descr="MVC-013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3500438"/>
            <a:ext cx="14636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95288" y="5445125"/>
            <a:ext cx="329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u="none"/>
              <a:t>2° piso - Puerta de ingreso y llave de corte de electricidad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148263" y="5516563"/>
            <a:ext cx="329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u="none"/>
              <a:t>3° piso - Puerta de ingreso y llave de corte de electricidad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356100" y="31416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06C-FFCA-4061-B95C-FB0E264FA06E}" type="slidenum">
              <a:rPr lang="en-US"/>
              <a:pPr/>
              <a:t>21</a:t>
            </a:fld>
            <a:endParaRPr 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2765425"/>
            <a:ext cx="9144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MECANISMOS DE ALARMA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0384-F7E2-40FB-9FC0-A5BA501C6990}" type="slidenum">
              <a:rPr lang="en-US"/>
              <a:pPr/>
              <a:t>22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082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 b="1"/>
          </a:p>
          <a:p>
            <a:endParaRPr lang="es-AR" u="none"/>
          </a:p>
          <a:p>
            <a:r>
              <a:rPr lang="es-AR" u="none"/>
              <a:t>Toda persona que detecte el comienzo de un principio de incendio o de algún otro tipo de incidente grave, deberá:</a:t>
            </a:r>
          </a:p>
          <a:p>
            <a:endParaRPr lang="es-AR" u="none"/>
          </a:p>
          <a:p>
            <a:r>
              <a:rPr lang="es-AR" u="none"/>
              <a:t> Dar aviso a: </a:t>
            </a:r>
          </a:p>
          <a:p>
            <a:endParaRPr lang="es-AR" u="none"/>
          </a:p>
          <a:p>
            <a:pPr lvl="1">
              <a:buFontTx/>
              <a:buChar char="•"/>
            </a:pPr>
            <a:r>
              <a:rPr lang="es-AR" b="1" u="none"/>
              <a:t> Durante el horario de trabajo: </a:t>
            </a:r>
          </a:p>
          <a:p>
            <a:endParaRPr lang="es-AR" u="none"/>
          </a:p>
          <a:p>
            <a:r>
              <a:rPr lang="es-AR" b="1" u="none"/>
              <a:t>		1. Al Personal de Recepción.</a:t>
            </a:r>
          </a:p>
          <a:p>
            <a:r>
              <a:rPr lang="es-AR" b="1" u="none"/>
              <a:t>		2. Al Director de Evacuación de MARSH, de no ser posible, al Responsable 		    de Piso.</a:t>
            </a:r>
          </a:p>
          <a:p>
            <a:endParaRPr lang="es-AR" b="1" u="none"/>
          </a:p>
          <a:p>
            <a:pPr lvl="1">
              <a:buFontTx/>
              <a:buChar char="•"/>
            </a:pPr>
            <a:r>
              <a:rPr lang="es-AR" b="1" u="none"/>
              <a:t> Fuera del horario de trabajo: </a:t>
            </a:r>
          </a:p>
          <a:p>
            <a:endParaRPr lang="es-AR" b="1" u="none"/>
          </a:p>
          <a:p>
            <a:pPr lvl="4"/>
            <a:r>
              <a:rPr lang="es-AR" b="1" u="none"/>
              <a:t>1. Al Personal de Guardia</a:t>
            </a:r>
            <a:r>
              <a:rPr lang="es-AR" u="none"/>
              <a:t> que se encuentra en el edificio. </a:t>
            </a:r>
          </a:p>
          <a:p>
            <a:r>
              <a:rPr lang="es-AR" u="none"/>
              <a:t>		</a:t>
            </a:r>
            <a:r>
              <a:rPr lang="es-AR" b="1" u="none"/>
              <a:t>2. Autoridades de MARSH.</a:t>
            </a:r>
          </a:p>
          <a:p>
            <a:endParaRPr lang="es-AR" b="1" u="none"/>
          </a:p>
          <a:p>
            <a:r>
              <a:rPr lang="es-AR" u="none"/>
              <a:t>Cada Recepción dispone de los teléfonos de emergencias.</a:t>
            </a:r>
          </a:p>
          <a:p>
            <a:endParaRPr lang="es-AR" u="none"/>
          </a:p>
          <a:p>
            <a:r>
              <a:rPr lang="es-AR" u="none"/>
              <a:t>Ver esquema sobre aviso de emergencias adjunto.</a:t>
            </a:r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0A32-35A9-44D5-8E9C-3DBD15F0C54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050"/>
          <p:cNvSpPr>
            <a:spLocks noChangeArrowheads="1"/>
          </p:cNvSpPr>
          <p:nvPr/>
        </p:nvSpPr>
        <p:spPr bwMode="auto">
          <a:xfrm>
            <a:off x="3132138" y="260350"/>
            <a:ext cx="2819400" cy="9144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u="none">
                <a:solidFill>
                  <a:schemeClr val="bg1"/>
                </a:solidFill>
              </a:rPr>
              <a:t>Detección de Emergencia</a:t>
            </a:r>
          </a:p>
          <a:p>
            <a:pPr algn="ctr"/>
            <a:r>
              <a:rPr lang="en-US" b="1" u="none">
                <a:solidFill>
                  <a:schemeClr val="bg1"/>
                </a:solidFill>
              </a:rPr>
              <a:t>en </a:t>
            </a:r>
          </a:p>
          <a:p>
            <a:pPr algn="ctr"/>
            <a:r>
              <a:rPr lang="en-US" b="1" u="none">
                <a:solidFill>
                  <a:schemeClr val="bg1"/>
                </a:solidFill>
              </a:rPr>
              <a:t>Horario Normal</a:t>
            </a:r>
            <a:endParaRPr lang="en-US" sz="1800" b="1" u="none">
              <a:solidFill>
                <a:schemeClr val="bg1"/>
              </a:solidFill>
            </a:endParaRPr>
          </a:p>
        </p:txBody>
      </p:sp>
      <p:sp>
        <p:nvSpPr>
          <p:cNvPr id="32773" name="Rectangle 2053"/>
          <p:cNvSpPr>
            <a:spLocks noChangeArrowheads="1"/>
          </p:cNvSpPr>
          <p:nvPr/>
        </p:nvSpPr>
        <p:spPr bwMode="auto">
          <a:xfrm>
            <a:off x="3708400" y="1341438"/>
            <a:ext cx="1676400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none"/>
              <a:t>Recepción de Piso</a:t>
            </a:r>
          </a:p>
        </p:txBody>
      </p:sp>
      <p:sp>
        <p:nvSpPr>
          <p:cNvPr id="32774" name="Rectangle 2054"/>
          <p:cNvSpPr>
            <a:spLocks noChangeArrowheads="1"/>
          </p:cNvSpPr>
          <p:nvPr/>
        </p:nvSpPr>
        <p:spPr bwMode="auto">
          <a:xfrm>
            <a:off x="3059113" y="2060575"/>
            <a:ext cx="297180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none"/>
              <a:t>Director de Emergencia</a:t>
            </a:r>
            <a:endParaRPr lang="en-US" sz="2400" b="1" u="none"/>
          </a:p>
        </p:txBody>
      </p:sp>
      <p:sp>
        <p:nvSpPr>
          <p:cNvPr id="32775" name="Rectangle 2055"/>
          <p:cNvSpPr>
            <a:spLocks noChangeArrowheads="1"/>
          </p:cNvSpPr>
          <p:nvPr/>
        </p:nvSpPr>
        <p:spPr bwMode="auto">
          <a:xfrm>
            <a:off x="3635375" y="2997200"/>
            <a:ext cx="1944688" cy="792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none"/>
              <a:t>Responsable de Piso</a:t>
            </a:r>
            <a:endParaRPr lang="en-US" sz="1800" u="none">
              <a:latin typeface="Times New Roman" pitchFamily="18" charset="0"/>
            </a:endParaRPr>
          </a:p>
        </p:txBody>
      </p:sp>
      <p:sp>
        <p:nvSpPr>
          <p:cNvPr id="32776" name="Line 2056"/>
          <p:cNvSpPr>
            <a:spLocks noChangeShapeType="1"/>
          </p:cNvSpPr>
          <p:nvPr/>
        </p:nvSpPr>
        <p:spPr bwMode="auto">
          <a:xfrm>
            <a:off x="2971800" y="1219200"/>
            <a:ext cx="0" cy="1219200"/>
          </a:xfrm>
          <a:prstGeom prst="line">
            <a:avLst/>
          </a:prstGeom>
          <a:noFill/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8" name="Line 2058"/>
          <p:cNvSpPr>
            <a:spLocks noChangeShapeType="1"/>
          </p:cNvSpPr>
          <p:nvPr/>
        </p:nvSpPr>
        <p:spPr bwMode="auto">
          <a:xfrm>
            <a:off x="4572000" y="24209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9" name="Line 2059"/>
          <p:cNvSpPr>
            <a:spLocks noChangeShapeType="1"/>
          </p:cNvSpPr>
          <p:nvPr/>
        </p:nvSpPr>
        <p:spPr bwMode="auto">
          <a:xfrm flipH="1">
            <a:off x="4572000" y="1125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81" name="Line 2061"/>
          <p:cNvSpPr>
            <a:spLocks noChangeShapeType="1"/>
          </p:cNvSpPr>
          <p:nvPr/>
        </p:nvSpPr>
        <p:spPr bwMode="auto">
          <a:xfrm>
            <a:off x="4572000" y="1773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91" name="Rectangle 2071"/>
          <p:cNvSpPr>
            <a:spLocks noChangeArrowheads="1"/>
          </p:cNvSpPr>
          <p:nvPr/>
        </p:nvSpPr>
        <p:spPr bwMode="auto">
          <a:xfrm>
            <a:off x="2484438" y="4365625"/>
            <a:ext cx="410368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none"/>
              <a:t>Coordinador de Evacuación</a:t>
            </a:r>
            <a:endParaRPr lang="en-US" sz="2400" b="1" u="none"/>
          </a:p>
        </p:txBody>
      </p:sp>
      <p:sp>
        <p:nvSpPr>
          <p:cNvPr id="32792" name="Line 2072"/>
          <p:cNvSpPr>
            <a:spLocks noChangeShapeType="1"/>
          </p:cNvSpPr>
          <p:nvPr/>
        </p:nvSpPr>
        <p:spPr bwMode="auto">
          <a:xfrm>
            <a:off x="457200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00" name="Rectangle 2080"/>
          <p:cNvSpPr>
            <a:spLocks noChangeArrowheads="1"/>
          </p:cNvSpPr>
          <p:nvPr/>
        </p:nvSpPr>
        <p:spPr bwMode="auto">
          <a:xfrm>
            <a:off x="2484438" y="4797425"/>
            <a:ext cx="1368425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 b="1" u="none"/>
              <a:t>Sector A</a:t>
            </a:r>
          </a:p>
        </p:txBody>
      </p:sp>
      <p:sp>
        <p:nvSpPr>
          <p:cNvPr id="32801" name="Line 2081"/>
          <p:cNvSpPr>
            <a:spLocks noChangeShapeType="1"/>
          </p:cNvSpPr>
          <p:nvPr/>
        </p:nvSpPr>
        <p:spPr bwMode="auto">
          <a:xfrm>
            <a:off x="6011863" y="5229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04" name="Rectangle 2084"/>
          <p:cNvSpPr>
            <a:spLocks noChangeArrowheads="1"/>
          </p:cNvSpPr>
          <p:nvPr/>
        </p:nvSpPr>
        <p:spPr bwMode="auto">
          <a:xfrm>
            <a:off x="6011863" y="2997200"/>
            <a:ext cx="1944687" cy="792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u="none"/>
              <a:t>Grupo de Lucha contra Incendio</a:t>
            </a:r>
            <a:endParaRPr lang="en-US" sz="1800" u="none">
              <a:latin typeface="Times New Roman" pitchFamily="18" charset="0"/>
            </a:endParaRPr>
          </a:p>
        </p:txBody>
      </p:sp>
      <p:sp>
        <p:nvSpPr>
          <p:cNvPr id="32805" name="Rectangle 2085"/>
          <p:cNvSpPr>
            <a:spLocks noChangeArrowheads="1"/>
          </p:cNvSpPr>
          <p:nvPr/>
        </p:nvSpPr>
        <p:spPr bwMode="auto">
          <a:xfrm>
            <a:off x="1258888" y="2997200"/>
            <a:ext cx="1944687" cy="792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u="none"/>
              <a:t>Recepción de Edificio (PB)</a:t>
            </a:r>
          </a:p>
          <a:p>
            <a:pPr algn="ctr"/>
            <a:r>
              <a:rPr lang="en-US" sz="1400" b="1" u="none"/>
              <a:t>(Int 935)</a:t>
            </a:r>
            <a:endParaRPr lang="en-US" sz="1800" u="none">
              <a:latin typeface="Times New Roman" pitchFamily="18" charset="0"/>
            </a:endParaRPr>
          </a:p>
        </p:txBody>
      </p:sp>
      <p:sp>
        <p:nvSpPr>
          <p:cNvPr id="32806" name="Line 2086"/>
          <p:cNvSpPr>
            <a:spLocks noChangeShapeType="1"/>
          </p:cNvSpPr>
          <p:nvPr/>
        </p:nvSpPr>
        <p:spPr bwMode="auto">
          <a:xfrm>
            <a:off x="2268538" y="2708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07" name="Line 2087"/>
          <p:cNvSpPr>
            <a:spLocks noChangeShapeType="1"/>
          </p:cNvSpPr>
          <p:nvPr/>
        </p:nvSpPr>
        <p:spPr bwMode="auto">
          <a:xfrm>
            <a:off x="7019925" y="2708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08" name="Line 2088"/>
          <p:cNvSpPr>
            <a:spLocks noChangeShapeType="1"/>
          </p:cNvSpPr>
          <p:nvPr/>
        </p:nvSpPr>
        <p:spPr bwMode="auto">
          <a:xfrm>
            <a:off x="2268538" y="2708275"/>
            <a:ext cx="475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32809" name="Rectangle 2089"/>
          <p:cNvSpPr>
            <a:spLocks noChangeArrowheads="1"/>
          </p:cNvSpPr>
          <p:nvPr/>
        </p:nvSpPr>
        <p:spPr bwMode="auto">
          <a:xfrm>
            <a:off x="3851275" y="4797425"/>
            <a:ext cx="1368425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 b="1" u="none"/>
              <a:t>Sector B</a:t>
            </a:r>
          </a:p>
        </p:txBody>
      </p:sp>
      <p:sp>
        <p:nvSpPr>
          <p:cNvPr id="32810" name="Rectangle 2090"/>
          <p:cNvSpPr>
            <a:spLocks noChangeArrowheads="1"/>
          </p:cNvSpPr>
          <p:nvPr/>
        </p:nvSpPr>
        <p:spPr bwMode="auto">
          <a:xfrm>
            <a:off x="5219700" y="4797425"/>
            <a:ext cx="1368425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 b="1" u="none"/>
              <a:t>Sector C</a:t>
            </a:r>
          </a:p>
        </p:txBody>
      </p:sp>
      <p:sp>
        <p:nvSpPr>
          <p:cNvPr id="32811" name="Line 2091"/>
          <p:cNvSpPr>
            <a:spLocks noChangeShapeType="1"/>
          </p:cNvSpPr>
          <p:nvPr/>
        </p:nvSpPr>
        <p:spPr bwMode="auto">
          <a:xfrm>
            <a:off x="4500563" y="5229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12" name="Line 2092"/>
          <p:cNvSpPr>
            <a:spLocks noChangeShapeType="1"/>
          </p:cNvSpPr>
          <p:nvPr/>
        </p:nvSpPr>
        <p:spPr bwMode="auto">
          <a:xfrm>
            <a:off x="3059113" y="5229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13" name="Rectangle 2093"/>
          <p:cNvSpPr>
            <a:spLocks noChangeArrowheads="1"/>
          </p:cNvSpPr>
          <p:nvPr/>
        </p:nvSpPr>
        <p:spPr bwMode="auto">
          <a:xfrm>
            <a:off x="5435600" y="5661025"/>
            <a:ext cx="11525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400" b="1" u="none"/>
              <a:t>Personal de Sector C</a:t>
            </a:r>
          </a:p>
        </p:txBody>
      </p:sp>
      <p:sp>
        <p:nvSpPr>
          <p:cNvPr id="32814" name="Rectangle 2094"/>
          <p:cNvSpPr>
            <a:spLocks noChangeArrowheads="1"/>
          </p:cNvSpPr>
          <p:nvPr/>
        </p:nvSpPr>
        <p:spPr bwMode="auto">
          <a:xfrm>
            <a:off x="3924300" y="5661025"/>
            <a:ext cx="11525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400" b="1" u="none"/>
              <a:t>Personal de Sector B</a:t>
            </a:r>
          </a:p>
        </p:txBody>
      </p:sp>
      <p:sp>
        <p:nvSpPr>
          <p:cNvPr id="32815" name="Rectangle 2095"/>
          <p:cNvSpPr>
            <a:spLocks noChangeArrowheads="1"/>
          </p:cNvSpPr>
          <p:nvPr/>
        </p:nvSpPr>
        <p:spPr bwMode="auto">
          <a:xfrm>
            <a:off x="2484438" y="5661025"/>
            <a:ext cx="1150937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400" b="1" u="none"/>
              <a:t>Personal de Sector A</a:t>
            </a:r>
          </a:p>
        </p:txBody>
      </p:sp>
      <p:sp>
        <p:nvSpPr>
          <p:cNvPr id="32816" name="Line 2096"/>
          <p:cNvSpPr>
            <a:spLocks noChangeShapeType="1"/>
          </p:cNvSpPr>
          <p:nvPr/>
        </p:nvSpPr>
        <p:spPr bwMode="auto">
          <a:xfrm flipV="1">
            <a:off x="1692275" y="2276475"/>
            <a:ext cx="1366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817" name="Line 2097"/>
          <p:cNvSpPr>
            <a:spLocks noChangeShapeType="1"/>
          </p:cNvSpPr>
          <p:nvPr/>
        </p:nvSpPr>
        <p:spPr bwMode="auto">
          <a:xfrm>
            <a:off x="1692275" y="2276475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7D0C-BF40-48F9-AA93-DDF20F9CD28A}" type="slidenum">
              <a:rPr lang="en-US"/>
              <a:pPr/>
              <a:t>24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627313" y="2492375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u="none"/>
          </a:p>
          <a:p>
            <a:pPr algn="ctr"/>
            <a:r>
              <a:rPr lang="en-US" b="1" u="none"/>
              <a:t>Guardia de Edificio (int. 935)</a:t>
            </a:r>
          </a:p>
          <a:p>
            <a:pPr algn="ctr"/>
            <a:endParaRPr lang="en-US" sz="2400" u="none">
              <a:latin typeface="Times New Roman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700338" y="404813"/>
            <a:ext cx="3810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u="none"/>
              <a:t>Detección de Emergencia</a:t>
            </a:r>
          </a:p>
          <a:p>
            <a:pPr algn="ctr"/>
            <a:r>
              <a:rPr lang="en-US" b="1" u="none"/>
              <a:t>fuera de Horario Normal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067175" y="105251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348038" y="4149725"/>
            <a:ext cx="1447800" cy="8382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u="none">
                <a:solidFill>
                  <a:schemeClr val="bg1"/>
                </a:solidFill>
              </a:rPr>
              <a:t>Servicios</a:t>
            </a:r>
          </a:p>
          <a:p>
            <a:pPr algn="ctr"/>
            <a:r>
              <a:rPr lang="en-US" b="1" u="none">
                <a:solidFill>
                  <a:schemeClr val="bg1"/>
                </a:solidFill>
              </a:rPr>
              <a:t>externos de</a:t>
            </a:r>
          </a:p>
          <a:p>
            <a:pPr algn="ctr"/>
            <a:r>
              <a:rPr lang="en-US" b="1" u="none">
                <a:solidFill>
                  <a:schemeClr val="bg1"/>
                </a:solidFill>
              </a:rPr>
              <a:t>Emergencia</a:t>
            </a:r>
            <a:endParaRPr lang="en-US" b="1" u="none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181600" y="32766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932363" y="5373688"/>
            <a:ext cx="2133600" cy="80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b="1" u="none"/>
              <a:t>Director de Emergencia MARSH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011863" y="10525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067175" y="31416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714-FB45-41F2-8444-41F49D3776C0}" type="slidenum">
              <a:rPr lang="en-US"/>
              <a:pPr/>
              <a:t>25</a:t>
            </a:fld>
            <a:endParaRPr lang="en-US"/>
          </a:p>
        </p:txBody>
      </p:sp>
      <p:pic>
        <p:nvPicPr>
          <p:cNvPr id="22543" name="Picture 15" descr="MVC-003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3305175"/>
            <a:ext cx="2374900" cy="1779588"/>
          </a:xfrm>
          <a:prstGeom prst="rect">
            <a:avLst/>
          </a:prstGeom>
          <a:noFill/>
        </p:spPr>
      </p:pic>
      <p:pic>
        <p:nvPicPr>
          <p:cNvPr id="22544" name="Picture 16" descr="MVC-004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33513"/>
            <a:ext cx="2371725" cy="1779587"/>
          </a:xfrm>
          <a:prstGeom prst="rect">
            <a:avLst/>
          </a:prstGeom>
          <a:noFill/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8313" y="246063"/>
            <a:ext cx="4138612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PUNTOS DE REUNIÓN</a:t>
            </a:r>
            <a:endParaRPr lang="en-US" sz="2000" u="none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3" name="AutoShape 5"/>
          <p:cNvSpPr>
            <a:spLocks/>
          </p:cNvSpPr>
          <p:nvPr/>
        </p:nvSpPr>
        <p:spPr bwMode="auto">
          <a:xfrm>
            <a:off x="3492500" y="1825625"/>
            <a:ext cx="2016125" cy="941388"/>
          </a:xfrm>
          <a:prstGeom prst="borderCallout1">
            <a:avLst>
              <a:gd name="adj1" fmla="val 10171"/>
              <a:gd name="adj2" fmla="val -3778"/>
              <a:gd name="adj3" fmla="val -8759"/>
              <a:gd name="adj4" fmla="val -26144"/>
            </a:avLst>
          </a:prstGeom>
          <a:solidFill>
            <a:srgbClr val="FF0000">
              <a:alpha val="23000"/>
            </a:srgbClr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r>
              <a:rPr lang="en-US" sz="1200" u="none"/>
              <a:t>Acera </a:t>
            </a:r>
            <a:br>
              <a:rPr lang="en-US" sz="1200" u="none"/>
            </a:br>
            <a:r>
              <a:rPr lang="en-US" sz="1200" b="1" u="none"/>
              <a:t>Diagonal Norte y Florida.</a:t>
            </a:r>
          </a:p>
          <a:p>
            <a:pPr>
              <a:lnSpc>
                <a:spcPct val="60000"/>
              </a:lnSpc>
            </a:pPr>
            <a:endParaRPr lang="en-US" sz="1200" u="none"/>
          </a:p>
          <a:p>
            <a:r>
              <a:rPr lang="en-US" sz="1200" u="none"/>
              <a:t>Mantenerse en grupos </a:t>
            </a:r>
            <a:br>
              <a:rPr lang="en-US" sz="1200" u="none"/>
            </a:br>
            <a:r>
              <a:rPr lang="en-US" sz="1200" u="none"/>
              <a:t>y a la espera de órdenes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22534" name="Picture 6" descr="MVC-003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2925" y="981075"/>
            <a:ext cx="2895600" cy="2171700"/>
          </a:xfrm>
          <a:prstGeom prst="rect">
            <a:avLst/>
          </a:prstGeom>
          <a:noFill/>
        </p:spPr>
      </p:pic>
      <p:pic>
        <p:nvPicPr>
          <p:cNvPr id="22535" name="Picture 7" descr="MVC-008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2925" y="3849688"/>
            <a:ext cx="2895600" cy="2171700"/>
          </a:xfrm>
          <a:prstGeom prst="rect">
            <a:avLst/>
          </a:prstGeom>
          <a:noFill/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68313" y="1036638"/>
            <a:ext cx="312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400" u="none"/>
              <a:t>SECUNDARIO FARMACIA NELSON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508625" y="620713"/>
            <a:ext cx="175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1400" u="none"/>
              <a:t>PRIMARIO 2°PISO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508625" y="3484563"/>
            <a:ext cx="170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400" u="none"/>
              <a:t>PRIMARIO 3°PISO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5288" y="5243513"/>
            <a:ext cx="467995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1400" b="1" u="none"/>
              <a:t>PUNTO DE ENCUENTRO ALTERNATIVO</a:t>
            </a:r>
          </a:p>
          <a:p>
            <a:endParaRPr lang="es-ES_tradnl" sz="1400" b="1" u="none"/>
          </a:p>
          <a:p>
            <a:r>
              <a:rPr lang="es-ES_tradnl" sz="1200" u="none"/>
              <a:t>En caso de una situación extrema con desarrollo de fuego completo en plantas bajas se impartirán instrucciones específicas a través de los canales Responsables del presente Plan.</a:t>
            </a:r>
            <a:endParaRPr lang="es-ES_tradnl" sz="1200" u="none">
              <a:latin typeface="Times New Roman" pitchFamily="18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2987675" y="2852738"/>
            <a:ext cx="647700" cy="12239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E465-39AE-4BF4-AB17-7D59246B664D}" type="slidenum">
              <a:rPr lang="en-US"/>
              <a:pPr/>
              <a:t>26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2781300"/>
            <a:ext cx="9144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DEFINICIONES PARA CALIFICAR AL EVENTO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E5-558F-4694-AD5E-1841F430164B}" type="slidenum">
              <a:rPr lang="en-US"/>
              <a:pPr/>
              <a:t>27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007475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endParaRPr lang="es-ES_tradnl" sz="1400" b="1"/>
          </a:p>
          <a:p>
            <a:r>
              <a:rPr lang="es-ES_tradnl" b="1"/>
              <a:t>Determinación de Situaciones</a:t>
            </a:r>
          </a:p>
          <a:p>
            <a:pPr lvl="2"/>
            <a:endParaRPr lang="es-ES_tradnl"/>
          </a:p>
          <a:p>
            <a:r>
              <a:rPr lang="es-ES_tradnl" u="none"/>
              <a:t>Situaciones a considerar para la toma de decisiones:</a:t>
            </a:r>
          </a:p>
          <a:p>
            <a:pPr lvl="2"/>
            <a:endParaRPr lang="es-ES_tradnl" u="none"/>
          </a:p>
          <a:p>
            <a:pPr>
              <a:buFontTx/>
              <a:buChar char="•"/>
            </a:pPr>
            <a:r>
              <a:rPr lang="es-ES_tradnl" b="1" u="none"/>
              <a:t> Falso aviso:</a:t>
            </a:r>
            <a:r>
              <a:rPr lang="es-ES_tradnl" u="none"/>
              <a:t>  El suceso que se reporta es inexistente.</a:t>
            </a:r>
          </a:p>
          <a:p>
            <a:pPr lvl="2"/>
            <a:endParaRPr lang="es-ES_tradnl" u="none"/>
          </a:p>
          <a:p>
            <a:pPr>
              <a:buFontTx/>
              <a:buChar char="•"/>
            </a:pPr>
            <a:r>
              <a:rPr lang="es-ES_tradnl" b="1" u="none"/>
              <a:t> Suceso controlado: </a:t>
            </a:r>
            <a:r>
              <a:rPr lang="es-ES_tradnl" u="none"/>
              <a:t>Ocurre un hecho poco significativo pero neutralizado por medios propios (personal de MARSH). Ej.: el fuego carece de importancia o está extinguido, o el siniestro no produce mayores alteraciones o consecuencias.</a:t>
            </a:r>
          </a:p>
          <a:p>
            <a:endParaRPr lang="es-ES_tradnl" u="none"/>
          </a:p>
          <a:p>
            <a:pPr>
              <a:buFontTx/>
              <a:buChar char="•"/>
            </a:pPr>
            <a:r>
              <a:rPr lang="es-ES_tradnl" b="1" u="none"/>
              <a:t> Situación peligrosa: </a:t>
            </a:r>
            <a:r>
              <a:rPr lang="es-ES_tradnl" u="none"/>
              <a:t>El suceso en curso ocasiona problemas, no puede ser neutralizado por medios y alcances normales, existe peligro de compromiso de otros sectores, está en peligro la población del piso. </a:t>
            </a:r>
          </a:p>
          <a:p>
            <a:endParaRPr lang="es-ES_tradnl" u="none"/>
          </a:p>
          <a:p>
            <a:pPr lvl="1">
              <a:buFontTx/>
              <a:buChar char="•"/>
            </a:pPr>
            <a:r>
              <a:rPr lang="es-ES_tradnl" u="none"/>
              <a:t>      Hay propagación</a:t>
            </a:r>
          </a:p>
          <a:p>
            <a:pPr lvl="1">
              <a:buFontTx/>
              <a:buChar char="•"/>
            </a:pPr>
            <a:endParaRPr lang="es-ES_tradnl" u="none"/>
          </a:p>
          <a:p>
            <a:pPr lvl="1">
              <a:buFontTx/>
              <a:buChar char="•"/>
            </a:pPr>
            <a:r>
              <a:rPr lang="es-ES_tradnl" u="none"/>
              <a:t>      Invasión de espacios con humo y/o gases</a:t>
            </a:r>
          </a:p>
          <a:p>
            <a:pPr lvl="1"/>
            <a:r>
              <a:rPr lang="es-ES_tradnl" u="none"/>
              <a:t>    </a:t>
            </a:r>
          </a:p>
          <a:p>
            <a:pPr lvl="1">
              <a:buFontTx/>
              <a:buChar char="•"/>
            </a:pPr>
            <a:r>
              <a:rPr lang="es-ES_tradnl" u="none"/>
              <a:t>      Disminución de Aire respirable</a:t>
            </a:r>
          </a:p>
          <a:p>
            <a:pPr lvl="1"/>
            <a:endParaRPr lang="es-ES_tradnl" u="none"/>
          </a:p>
          <a:p>
            <a:pPr lvl="1">
              <a:buFontTx/>
              <a:buChar char="•"/>
            </a:pPr>
            <a:r>
              <a:rPr lang="es-ES_tradnl" u="none"/>
              <a:t>      Reducción de visibilidad</a:t>
            </a:r>
          </a:p>
          <a:p>
            <a:pPr lvl="1">
              <a:buFontTx/>
              <a:buChar char="•"/>
            </a:pPr>
            <a:endParaRPr lang="es-ES_tradnl" u="none"/>
          </a:p>
          <a:p>
            <a:pPr lvl="1">
              <a:buFontTx/>
              <a:buChar char="•"/>
            </a:pPr>
            <a:r>
              <a:rPr lang="es-ES_tradnl" u="none"/>
              <a:t>      Deterioro de circuitos y estructuras</a:t>
            </a:r>
          </a:p>
          <a:p>
            <a:endParaRPr lang="es-ES_tradnl" u="none"/>
          </a:p>
          <a:p>
            <a:r>
              <a:rPr lang="es-ES_tradnl" u="none"/>
              <a:t>De acuerdo a su magnitud, se debe resolver la concurrencia del servicio de Bomberos y/u otros Servicios de Emergencias.</a:t>
            </a:r>
            <a:endParaRPr lang="es-ES_tradnl" u="none">
              <a:solidFill>
                <a:srgbClr val="FF0000"/>
              </a:solidFill>
            </a:endParaRPr>
          </a:p>
          <a:p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8C7C-AFE7-4F3E-BB68-C6DB0CD16E39}" type="slidenum">
              <a:rPr lang="en-US"/>
              <a:pPr/>
              <a:t>28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36525"/>
            <a:ext cx="914400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b="1" u="none"/>
          </a:p>
          <a:p>
            <a:pPr>
              <a:lnSpc>
                <a:spcPct val="120000"/>
              </a:lnSpc>
              <a:buFontTx/>
              <a:buChar char="•"/>
            </a:pPr>
            <a:r>
              <a:rPr lang="es-ES_tradnl" b="1" u="none"/>
              <a:t> Situación crítica: </a:t>
            </a:r>
            <a:r>
              <a:rPr lang="es-ES_tradnl" u="none"/>
              <a:t>el suceso </a:t>
            </a:r>
            <a:r>
              <a:rPr lang="es-ES_tradnl"/>
              <a:t>no puede ser controlado</a:t>
            </a:r>
            <a:r>
              <a:rPr lang="es-ES_tradnl" u="none"/>
              <a:t>, está (o no) en expansión, está </a:t>
            </a:r>
          </a:p>
          <a:p>
            <a:pPr>
              <a:lnSpc>
                <a:spcPct val="120000"/>
              </a:lnSpc>
            </a:pPr>
            <a:r>
              <a:rPr lang="es-ES_tradnl" u="none"/>
              <a:t>  produciendo un riesgo real para la población del piso. </a:t>
            </a:r>
          </a:p>
          <a:p>
            <a:pPr>
              <a:lnSpc>
                <a:spcPct val="120000"/>
              </a:lnSpc>
            </a:pPr>
            <a:endParaRPr lang="es-ES_tradnl" u="none"/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s-ES_tradnl" u="none"/>
              <a:t> Ej.: productos de la combustión invaden otros planos, hay víctimas, se ven afectados otros</a:t>
            </a:r>
          </a:p>
          <a:p>
            <a:pPr lvl="1">
              <a:lnSpc>
                <a:spcPct val="120000"/>
              </a:lnSpc>
            </a:pPr>
            <a:r>
              <a:rPr lang="es-ES_tradnl" u="none"/>
              <a:t>  sectores o pasillos comunes.</a:t>
            </a:r>
          </a:p>
          <a:p>
            <a:pPr lvl="1">
              <a:lnSpc>
                <a:spcPct val="120000"/>
              </a:lnSpc>
              <a:buFontTx/>
              <a:buChar char="•"/>
            </a:pPr>
            <a:endParaRPr lang="es-ES_tradnl" u="none"/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s-ES_tradnl" u="none"/>
              <a:t> Se interrumpieron servicios o soportes imprescindibles.</a:t>
            </a:r>
          </a:p>
          <a:p>
            <a:pPr lvl="2"/>
            <a:endParaRPr lang="es-ES_tradnl" u="none"/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056E-89FB-4DB1-91E5-70ED26F475AE}" type="slidenum">
              <a:rPr lang="en-US"/>
              <a:pPr/>
              <a:t>29</a:t>
            </a:fld>
            <a:endParaRPr lang="en-US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2997200"/>
            <a:ext cx="9144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PROCEDIMIENTOS ANTE EMERGENCIAS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CB97-3684-423F-9074-EE2797AC60F4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8532812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TIPOS DE EMERGENCIA QUE AMERITAN LA ACTIVACIÓN DEL PLAN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1700213"/>
            <a:ext cx="91440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endParaRPr lang="en-US" sz="2000" u="none">
              <a:latin typeface="Times New Roman" pitchFamily="18" charset="0"/>
            </a:endParaRPr>
          </a:p>
          <a:p>
            <a:pPr lvl="2">
              <a:buFontTx/>
              <a:buChar char="•"/>
            </a:pPr>
            <a:r>
              <a:rPr lang="en-US" sz="2000" b="1" u="none">
                <a:latin typeface="Times New Roman" pitchFamily="18" charset="0"/>
              </a:rPr>
              <a:t> </a:t>
            </a:r>
            <a:r>
              <a:rPr lang="pt-BR" sz="2000" b="1" u="none"/>
              <a:t>Incendio interno</a:t>
            </a:r>
          </a:p>
          <a:p>
            <a:pPr lvl="4">
              <a:buFontTx/>
              <a:buChar char="•"/>
            </a:pPr>
            <a:endParaRPr lang="pt-BR" sz="2000" b="1" u="none"/>
          </a:p>
          <a:p>
            <a:pPr lvl="2">
              <a:buFontTx/>
              <a:buChar char="•"/>
            </a:pPr>
            <a:r>
              <a:rPr lang="en-US" sz="2000" b="1" u="none">
                <a:latin typeface="Times New Roman" pitchFamily="18" charset="0"/>
              </a:rPr>
              <a:t> </a:t>
            </a:r>
            <a:r>
              <a:rPr lang="pt-BR" sz="2000" b="1" u="none"/>
              <a:t>Incendio externo</a:t>
            </a:r>
          </a:p>
          <a:p>
            <a:pPr lvl="2">
              <a:buFontTx/>
              <a:buChar char="•"/>
            </a:pPr>
            <a:endParaRPr lang="pt-BR" sz="2000" b="1" u="none"/>
          </a:p>
          <a:p>
            <a:pPr lvl="2">
              <a:buFontTx/>
              <a:buChar char="•"/>
            </a:pPr>
            <a:r>
              <a:rPr lang="en-US" sz="2000" b="1" u="none">
                <a:latin typeface="Times New Roman" pitchFamily="18" charset="0"/>
              </a:rPr>
              <a:t> </a:t>
            </a:r>
            <a:r>
              <a:rPr lang="pt-BR" sz="2000" b="1" u="none"/>
              <a:t>Detección de artefacto explosivo</a:t>
            </a:r>
          </a:p>
          <a:p>
            <a:pPr lvl="2">
              <a:buFontTx/>
              <a:buChar char="•"/>
            </a:pPr>
            <a:endParaRPr lang="pt-BR" sz="2000" b="1" u="none"/>
          </a:p>
          <a:p>
            <a:pPr lvl="2">
              <a:buFontTx/>
              <a:buChar char="•"/>
            </a:pPr>
            <a:r>
              <a:rPr lang="en-US" sz="2000" b="1" u="none">
                <a:latin typeface="Times New Roman" pitchFamily="18" charset="0"/>
              </a:rPr>
              <a:t> </a:t>
            </a:r>
            <a:r>
              <a:rPr lang="pt-BR" sz="2000" b="1" u="none"/>
              <a:t>Rotura del edificio</a:t>
            </a:r>
          </a:p>
          <a:p>
            <a:pPr lvl="2">
              <a:buFontTx/>
              <a:buChar char="•"/>
            </a:pPr>
            <a:endParaRPr lang="pt-BR" sz="2000" b="1" u="none"/>
          </a:p>
          <a:p>
            <a:pPr lvl="2">
              <a:buFontTx/>
              <a:buChar char="•"/>
            </a:pPr>
            <a:r>
              <a:rPr lang="en-US" sz="2000" b="1" u="none">
                <a:latin typeface="Times New Roman" pitchFamily="18" charset="0"/>
              </a:rPr>
              <a:t> </a:t>
            </a:r>
            <a:r>
              <a:rPr lang="pt-BR" sz="2000" b="1" u="none"/>
              <a:t>Escape de gases externos</a:t>
            </a:r>
          </a:p>
          <a:p>
            <a:pPr lvl="2">
              <a:buFontTx/>
              <a:buChar char="•"/>
            </a:pPr>
            <a:endParaRPr lang="pt-BR" sz="2000" b="1" u="none"/>
          </a:p>
          <a:p>
            <a:pPr lvl="2">
              <a:buFontTx/>
              <a:buChar char="•"/>
            </a:pPr>
            <a:r>
              <a:rPr lang="pt-BR" sz="2000" b="1" u="none"/>
              <a:t> Disturbios sociales</a:t>
            </a:r>
            <a:endParaRPr lang="en-US" sz="2000" u="none">
              <a:latin typeface="Times New Roman" pitchFamily="18" charset="0"/>
            </a:endParaRPr>
          </a:p>
          <a:p>
            <a:pPr lvl="2"/>
            <a:endParaRPr lang="pt-BR" sz="2400" u="none"/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821-06FC-44A1-BDF8-6E84501601AF}" type="slidenum">
              <a:rPr lang="en-US"/>
              <a:pPr/>
              <a:t>30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endParaRPr lang="es-ES_tradnl" b="1"/>
          </a:p>
          <a:p>
            <a:pPr marL="457200" indent="-457200"/>
            <a:endParaRPr lang="es-ES_tradnl" sz="1400" b="1" u="none"/>
          </a:p>
          <a:p>
            <a:pPr marL="457200" indent="-457200" algn="ctr"/>
            <a:r>
              <a:rPr lang="es-ES_tradnl" b="1" u="none"/>
              <a:t>Recibida la información por la Guardia del edificio o por la Recepción de MARSH:</a:t>
            </a:r>
            <a:r>
              <a:rPr lang="es-ES_tradnl" sz="1400" b="1" u="none"/>
              <a:t> </a:t>
            </a:r>
          </a:p>
          <a:p>
            <a:pPr marL="457200" indent="-457200" algn="ctr"/>
            <a:endParaRPr lang="es-ES_tradnl" sz="1400" b="1" u="none"/>
          </a:p>
          <a:p>
            <a:pPr marL="457200" indent="-457200"/>
            <a:r>
              <a:rPr lang="es-ES_tradnl" b="1" u="none"/>
              <a:t>A. EMERGENCIA EXTERNA O SUCESO INTERNO</a:t>
            </a:r>
          </a:p>
          <a:p>
            <a:pPr marL="457200" indent="-457200">
              <a:lnSpc>
                <a:spcPct val="130000"/>
              </a:lnSpc>
            </a:pPr>
            <a:endParaRPr lang="es-ES_tradnl" sz="1400" b="1" u="none"/>
          </a:p>
          <a:p>
            <a:pPr marL="914400" lvl="1" indent="-457200">
              <a:lnSpc>
                <a:spcPct val="130000"/>
              </a:lnSpc>
            </a:pPr>
            <a:r>
              <a:rPr lang="es-ES_tradnl" b="1" u="none"/>
              <a:t>El Director de Evacuación</a:t>
            </a:r>
            <a:r>
              <a:rPr lang="es-ES_tradnl" u="none"/>
              <a:t> tomará la decisión más adecuada, tanto sea en el sentido de un </a:t>
            </a:r>
            <a:r>
              <a:rPr lang="es-ES_tradnl" b="1" u="none"/>
              <a:t>Estado de:</a:t>
            </a:r>
          </a:p>
          <a:p>
            <a:pPr marL="1828800" lvl="3" indent="-457200">
              <a:lnSpc>
                <a:spcPct val="130000"/>
              </a:lnSpc>
              <a:buFontTx/>
              <a:buChar char="•"/>
            </a:pPr>
            <a:r>
              <a:rPr lang="es-ES_tradnl" b="1" u="none"/>
              <a:t>ALERTA</a:t>
            </a:r>
          </a:p>
          <a:p>
            <a:pPr marL="1828800" lvl="3" indent="-457200">
              <a:lnSpc>
                <a:spcPct val="130000"/>
              </a:lnSpc>
              <a:buFontTx/>
              <a:buChar char="•"/>
            </a:pPr>
            <a:r>
              <a:rPr lang="es-ES_tradnl" b="1" u="none"/>
              <a:t>EVACUACION </a:t>
            </a:r>
            <a:r>
              <a:rPr lang="es-ES_tradnl" u="none"/>
              <a:t>definiendo el Punto de Encuentro (Primario o Secundario)</a:t>
            </a:r>
          </a:p>
          <a:p>
            <a:pPr marL="1371600" lvl="2" indent="-457200">
              <a:lnSpc>
                <a:spcPct val="130000"/>
              </a:lnSpc>
            </a:pPr>
            <a:endParaRPr lang="es-ES_tradnl" u="none"/>
          </a:p>
          <a:p>
            <a:pPr marL="457200" indent="-457200">
              <a:lnSpc>
                <a:spcPct val="130000"/>
              </a:lnSpc>
            </a:pPr>
            <a:r>
              <a:rPr lang="es-ES_tradnl" b="1" u="none"/>
              <a:t>B. SINIESTRO CON FUEGO:</a:t>
            </a:r>
          </a:p>
          <a:p>
            <a:pPr marL="1371600" lvl="2" indent="-457200">
              <a:lnSpc>
                <a:spcPct val="130000"/>
              </a:lnSpc>
            </a:pPr>
            <a:endParaRPr lang="es-ES_tradnl" b="1" u="none"/>
          </a:p>
          <a:p>
            <a:pPr marL="914400" lvl="1" indent="-457200">
              <a:lnSpc>
                <a:spcPct val="130000"/>
              </a:lnSpc>
            </a:pPr>
            <a:r>
              <a:rPr lang="es-ES_tradnl" b="1" u="none"/>
              <a:t>El Director de Evacuación:</a:t>
            </a:r>
          </a:p>
          <a:p>
            <a:pPr marL="914400" lvl="1" indent="-457200">
              <a:lnSpc>
                <a:spcPct val="130000"/>
              </a:lnSpc>
            </a:pPr>
            <a:endParaRPr lang="es-ES_tradnl" b="1" u="none"/>
          </a:p>
          <a:p>
            <a:pPr marL="914400" lvl="1" indent="-457200">
              <a:lnSpc>
                <a:spcPct val="130000"/>
              </a:lnSpc>
            </a:pPr>
            <a:r>
              <a:rPr lang="es-ES_tradnl" u="none"/>
              <a:t>1. Emitirá la directiva al grupo de Lucha Contra Incendios de su piso para que se dirija a la</a:t>
            </a:r>
          </a:p>
          <a:p>
            <a:pPr marL="914400" lvl="1" indent="-457200">
              <a:lnSpc>
                <a:spcPct val="130000"/>
              </a:lnSpc>
            </a:pPr>
            <a:r>
              <a:rPr lang="es-ES_tradnl" u="none"/>
              <a:t>    atención del foco del  siniestro.</a:t>
            </a:r>
          </a:p>
          <a:p>
            <a:pPr marL="914400" lvl="1" indent="-457200">
              <a:lnSpc>
                <a:spcPct val="130000"/>
              </a:lnSpc>
            </a:pPr>
            <a:endParaRPr lang="es-ES_tradnl" b="1" u="none"/>
          </a:p>
          <a:p>
            <a:pPr marL="914400" lvl="1" indent="-457200">
              <a:lnSpc>
                <a:spcPct val="130000"/>
              </a:lnSpc>
            </a:pPr>
            <a:r>
              <a:rPr lang="es-ES_tradnl" u="none"/>
              <a:t>2. Dispondrá la directiva al Responsable de su Piso para que disponga la orden de “Alerta” o de “Evacuación” a los Coordinadores de Sectores, definiendo el Punto de Encuentro y el seguimiento de las operaciones de la Compañía.</a:t>
            </a:r>
          </a:p>
          <a:p>
            <a:pPr marL="1371600" lvl="2" indent="-457200"/>
            <a:endParaRPr lang="es-ES_tradnl" u="none"/>
          </a:p>
          <a:p>
            <a:pPr marL="1371600" lvl="2" indent="-457200"/>
            <a:endParaRPr lang="es-ES_tradnl" sz="1400" u="none"/>
          </a:p>
          <a:p>
            <a:pPr marL="457200" indent="-457200"/>
            <a:r>
              <a:rPr lang="es-ES_tradnl" sz="1400" u="none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84D2-7637-4C88-B334-25BD856E274C}" type="slidenum">
              <a:rPr lang="en-US"/>
              <a:pPr/>
              <a:t>31</a:t>
            </a:fld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 sz="1400" b="1"/>
          </a:p>
          <a:p>
            <a:r>
              <a:rPr lang="pt-BR" b="1" u="none"/>
              <a:t>        </a:t>
            </a:r>
          </a:p>
          <a:p>
            <a:endParaRPr lang="pt-BR" b="1" u="none"/>
          </a:p>
          <a:p>
            <a:r>
              <a:rPr lang="pt-BR" b="1" u="none"/>
              <a:t>       </a:t>
            </a:r>
          </a:p>
          <a:p>
            <a:r>
              <a:rPr lang="pt-BR" b="1" u="none"/>
              <a:t>        NOTA: EVACUACIÓN DE PERSONAS CON  MOVILIDAD REDUCIDA</a:t>
            </a:r>
          </a:p>
          <a:p>
            <a:endParaRPr lang="pt-BR" i="1" u="none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u="none"/>
              <a:t>Para la evacuación de personas con dificultades motrices, lesionados, recién intervenidos, embarazadas, etc. se incluirán en el Registro Diario de Dotación que emitirá la Oficina de Personal.</a:t>
            </a:r>
          </a:p>
          <a:p>
            <a:pPr lvl="1">
              <a:lnSpc>
                <a:spcPct val="110000"/>
              </a:lnSpc>
            </a:pPr>
            <a:endParaRPr lang="pt-BR" u="none"/>
          </a:p>
          <a:p>
            <a:pPr lvl="1">
              <a:lnSpc>
                <a:spcPct val="110000"/>
              </a:lnSpc>
            </a:pPr>
            <a:r>
              <a:rPr lang="pt-BR" u="none"/>
              <a:t>Los Suplentes de Coordinadores de Sectores serán quienes asistan en la evacuación de estas personas.</a:t>
            </a:r>
          </a:p>
          <a:p>
            <a:pPr lvl="1">
              <a:lnSpc>
                <a:spcPct val="110000"/>
              </a:lnSpc>
            </a:pPr>
            <a:endParaRPr lang="pt-BR" u="none"/>
          </a:p>
          <a:p>
            <a:pPr lvl="1">
              <a:lnSpc>
                <a:spcPct val="110000"/>
              </a:lnSpc>
            </a:pPr>
            <a:r>
              <a:rPr lang="pt-BR" b="1" u="none"/>
              <a:t>Dicho Funcionario se encargará de:</a:t>
            </a:r>
          </a:p>
          <a:p>
            <a:pPr lvl="1">
              <a:lnSpc>
                <a:spcPct val="110000"/>
              </a:lnSpc>
            </a:pPr>
            <a:endParaRPr lang="pt-BR" b="1" u="none"/>
          </a:p>
          <a:p>
            <a:pPr lvl="2">
              <a:lnSpc>
                <a:spcPct val="110000"/>
              </a:lnSpc>
              <a:buFontTx/>
              <a:buChar char="•"/>
            </a:pPr>
            <a:r>
              <a:rPr lang="pt-BR" u="none"/>
              <a:t> Determinar con el Responsable de Piso el número y ubicación de personas con</a:t>
            </a:r>
          </a:p>
          <a:p>
            <a:pPr lvl="2">
              <a:lnSpc>
                <a:spcPct val="110000"/>
              </a:lnSpc>
            </a:pPr>
            <a:r>
              <a:rPr lang="pt-BR" u="none"/>
              <a:t>  discapacidades temporales o permanentes en su Sector.</a:t>
            </a:r>
          </a:p>
          <a:p>
            <a:pPr lvl="2">
              <a:lnSpc>
                <a:spcPct val="110000"/>
              </a:lnSpc>
            </a:pPr>
            <a:endParaRPr lang="pt-BR" u="none"/>
          </a:p>
          <a:p>
            <a:pPr lvl="2">
              <a:lnSpc>
                <a:spcPct val="110000"/>
              </a:lnSpc>
              <a:buFontTx/>
              <a:buChar char="•"/>
            </a:pPr>
            <a:r>
              <a:rPr lang="pt-BR" u="none"/>
              <a:t> Designar uno o más ayudantes para cada una de estas personas. </a:t>
            </a:r>
          </a:p>
          <a:p>
            <a:r>
              <a:rPr lang="pt-BR" u="none"/>
              <a:t> </a:t>
            </a:r>
          </a:p>
          <a:p>
            <a:endParaRPr lang="pt-BR" sz="2400" b="1" i="1">
              <a:solidFill>
                <a:srgbClr val="0000FF"/>
              </a:solidFill>
            </a:endParaRPr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429E-3F82-47F2-AF2A-D7DF2CF20728}" type="slidenum">
              <a:rPr lang="en-US"/>
              <a:pPr/>
              <a:t>32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2997200"/>
            <a:ext cx="9144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2000" b="1" u="none">
                <a:solidFill>
                  <a:srgbClr val="000099"/>
                </a:solidFill>
              </a:rPr>
              <a:t>PROCESO DE EVACUACIÓN </a:t>
            </a:r>
          </a:p>
          <a:p>
            <a:pPr algn="ctr">
              <a:lnSpc>
                <a:spcPct val="130000"/>
              </a:lnSpc>
            </a:pPr>
            <a:r>
              <a:rPr lang="es-ES_tradnl" sz="2000" b="1" u="none">
                <a:solidFill>
                  <a:srgbClr val="000099"/>
                </a:solidFill>
              </a:rPr>
              <a:t>NORMAS BÁSICAS A SEGUIR POR EL PERSONAL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557-5BFA-4EAD-B8DA-F6B78D80962E}" type="slidenum">
              <a:rPr lang="en-US"/>
              <a:pPr/>
              <a:t>33</a:t>
            </a:fld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1200" b="1"/>
          </a:p>
          <a:p>
            <a:pPr>
              <a:lnSpc>
                <a:spcPct val="0"/>
              </a:lnSpc>
            </a:pPr>
            <a:endParaRPr lang="es-ES_tradnl" b="1"/>
          </a:p>
          <a:p>
            <a:endParaRPr lang="es-ES_tradnl" b="1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s-ES_tradnl" u="none"/>
              <a:t> </a:t>
            </a:r>
            <a:r>
              <a:rPr lang="es-ES_tradnl" sz="1400" u="none"/>
              <a:t>Ante cualquier anormalidad (incendio, paquetes/bultos sospechosos u otra modalidad de emergencia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/siniestro) </a:t>
            </a:r>
            <a:r>
              <a:rPr lang="es-ES_tradnl" sz="1400" b="1" u="none"/>
              <a:t>se dará inmediata intervención en forma reservada a la Recepción del piso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b="1" u="none"/>
              <a:t>    correspondiente</a:t>
            </a:r>
            <a:r>
              <a:rPr lang="es-ES_tradnl" sz="1400" u="none"/>
              <a:t>, sin realizar comentario alguno de lo observado, hasta tanto el Director de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Emergencia lo considere necesario, a fin de adoptar el mejor curso de acción.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De esta manera, se evita incurrir en la frecuente confusión de la situación.</a:t>
            </a:r>
          </a:p>
          <a:p>
            <a:pPr lvl="3">
              <a:lnSpc>
                <a:spcPct val="130000"/>
              </a:lnSpc>
              <a:buFont typeface="Wingdings" pitchFamily="2" charset="2"/>
              <a:buChar char="Ø"/>
            </a:pPr>
            <a:endParaRPr lang="es-ES_tradnl" sz="1400" u="none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pt-BR" sz="1400" u="none"/>
              <a:t> Si se trata de un supuesto artefacto explosivo o paquete sospechoso, la persona que lo detecte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pt-BR" sz="1400" u="none"/>
              <a:t>    </a:t>
            </a:r>
            <a:r>
              <a:rPr lang="pt-BR" sz="1400" b="1" u="none"/>
              <a:t>NO DEBE TOCARLO, NI PERMITIR QUE OTRO LO HAGA. </a:t>
            </a:r>
            <a:r>
              <a:rPr lang="pt-BR" sz="1400" u="none"/>
              <a:t>El curso de acción indicado es: el </a:t>
            </a:r>
            <a:r>
              <a:rPr lang="pt-BR" sz="1400"/>
              <a:t>Director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pt-BR" sz="1400" u="none"/>
              <a:t>    </a:t>
            </a:r>
            <a:r>
              <a:rPr lang="pt-BR" sz="1400"/>
              <a:t>de Emergencia</a:t>
            </a:r>
            <a:r>
              <a:rPr lang="pt-BR" sz="1400" u="none"/>
              <a:t> comunica al personal policial de la existencia de ese elemento. </a:t>
            </a:r>
          </a:p>
          <a:p>
            <a:pPr lvl="3">
              <a:lnSpc>
                <a:spcPct val="130000"/>
              </a:lnSpc>
              <a:buFont typeface="Wingdings" pitchFamily="2" charset="2"/>
              <a:buNone/>
            </a:pPr>
            <a:endParaRPr lang="es-ES_tradnl" sz="1400" u="none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s-ES_tradnl" sz="1400" u="none"/>
              <a:t> Cuando se disponga la evacuación, se hará siguiendo las instrucciones del personal con roles en el Plan,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conservando el máximo de orden y desplazándose en fila de a uno y en silencio.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endParaRPr lang="es-ES_tradnl" sz="1400" u="none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s-ES_tradnl" sz="1400" u="none"/>
              <a:t> Como medida precautoria de tropiezos de aquellas damas que utilicen calzado con taco alto o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plataforma, se indicará que se los quiten. 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endParaRPr lang="es-ES_tradnl" sz="1400" u="none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s-ES_tradnl" sz="1400" u="none"/>
              <a:t> No se deberá correr, sino caminar rápido y la población deberá conservar el carril correspondiente,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circulando lo más cerca posible de las paredes, barandas de escaleras, etc.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endParaRPr lang="es-ES_tradnl" sz="1400" u="none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s-ES_tradnl" sz="1400" u="none"/>
              <a:t> Se deberá dejar libre el centro de los pasillos, etc. a fin de poder ser utilizados por el personal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s-ES_tradnl" sz="1400" u="none"/>
              <a:t>    competente que intervendrá en la emergencia.</a:t>
            </a:r>
          </a:p>
          <a:p>
            <a:pPr lvl="2"/>
            <a:endParaRPr lang="es-ES_tradnl" sz="1400" b="1" i="1" u="non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F462-099E-40FD-B032-AFDAFB46E1C2}" type="slidenum">
              <a:rPr lang="en-US"/>
              <a:pPr/>
              <a:t>34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30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s-AR" u="none"/>
              <a:t> </a:t>
            </a:r>
            <a:r>
              <a:rPr lang="es-AR" sz="1400" u="none"/>
              <a:t>Las personas que van abandonando cada recinto </a:t>
            </a:r>
            <a:r>
              <a:rPr lang="es-AR" sz="1400"/>
              <a:t>deberán ir cerrando la mayor cantidad de puertas y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s-AR" sz="1400" u="none"/>
              <a:t>     </a:t>
            </a:r>
            <a:r>
              <a:rPr lang="es-AR" sz="1400"/>
              <a:t>ventanas posibles ( sin trabarlas) en el recorrido, en la seguridad de que no quedan personas en las  áreas clausuradas</a:t>
            </a:r>
            <a:r>
              <a:rPr lang="es-AR" sz="1400" u="none"/>
              <a:t>. Esto implica una limitación muy importante a la propagación del incendio.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s-A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s-AR" sz="1400" u="none"/>
              <a:t> Ante la presencia de humo se recomienda el desplazamiento con la cabeza cerca del suelo, cubriéndose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s-AR" sz="1400" u="none"/>
              <a:t>    la boca y nariz con pañuelos o toallas (preferentemente mojados).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b="1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/>
              <a:t> No se deberán utilizar los ascensores o montacargas.</a:t>
            </a:r>
            <a:endParaRPr lang="pt-BR" sz="1400" b="1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u="none"/>
              <a:t> Cuando se presuma fuego se evitará tocar cualquier superficie de metal.</a:t>
            </a:r>
            <a:endParaRPr lang="pt-BR" sz="1400" b="1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u="none"/>
              <a:t> Las personas que circunstancialmente se encuentren en baños, pasillos o cualquier otro lugar transitorio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se unirán de inmediato a su grupo y en caso de no poder hacerlo lo harán al grupo más próximo de forma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 tal de ser conducidas al exterior ordenadamente.</a:t>
            </a:r>
            <a:endParaRPr lang="pt-BR" sz="1400" b="1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u="none"/>
              <a:t> De disponerse la evacuación, los empleados se ubicarán conforme a la directiva, directamente en los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puntos de encuentro preasignados (pasillos externos), y permanecerán allí hasta que los Responsables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de Piso y/o Coordinadores de Evacuación ordenen iniciar la salida.</a:t>
            </a:r>
            <a:endParaRPr lang="pt-BR" sz="1400" b="1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u="none"/>
              <a:t> La población objeto de la evacuación, </a:t>
            </a:r>
            <a:r>
              <a:rPr lang="pt-BR" sz="1400" b="1" u="none"/>
              <a:t>NO</a:t>
            </a:r>
            <a:r>
              <a:rPr lang="pt-BR" sz="1400" u="none"/>
              <a:t> deberá intervenir en la extinción o intento de control de un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incendio o siniestro ni ocuparse de este tema, deberá evacuar.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pt-BR" sz="1400" u="none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u="none"/>
              <a:t> Una vez en el Punto de encuentro final, deberán mantenerse juntos y ordenados al menos hasta que su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pt-BR" sz="1400" u="none"/>
              <a:t>    Responsable de Piso o Coordinador de Evacuación haya completado el recuento del personal.</a:t>
            </a:r>
          </a:p>
          <a:p>
            <a:endParaRPr lang="pt-BR" u="none"/>
          </a:p>
          <a:p>
            <a:endParaRPr lang="en-US" sz="1200" u="none">
              <a:latin typeface="Times New Roman" pitchFamily="18" charset="0"/>
            </a:endParaRPr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D3A0-FE87-4174-9396-CC36F44A7B7C}" type="slidenum">
              <a:rPr lang="en-US"/>
              <a:pPr/>
              <a:t>35</a:t>
            </a:fld>
            <a:endParaRPr lang="en-US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059863" cy="129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 b="1" u="none"/>
          </a:p>
          <a:p>
            <a:r>
              <a:rPr lang="es-AR" b="1" u="none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u="none"/>
              <a:t> </a:t>
            </a:r>
            <a:r>
              <a:rPr lang="es-AR" sz="1400" u="none"/>
              <a:t>Si el personal no se encuentra en su Sector, se deberá plegar a la evacuación del sector más próximo.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s-AR" sz="1400" u="none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400" u="none"/>
              <a:t> Si un empleado o visita se encuentra eventualmente en un Sector que no es el suyo, deberá responder a las indicaciones del Responsable del Piso o Coordinador de Evacuación de dicho Sector y una vez en 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s-AR" sz="1400" u="none"/>
              <a:t>    el exterior del edificio deberá acudir al Punto de Encuentro establecido.</a:t>
            </a:r>
            <a:endParaRPr lang="es-AR" sz="140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s-AR" sz="1400" u="none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400" u="none"/>
              <a:t> Los Responsables de Piso y Coordinadores de Evacuación de Sectores abandonarán el piso con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s-AR" sz="1400" u="none"/>
              <a:t>    el personal a su cargo, asegurándose el completo desalojo del mismo.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s-AR" sz="1400" u="none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400" u="none"/>
              <a:t> </a:t>
            </a:r>
            <a:r>
              <a:rPr lang="es-AR" sz="1400" b="1" u="none"/>
              <a:t>Recomendamos que su conducta sea en todo momento la más adecuada para mantener el orden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s-AR" sz="1400" b="1" u="none"/>
              <a:t>    y evitar el pánico en el sentido de obrar con serenidad y de infundir confianza a la población a su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s-AR" sz="1400" b="1" u="none"/>
              <a:t>    cargo</a:t>
            </a:r>
            <a:r>
              <a:rPr lang="es-AR" sz="1400" u="none"/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400" u="none"/>
              <a:t> Abstenerse de gritar o adoptar actitudes de nerviosismo.</a:t>
            </a:r>
          </a:p>
          <a:p>
            <a:pPr>
              <a:lnSpc>
                <a:spcPct val="150000"/>
              </a:lnSpc>
            </a:pPr>
            <a:endParaRPr lang="es-AR" sz="1400" u="none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s-AR" sz="1400" u="none"/>
              <a:t> Acatar las órdenes inmediatamente.</a:t>
            </a:r>
            <a:endParaRPr lang="es-AR" u="none"/>
          </a:p>
          <a:p>
            <a:endParaRPr lang="es-AR" sz="1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s-AR" sz="2400" u="none"/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995-5076-48B4-BC41-6132782FEF9C}" type="slidenum">
              <a:rPr lang="en-US"/>
              <a:pPr/>
              <a:t>36</a:t>
            </a:fld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239713"/>
            <a:ext cx="91440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 b="1" u="none"/>
          </a:p>
          <a:p>
            <a:r>
              <a:rPr lang="pt-BR" b="1" u="none">
                <a:solidFill>
                  <a:srgbClr val="FF0000"/>
                </a:solidFill>
              </a:rPr>
              <a:t>NO SE DEBERÁ REGRESAR</a:t>
            </a:r>
            <a:r>
              <a:rPr lang="pt-BR" u="none"/>
              <a:t> al edificio una vez que se lo haya abandonado, esta recomendación es importante en razón de que el regreso de una persona al edificio conlleva un múltiple perjuicio y complicación:</a:t>
            </a:r>
          </a:p>
          <a:p>
            <a:endParaRPr lang="pt-BR" u="none"/>
          </a:p>
          <a:p>
            <a:pPr lvl="1">
              <a:buFontTx/>
              <a:buChar char="•"/>
            </a:pPr>
            <a:r>
              <a:rPr lang="pt-BR" u="none"/>
              <a:t> dificultad en el recuento del personal evacuado.</a:t>
            </a:r>
          </a:p>
          <a:p>
            <a:pPr lvl="1">
              <a:buFontTx/>
              <a:buChar char="•"/>
            </a:pPr>
            <a:endParaRPr lang="pt-BR" u="none"/>
          </a:p>
          <a:p>
            <a:pPr lvl="1">
              <a:buFontTx/>
              <a:buChar char="•"/>
            </a:pPr>
            <a:r>
              <a:rPr lang="pt-BR" u="none"/>
              <a:t> complicación en el tránsito de la población que está siendo evacuada.</a:t>
            </a:r>
          </a:p>
          <a:p>
            <a:pPr lvl="1"/>
            <a:r>
              <a:rPr lang="pt-BR" u="none"/>
              <a:t>  </a:t>
            </a:r>
          </a:p>
          <a:p>
            <a:pPr lvl="1">
              <a:buFontTx/>
              <a:buChar char="•"/>
            </a:pPr>
            <a:r>
              <a:rPr lang="pt-BR" u="none"/>
              <a:t> reasignación de personal propio o externo en su procura.</a:t>
            </a:r>
          </a:p>
          <a:p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A3E-CA74-4B9E-9440-14DC0D30E6EB}" type="slidenum">
              <a:rPr lang="en-US"/>
              <a:pPr/>
              <a:t>37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9972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000" b="1" u="none">
                <a:solidFill>
                  <a:srgbClr val="000099"/>
                </a:solidFill>
              </a:rPr>
              <a:t>DEFINICIONES PRÁCTICAS PARA RECORDAR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343-A4C0-480B-8AE6-082B0CAA8173}" type="slidenum">
              <a:rPr lang="en-US"/>
              <a:pPr/>
              <a:t>38</a:t>
            </a:fld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 b="1"/>
          </a:p>
          <a:p>
            <a:endParaRPr lang="es-AR" b="1" u="none"/>
          </a:p>
          <a:p>
            <a:pPr lvl="1"/>
            <a:r>
              <a:rPr lang="es-AR" b="1" u="none"/>
              <a:t>Emergencia</a:t>
            </a:r>
            <a:r>
              <a:rPr lang="es-AR" u="none"/>
              <a:t>:</a:t>
            </a:r>
          </a:p>
          <a:p>
            <a:pPr lvl="1"/>
            <a:r>
              <a:rPr lang="es-AR" u="none"/>
              <a:t>Es todo aquel acontecimiento inesperado y no deseado con potencial de daños a las personas, a la propiedad, al medio ambiente que genera la suspensión parcial o total de las actividades.</a:t>
            </a:r>
          </a:p>
          <a:p>
            <a:pPr lvl="1"/>
            <a:endParaRPr lang="es-AR" u="none"/>
          </a:p>
          <a:p>
            <a:pPr lvl="1"/>
            <a:r>
              <a:rPr lang="es-AR" b="1" u="none"/>
              <a:t>Evacuación</a:t>
            </a:r>
            <a:r>
              <a:rPr lang="es-AR" u="none"/>
              <a:t>:	</a:t>
            </a:r>
          </a:p>
          <a:p>
            <a:pPr lvl="1"/>
            <a:r>
              <a:rPr lang="es-AR" u="none"/>
              <a:t>Salida de los ocupantes de un edificio o instalación motivada por la existencia de un evento que pueda poner en peligro sus vidas.</a:t>
            </a:r>
          </a:p>
          <a:p>
            <a:pPr lvl="1"/>
            <a:endParaRPr lang="pt-BR" u="none">
              <a:solidFill>
                <a:srgbClr val="0000FF"/>
              </a:solidFill>
            </a:endParaRPr>
          </a:p>
          <a:p>
            <a:pPr lvl="1"/>
            <a:r>
              <a:rPr lang="pt-BR" b="1" u="none"/>
              <a:t>Vías de Evacuación</a:t>
            </a:r>
            <a:r>
              <a:rPr lang="pt-BR" u="none"/>
              <a:t>: </a:t>
            </a:r>
          </a:p>
          <a:p>
            <a:pPr lvl="1"/>
            <a:r>
              <a:rPr lang="pt-BR" u="none"/>
              <a:t>Pasillos de tránsito pre designado, por donde se debe conducir el personal evacuado para garantizar el éxito de la evacuación.</a:t>
            </a:r>
          </a:p>
          <a:p>
            <a:pPr lvl="1"/>
            <a:endParaRPr lang="pt-BR" u="none">
              <a:solidFill>
                <a:srgbClr val="0000FF"/>
              </a:solidFill>
            </a:endParaRPr>
          </a:p>
          <a:p>
            <a:pPr lvl="1"/>
            <a:r>
              <a:rPr lang="pt-BR" b="1" u="none"/>
              <a:t>Salidas de Emergencias</a:t>
            </a:r>
            <a:r>
              <a:rPr lang="pt-BR" u="none"/>
              <a:t>:</a:t>
            </a:r>
          </a:p>
          <a:p>
            <a:pPr lvl="1"/>
            <a:r>
              <a:rPr lang="pt-BR" u="none"/>
              <a:t>Aberturas designadas para la salida de las personas, las mismas deben abrirse fácilmente.</a:t>
            </a:r>
          </a:p>
          <a:p>
            <a:pPr lvl="1"/>
            <a:endParaRPr lang="pt-BR" u="none">
              <a:solidFill>
                <a:srgbClr val="0000FF"/>
              </a:solidFill>
            </a:endParaRPr>
          </a:p>
          <a:p>
            <a:pPr lvl="1"/>
            <a:r>
              <a:rPr lang="pt-BR" b="1" u="none">
                <a:solidFill>
                  <a:srgbClr val="000000"/>
                </a:solidFill>
              </a:rPr>
              <a:t>Punto de Encuentro</a:t>
            </a:r>
            <a:r>
              <a:rPr lang="pt-BR" u="none">
                <a:solidFill>
                  <a:srgbClr val="000000"/>
                </a:solidFill>
              </a:rPr>
              <a:t>:</a:t>
            </a:r>
            <a:endParaRPr lang="pt-BR" b="1" u="none">
              <a:solidFill>
                <a:srgbClr val="000000"/>
              </a:solidFill>
            </a:endParaRPr>
          </a:p>
          <a:p>
            <a:pPr lvl="1"/>
            <a:r>
              <a:rPr lang="pt-BR" u="none"/>
              <a:t>Lugar acordado en forma previa, donde se concentrarán las personas evacuadas.</a:t>
            </a:r>
          </a:p>
          <a:p>
            <a:pPr lvl="1"/>
            <a:endParaRPr lang="pt-BR" u="none">
              <a:solidFill>
                <a:srgbClr val="0000FF"/>
              </a:solidFill>
            </a:endParaRPr>
          </a:p>
          <a:p>
            <a:pPr lvl="1"/>
            <a:r>
              <a:rPr lang="pt-BR" b="1" u="none"/>
              <a:t>Componente Técnico</a:t>
            </a:r>
            <a:r>
              <a:rPr lang="pt-BR" u="none"/>
              <a:t>:</a:t>
            </a:r>
          </a:p>
          <a:p>
            <a:pPr lvl="1"/>
            <a:r>
              <a:rPr lang="pt-BR" u="none"/>
              <a:t>Mecanismos utilizados para asistir la evacuación (megáfonos, radios, sirena, luces, teléfonos, linternas, etc.).</a:t>
            </a:r>
          </a:p>
          <a:p>
            <a:endParaRPr lang="pt-BR" sz="1400" u="non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C8-12B0-4BE9-9894-9A201814E30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ESTRUCTURA ORGÁNICA   -   EVACUACIÓN</a:t>
            </a:r>
            <a:endParaRPr lang="en-US" sz="2000" u="none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8600" y="609600"/>
            <a:ext cx="4022725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s-ES_tradnl" sz="1400" b="1" u="none"/>
          </a:p>
          <a:p>
            <a:pPr algn="ctr"/>
            <a:r>
              <a:rPr lang="es-ES_tradnl" sz="1400" b="1" u="none"/>
              <a:t>2° Piso</a:t>
            </a:r>
          </a:p>
          <a:p>
            <a:pPr algn="ctr"/>
            <a:endParaRPr lang="es-ES_tradnl" sz="1400" u="none"/>
          </a:p>
          <a:p>
            <a:r>
              <a:rPr lang="es-ES_tradnl" sz="1400" b="1" u="none"/>
              <a:t>Director de Evacuación</a:t>
            </a:r>
            <a:r>
              <a:rPr lang="es-ES_tradnl" sz="1400" u="none"/>
              <a:t>: Sr. Ricardo Kelly</a:t>
            </a:r>
          </a:p>
          <a:p>
            <a:endParaRPr lang="es-ES_tradnl" sz="1400" u="none"/>
          </a:p>
          <a:p>
            <a:r>
              <a:rPr lang="es-ES_tradnl" sz="1400" u="none"/>
              <a:t>Alternativa I: Sr. Juan Moore</a:t>
            </a:r>
          </a:p>
          <a:p>
            <a:endParaRPr lang="es-ES_tradnl" sz="1400" u="none"/>
          </a:p>
          <a:p>
            <a:r>
              <a:rPr lang="es-ES_tradnl" sz="1400" u="none"/>
              <a:t>Alternativa II: Sr. Diego Escot</a:t>
            </a:r>
          </a:p>
          <a:p>
            <a:endParaRPr lang="es-ES_tradnl" sz="1400" u="none"/>
          </a:p>
          <a:p>
            <a:r>
              <a:rPr lang="es-ES_tradnl" sz="1400" b="1" u="none"/>
              <a:t>Responsable de Piso</a:t>
            </a:r>
            <a:r>
              <a:rPr lang="es-ES_tradnl" sz="1400" u="none"/>
              <a:t>: Sr. Carlos Gondar</a:t>
            </a:r>
          </a:p>
          <a:p>
            <a:endParaRPr lang="es-ES_tradnl" sz="1400" u="none"/>
          </a:p>
          <a:p>
            <a:r>
              <a:rPr lang="es-ES_tradnl" sz="1400" u="none"/>
              <a:t>Suplente: Sr. Marcelo Tejera</a:t>
            </a:r>
          </a:p>
          <a:p>
            <a:endParaRPr lang="es-ES_tradnl" sz="1400" u="none"/>
          </a:p>
          <a:p>
            <a:r>
              <a:rPr lang="es-ES_tradnl" sz="1400" b="1" u="none"/>
              <a:t>Coordinadores de Evacuación de Sectores</a:t>
            </a:r>
            <a:endParaRPr lang="es-ES_tradnl" sz="1400" u="none"/>
          </a:p>
          <a:p>
            <a:endParaRPr lang="es-ES_tradnl" sz="1400" u="none"/>
          </a:p>
          <a:p>
            <a:r>
              <a:rPr lang="es-ES_tradnl" sz="1400" b="1" u="none"/>
              <a:t>Sector A</a:t>
            </a:r>
            <a:r>
              <a:rPr lang="es-ES_tradnl" sz="1400" u="none"/>
              <a:t>: Sr. Mario Argente</a:t>
            </a:r>
          </a:p>
          <a:p>
            <a:endParaRPr lang="es-ES_tradnl" sz="1400" u="none"/>
          </a:p>
          <a:p>
            <a:r>
              <a:rPr lang="es-ES_tradnl" sz="1400" u="none"/>
              <a:t>Suplente: Sr. Mariano Pulpeiro</a:t>
            </a:r>
          </a:p>
          <a:p>
            <a:endParaRPr lang="es-ES_tradnl" sz="1400" u="none"/>
          </a:p>
          <a:p>
            <a:r>
              <a:rPr lang="es-ES_tradnl" sz="1400" b="1" u="none"/>
              <a:t>Sector B</a:t>
            </a:r>
            <a:r>
              <a:rPr lang="es-ES_tradnl" sz="1400" u="none"/>
              <a:t>: Sr. Maximiliano Miglieti</a:t>
            </a:r>
          </a:p>
          <a:p>
            <a:endParaRPr lang="es-ES_tradnl" sz="1400" u="none"/>
          </a:p>
          <a:p>
            <a:r>
              <a:rPr lang="es-ES_tradnl" sz="1400" u="none"/>
              <a:t>Suplente: Srta. Viviana Schneider</a:t>
            </a:r>
          </a:p>
          <a:p>
            <a:endParaRPr lang="es-ES_tradnl" sz="1400" u="none"/>
          </a:p>
          <a:p>
            <a:r>
              <a:rPr lang="es-ES_tradnl" sz="1400" b="1" u="none"/>
              <a:t>Sector C</a:t>
            </a:r>
            <a:r>
              <a:rPr lang="es-ES_tradnl" sz="1400" u="none"/>
              <a:t>: Sr. Mariano Prado</a:t>
            </a:r>
          </a:p>
          <a:p>
            <a:endParaRPr lang="es-ES_tradnl" sz="1400" u="none"/>
          </a:p>
          <a:p>
            <a:r>
              <a:rPr lang="es-ES_tradnl" sz="1400" u="none"/>
              <a:t>Suplente: Sr. Ariel Bufalo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724400" y="609600"/>
            <a:ext cx="4022725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s-ES_tradnl" sz="1400" b="1" u="none"/>
          </a:p>
          <a:p>
            <a:pPr algn="ctr"/>
            <a:r>
              <a:rPr lang="es-ES_tradnl" sz="1400" b="1" u="none"/>
              <a:t>3° Piso</a:t>
            </a:r>
          </a:p>
          <a:p>
            <a:pPr algn="ctr"/>
            <a:endParaRPr lang="es-ES_tradnl" sz="1400" u="none"/>
          </a:p>
          <a:p>
            <a:r>
              <a:rPr lang="es-ES_tradnl" sz="1400" b="1" u="none"/>
              <a:t>Director de Evacuación</a:t>
            </a:r>
            <a:r>
              <a:rPr lang="es-ES_tradnl" sz="1400" u="none"/>
              <a:t>: Sr. Juan Moore</a:t>
            </a:r>
          </a:p>
          <a:p>
            <a:endParaRPr lang="es-ES_tradnl" sz="1400" u="none"/>
          </a:p>
          <a:p>
            <a:r>
              <a:rPr lang="es-ES_tradnl" sz="1400" u="none"/>
              <a:t>Alternativa I: Sr. Ricardo Kelly</a:t>
            </a:r>
          </a:p>
          <a:p>
            <a:endParaRPr lang="es-ES_tradnl" sz="1400" u="none"/>
          </a:p>
          <a:p>
            <a:r>
              <a:rPr lang="es-ES_tradnl" sz="1400" u="none"/>
              <a:t>Alternativa II: Sr. Diego Escot</a:t>
            </a:r>
          </a:p>
          <a:p>
            <a:endParaRPr lang="es-ES_tradnl" sz="1400" u="none"/>
          </a:p>
          <a:p>
            <a:r>
              <a:rPr lang="es-ES_tradnl" sz="1400" b="1" u="none"/>
              <a:t>Responsable de Piso</a:t>
            </a:r>
            <a:r>
              <a:rPr lang="es-ES_tradnl" sz="1400" u="none"/>
              <a:t>: Sr. Mariano Cretella </a:t>
            </a:r>
          </a:p>
          <a:p>
            <a:endParaRPr lang="es-ES_tradnl" sz="1400" u="none"/>
          </a:p>
          <a:p>
            <a:r>
              <a:rPr lang="es-ES_tradnl" sz="1400" u="none"/>
              <a:t>Suplente: Sr. Juan Mazziotti</a:t>
            </a:r>
          </a:p>
          <a:p>
            <a:endParaRPr lang="es-ES_tradnl" sz="1400" u="none"/>
          </a:p>
          <a:p>
            <a:r>
              <a:rPr lang="es-ES_tradnl" sz="1400" b="1" u="none"/>
              <a:t>Coordinadores de Evacuación de Sectores</a:t>
            </a:r>
            <a:endParaRPr lang="es-ES_tradnl" sz="1400" u="none"/>
          </a:p>
          <a:p>
            <a:endParaRPr lang="es-ES_tradnl" sz="1400" u="none"/>
          </a:p>
          <a:p>
            <a:r>
              <a:rPr lang="es-ES_tradnl" sz="1400" b="1" u="none"/>
              <a:t>Sector A</a:t>
            </a:r>
            <a:r>
              <a:rPr lang="es-ES_tradnl" sz="1400" u="none"/>
              <a:t>: Sr. Domingo Ursino</a:t>
            </a:r>
          </a:p>
          <a:p>
            <a:endParaRPr lang="es-ES_tradnl" sz="1400" u="none"/>
          </a:p>
          <a:p>
            <a:r>
              <a:rPr lang="es-ES_tradnl" sz="1400" u="none"/>
              <a:t>Suplente:Srta. Gustavo Stanizzi</a:t>
            </a:r>
          </a:p>
          <a:p>
            <a:endParaRPr lang="es-ES_tradnl" sz="1400" u="none"/>
          </a:p>
          <a:p>
            <a:r>
              <a:rPr lang="es-ES_tradnl" sz="1400" b="1" u="none"/>
              <a:t>Sector B</a:t>
            </a:r>
            <a:r>
              <a:rPr lang="es-ES_tradnl" sz="1400" u="none"/>
              <a:t>: Sr. Christian Rada</a:t>
            </a:r>
          </a:p>
          <a:p>
            <a:endParaRPr lang="es-ES_tradnl" sz="1400" u="none"/>
          </a:p>
          <a:p>
            <a:r>
              <a:rPr lang="es-ES_tradnl" sz="1400" u="none"/>
              <a:t>Suplente: Sr. Diego Oddo</a:t>
            </a:r>
          </a:p>
          <a:p>
            <a:endParaRPr lang="es-ES_tradnl" sz="1400" u="none"/>
          </a:p>
          <a:p>
            <a:r>
              <a:rPr lang="es-ES_tradnl" sz="1400" b="1" u="none"/>
              <a:t>Sector C</a:t>
            </a:r>
            <a:r>
              <a:rPr lang="es-ES_tradnl" sz="1400" u="none"/>
              <a:t>: Sr. Juan Tiscornia</a:t>
            </a:r>
          </a:p>
          <a:p>
            <a:endParaRPr lang="es-ES_tradnl" sz="1400" u="none"/>
          </a:p>
          <a:p>
            <a:r>
              <a:rPr lang="es-ES_tradnl" sz="1400" u="none"/>
              <a:t>Suplente: Sra. María Laura De Los Santos</a:t>
            </a:r>
            <a:endParaRPr lang="es-ES_tradnl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17C-B821-4813-82D4-7930C1BAA6BD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PISO 2°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0" y="3163888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2000" u="none"/>
              <a:t>GRUPO DE LUCHA CONTRA INCENDIO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0" y="762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2000" u="none"/>
              <a:t>RESPONSABLE DE PISO</a:t>
            </a:r>
          </a:p>
        </p:txBody>
      </p:sp>
      <p:pic>
        <p:nvPicPr>
          <p:cNvPr id="37897" name="Picture 9" descr="De Luca Guiller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8763" y="3933825"/>
            <a:ext cx="1066800" cy="914400"/>
          </a:xfrm>
          <a:prstGeom prst="rect">
            <a:avLst/>
          </a:prstGeom>
          <a:noFill/>
        </p:spPr>
      </p:pic>
      <p:pic>
        <p:nvPicPr>
          <p:cNvPr id="37898" name="Picture 10" descr="Montañana Eduard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933825"/>
            <a:ext cx="1066800" cy="914400"/>
          </a:xfrm>
          <a:prstGeom prst="rect">
            <a:avLst/>
          </a:prstGeom>
          <a:noFill/>
        </p:spPr>
      </p:pic>
      <p:pic>
        <p:nvPicPr>
          <p:cNvPr id="37899" name="Picture 11" descr="Gomez Lu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3933825"/>
            <a:ext cx="1066800" cy="914400"/>
          </a:xfrm>
          <a:prstGeom prst="rect">
            <a:avLst/>
          </a:prstGeom>
          <a:noFill/>
        </p:spPr>
      </p:pic>
      <p:pic>
        <p:nvPicPr>
          <p:cNvPr id="3790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1275" y="1341438"/>
            <a:ext cx="1511300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BCDB-9C6A-45F2-8DDB-B5980B4BC91E}" type="slidenum">
              <a:rPr lang="en-US"/>
              <a:pPr/>
              <a:t>6</a:t>
            </a:fld>
            <a:endParaRPr lang="en-US"/>
          </a:p>
        </p:txBody>
      </p:sp>
      <p:pic>
        <p:nvPicPr>
          <p:cNvPr id="43027" name="Picture 19" descr="2 sector Aa perspect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49275"/>
            <a:ext cx="8785225" cy="6027738"/>
          </a:xfrm>
          <a:prstGeom prst="rect">
            <a:avLst/>
          </a:prstGeom>
          <a:noFill/>
        </p:spPr>
      </p:pic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3995738" y="6165850"/>
            <a:ext cx="1017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200" u="none"/>
              <a:t>Coordinador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364163" y="6178550"/>
            <a:ext cx="1060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5229225"/>
            <a:ext cx="10080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3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163" y="5229225"/>
            <a:ext cx="10080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B874-19C8-43D9-9AEE-3937F06F8226}" type="slidenum">
              <a:rPr lang="en-US"/>
              <a:pPr/>
              <a:t>7</a:t>
            </a:fld>
            <a:endParaRPr lang="en-US"/>
          </a:p>
        </p:txBody>
      </p:sp>
      <p:pic>
        <p:nvPicPr>
          <p:cNvPr id="35858" name="Picture 18" descr="2 sector Bb perspect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546100"/>
            <a:ext cx="8713788" cy="5978525"/>
          </a:xfrm>
          <a:prstGeom prst="rect">
            <a:avLst/>
          </a:prstGeom>
          <a:noFill/>
        </p:spPr>
      </p:pic>
      <p:pic>
        <p:nvPicPr>
          <p:cNvPr id="35859" name="Picture 19" descr="Miglietti Maximilia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2349500"/>
            <a:ext cx="1066800" cy="914400"/>
          </a:xfrm>
          <a:prstGeom prst="rect">
            <a:avLst/>
          </a:prstGeom>
          <a:noFill/>
        </p:spPr>
      </p:pic>
      <p:pic>
        <p:nvPicPr>
          <p:cNvPr id="35860" name="Picture 20" descr="Schneider Vivia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1913" y="2349500"/>
            <a:ext cx="1066800" cy="914400"/>
          </a:xfrm>
          <a:prstGeom prst="rect">
            <a:avLst/>
          </a:prstGeom>
          <a:noFill/>
        </p:spPr>
      </p:pic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6372225" y="33575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200" u="none"/>
              <a:t>Coordinador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7885113" y="3357563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1108-0EAF-4051-B476-BFF503D2314D}" type="slidenum">
              <a:rPr lang="en-US"/>
              <a:pPr/>
              <a:t>8</a:t>
            </a:fld>
            <a:endParaRPr lang="en-US"/>
          </a:p>
        </p:txBody>
      </p:sp>
      <p:pic>
        <p:nvPicPr>
          <p:cNvPr id="44047" name="Picture 2063" descr="2 sector Ca perspect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49275"/>
            <a:ext cx="8785225" cy="6027738"/>
          </a:xfrm>
          <a:prstGeom prst="rect">
            <a:avLst/>
          </a:prstGeom>
          <a:noFill/>
        </p:spPr>
      </p:pic>
      <p:sp>
        <p:nvSpPr>
          <p:cNvPr id="44048" name="Text Box 2064"/>
          <p:cNvSpPr txBox="1">
            <a:spLocks noChangeArrowheads="1"/>
          </p:cNvSpPr>
          <p:nvPr/>
        </p:nvSpPr>
        <p:spPr bwMode="auto">
          <a:xfrm>
            <a:off x="7780338" y="314166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sz="1200" u="none"/>
              <a:t>Coordinador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44049" name="Text Box 2065"/>
          <p:cNvSpPr txBox="1">
            <a:spLocks noChangeArrowheads="1"/>
          </p:cNvSpPr>
          <p:nvPr/>
        </p:nvSpPr>
        <p:spPr bwMode="auto">
          <a:xfrm>
            <a:off x="7893050" y="4508500"/>
            <a:ext cx="782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200" u="none"/>
              <a:t>Suplente</a:t>
            </a:r>
            <a:endParaRPr lang="es-ES_tradnl" sz="2400" u="none">
              <a:latin typeface="Times New Roman" pitchFamily="18" charset="0"/>
            </a:endParaRPr>
          </a:p>
        </p:txBody>
      </p:sp>
      <p:pic>
        <p:nvPicPr>
          <p:cNvPr id="44050" name="Picture 2066" descr="Bufalo Ari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650" y="3573463"/>
            <a:ext cx="1066800" cy="914400"/>
          </a:xfrm>
          <a:prstGeom prst="rect">
            <a:avLst/>
          </a:prstGeom>
          <a:noFill/>
        </p:spPr>
      </p:pic>
      <p:pic>
        <p:nvPicPr>
          <p:cNvPr id="44051" name="Picture 2067" descr="Prado Maria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2228850"/>
            <a:ext cx="10668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2C43-E56F-40F4-95DB-869337AC015B}" type="slidenum">
              <a:rPr lang="en-US"/>
              <a:pPr/>
              <a:t>9</a:t>
            </a:fld>
            <a:endParaRPr lang="en-US"/>
          </a:p>
        </p:txBody>
      </p:sp>
      <p:pic>
        <p:nvPicPr>
          <p:cNvPr id="81924" name="Picture 4" descr="2 pisogener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476250"/>
            <a:ext cx="8353425" cy="6046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2637</Words>
  <Application>Microsoft PowerPoint</Application>
  <PresentationFormat>Presentación en pantalla (4:3)</PresentationFormat>
  <Paragraphs>527</Paragraphs>
  <Slides>38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1" baseType="lpstr">
      <vt:lpstr>Diseño predeterminado</vt:lpstr>
      <vt:lpstr>Foto de Photo Editor</vt:lpstr>
      <vt:lpstr>Documento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</vt:vector>
  </TitlesOfParts>
  <Company>AN MMC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MARSH INC.</dc:creator>
  <cp:lastModifiedBy>Agustin</cp:lastModifiedBy>
  <cp:revision>541</cp:revision>
  <cp:lastPrinted>2004-08-06T14:09:18Z</cp:lastPrinted>
  <dcterms:created xsi:type="dcterms:W3CDTF">2003-06-16T22:36:23Z</dcterms:created>
  <dcterms:modified xsi:type="dcterms:W3CDTF">2009-04-28T13:28:19Z</dcterms:modified>
</cp:coreProperties>
</file>