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8" r:id="rId3"/>
    <p:sldId id="296" r:id="rId4"/>
    <p:sldId id="295" r:id="rId5"/>
    <p:sldId id="294" r:id="rId6"/>
    <p:sldId id="292" r:id="rId7"/>
    <p:sldId id="298" r:id="rId8"/>
    <p:sldId id="290" r:id="rId9"/>
    <p:sldId id="297" r:id="rId10"/>
    <p:sldId id="29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696B03B-E1A2-4C0B-A376-DE43F7F4D82E}">
          <p14:sldIdLst>
            <p14:sldId id="256"/>
            <p14:sldId id="288"/>
            <p14:sldId id="296"/>
            <p14:sldId id="295"/>
            <p14:sldId id="294"/>
            <p14:sldId id="292"/>
            <p14:sldId id="298"/>
            <p14:sldId id="290"/>
            <p14:sldId id="297"/>
            <p14:sldId id="293"/>
          </p14:sldIdLst>
        </p14:section>
        <p14:section name="无标题节" id="{2D6B19EA-666F-4DB9-9C23-42497BEFCC5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7" autoAdjust="0"/>
    <p:restoredTop sz="94660"/>
  </p:normalViewPr>
  <p:slideViewPr>
    <p:cSldViewPr>
      <p:cViewPr varScale="1">
        <p:scale>
          <a:sx n="98" d="100"/>
          <a:sy n="98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7768-9878-4EA5-B6AE-529B5593C25A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7768-9878-4EA5-B6AE-529B5593C25A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7768-9878-4EA5-B6AE-529B5593C25A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7768-9878-4EA5-B6AE-529B5593C25A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7768-9878-4EA5-B6AE-529B5593C25A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7768-9878-4EA5-B6AE-529B5593C25A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7768-9878-4EA5-B6AE-529B5593C25A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7768-9878-4EA5-B6AE-529B5593C25A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7768-9878-4EA5-B6AE-529B5593C25A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7768-9878-4EA5-B6AE-529B5593C25A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7768-9878-4EA5-B6AE-529B5593C25A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D27768-9878-4EA5-B6AE-529B5593C25A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系统安全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– </a:t>
            </a:r>
            <a:r>
              <a:rPr lang="zh-CN" altLang="en-US" dirty="0" smtClean="0">
                <a:solidFill>
                  <a:srgbClr val="FFFF00"/>
                </a:solidFill>
              </a:rPr>
              <a:t>理论与应用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公钥加密方案的安全模型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en-US" altLang="zh-CN" i="1" dirty="0" err="1" smtClean="0">
                <a:solidFill>
                  <a:srgbClr val="FFC000"/>
                </a:solidFill>
              </a:rPr>
              <a:t>ElGamal</a:t>
            </a:r>
            <a:r>
              <a:rPr lang="zh-CN" altLang="en-US" dirty="0" smtClean="0">
                <a:solidFill>
                  <a:srgbClr val="FFC000"/>
                </a:solidFill>
              </a:rPr>
              <a:t>公钥加密方案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zh-CN" altLang="en-US" dirty="0" smtClean="0"/>
              <a:t>田园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997"/>
            <a:ext cx="3491880" cy="241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653" y="4509120"/>
            <a:ext cx="4392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 err="1"/>
              <a:t>e</a:t>
            </a:r>
            <a:r>
              <a:rPr lang="en-US" altLang="zh-CN" sz="3600" i="1" dirty="0" err="1" smtClean="0"/>
              <a:t>d</a:t>
            </a:r>
            <a:r>
              <a:rPr lang="en-US" altLang="zh-CN" sz="3600" i="1" dirty="0" smtClean="0"/>
              <a:t> = 1 mod </a:t>
            </a:r>
            <a:r>
              <a:rPr lang="el-GR" altLang="zh-CN" sz="3600" i="1" dirty="0" smtClean="0"/>
              <a:t>φ</a:t>
            </a:r>
            <a:r>
              <a:rPr lang="en-US" altLang="zh-CN" sz="3600" i="1" dirty="0" smtClean="0"/>
              <a:t>(N)</a:t>
            </a:r>
          </a:p>
          <a:p>
            <a:r>
              <a:rPr lang="en-US" altLang="zh-CN" sz="3600" i="1" dirty="0" smtClean="0"/>
              <a:t>Y = M</a:t>
            </a:r>
            <a:r>
              <a:rPr lang="en-US" altLang="zh-CN" sz="3600" i="1" baseline="30000" dirty="0" smtClean="0"/>
              <a:t>e</a:t>
            </a:r>
            <a:r>
              <a:rPr lang="en-US" altLang="zh-CN" sz="3600" i="1" dirty="0" smtClean="0"/>
              <a:t> mod N</a:t>
            </a:r>
          </a:p>
          <a:p>
            <a:r>
              <a:rPr lang="en-US" altLang="zh-CN" sz="3600" i="1" dirty="0" smtClean="0"/>
              <a:t>M = </a:t>
            </a:r>
            <a:r>
              <a:rPr lang="en-US" altLang="zh-CN" sz="3600" i="1" dirty="0" err="1" smtClean="0"/>
              <a:t>Yd</a:t>
            </a:r>
            <a:r>
              <a:rPr lang="en-US" altLang="zh-CN" sz="3600" i="1" dirty="0" smtClean="0"/>
              <a:t> mod N</a:t>
            </a:r>
            <a:endParaRPr lang="zh-CN" alt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18756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35453"/>
    </mc:Choice>
    <mc:Fallback xmlns="">
      <p:transition spd="slow" advTm="3545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66360"/>
          </a:xfrm>
        </p:spPr>
        <p:txBody>
          <a:bodyPr/>
          <a:lstStyle/>
          <a:p>
            <a:r>
              <a:rPr lang="zh-CN" altLang="en-US" dirty="0"/>
              <a:t>公钥加密方案</a:t>
            </a:r>
            <a:r>
              <a:rPr lang="en-US" altLang="zh-CN" dirty="0" smtClean="0"/>
              <a:t>(9)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507288" cy="5127848"/>
              </a:xfrm>
            </p:spPr>
            <p:txBody>
              <a:bodyPr/>
              <a:lstStyle/>
              <a:p>
                <a:r>
                  <a:rPr lang="en-US" altLang="zh-CN" sz="2400" b="1" i="1" dirty="0" err="1">
                    <a:solidFill>
                      <a:srgbClr val="FF0000"/>
                    </a:solidFill>
                  </a:rPr>
                  <a:t>ElGamal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方案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：精确的安全性结论</a:t>
                </a:r>
                <a:endParaRPr lang="en-US" altLang="zh-CN" sz="2400" dirty="0" smtClean="0">
                  <a:solidFill>
                    <a:srgbClr val="0070C0"/>
                  </a:solidFill>
                </a:endParaRPr>
              </a:p>
              <a:p>
                <a:endParaRPr lang="en-US" altLang="zh-CN" sz="24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    </a:t>
                </a:r>
                <a:r>
                  <a:rPr lang="zh-CN" altLang="en-US" sz="1800" dirty="0" smtClean="0">
                    <a:solidFill>
                      <a:srgbClr val="0070C0"/>
                    </a:solidFill>
                  </a:rPr>
                  <a:t>记号：</a:t>
                </a:r>
                <a:r>
                  <a:rPr lang="en-US" altLang="zh-CN" sz="1800" i="1" u="sng" dirty="0" smtClean="0">
                    <a:solidFill>
                      <a:srgbClr val="0070C0"/>
                    </a:solidFill>
                  </a:rPr>
                  <a:t>poly</a:t>
                </a:r>
                <a:r>
                  <a:rPr lang="en-US" altLang="zh-CN" sz="1800" u="sng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800" i="1" u="sng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1800" u="sng" dirty="0" smtClean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1800" dirty="0" smtClean="0">
                    <a:solidFill>
                      <a:srgbClr val="0070C0"/>
                    </a:solidFill>
                  </a:rPr>
                  <a:t>表示</a:t>
                </a:r>
                <a:r>
                  <a:rPr lang="en-US" altLang="zh-CN" sz="1800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zh-CN" altLang="en-US" sz="1800" dirty="0" smtClean="0">
                    <a:solidFill>
                      <a:srgbClr val="0070C0"/>
                    </a:solidFill>
                  </a:rPr>
                  <a:t>的某个多项式。</a:t>
                </a:r>
                <a:endParaRPr lang="en-US" altLang="zh-CN" sz="1800" dirty="0">
                  <a:solidFill>
                    <a:srgbClr val="0070C0"/>
                  </a:solidFill>
                </a:endParaRPr>
              </a:p>
              <a:p>
                <a:r>
                  <a:rPr lang="en-US" altLang="zh-CN" sz="2400" dirty="0" smtClean="0">
                    <a:solidFill>
                      <a:srgbClr val="0070C0"/>
                    </a:solidFill>
                  </a:rPr>
                  <a:t>     </a:t>
                </a:r>
                <a:r>
                  <a:rPr lang="zh-CN" altLang="en-US" sz="2000" dirty="0" smtClean="0">
                    <a:solidFill>
                      <a:srgbClr val="C00000"/>
                    </a:solidFill>
                  </a:rPr>
                  <a:t>若群族</a:t>
                </a:r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   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{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000" i="1" baseline="-25000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000" baseline="-25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baseline="-25000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baseline="-25000" dirty="0">
                    <a:solidFill>
                      <a:srgbClr val="0070C0"/>
                    </a:solidFill>
                  </a:rPr>
                  <a:t>)</a:t>
                </a:r>
                <a:r>
                  <a:rPr lang="en-US" altLang="zh-CN" sz="2000" baseline="-25000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000" i="1" baseline="-25000" dirty="0" smtClean="0">
                    <a:solidFill>
                      <a:srgbClr val="0070C0"/>
                    </a:solidFill>
                  </a:rPr>
                  <a:t>q</a:t>
                </a:r>
                <a:r>
                  <a:rPr lang="en-US" altLang="zh-CN" sz="2000" baseline="-25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baseline="-25000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baseline="-25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G</a:t>
                </a:r>
                <a:r>
                  <a:rPr lang="en-US" altLang="zh-CN" sz="2000" i="1" baseline="-25000" dirty="0" smtClean="0">
                    <a:solidFill>
                      <a:srgbClr val="FF0000"/>
                    </a:solidFill>
                  </a:rPr>
                  <a:t>g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i="1" baseline="-25000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),</a:t>
                </a:r>
                <a:r>
                  <a:rPr lang="en-US" altLang="zh-CN" sz="2000" i="1" baseline="-25000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i="1" baseline="-25000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是以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g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为生成子的素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阶循环群，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altLang="zh-CN" sz="2000" dirty="0" smtClean="0">
                    <a:solidFill>
                      <a:srgbClr val="0070C0"/>
                    </a:solidFill>
                  </a:rPr>
                  <a:t>}</a:t>
                </a:r>
              </a:p>
              <a:p>
                <a:r>
                  <a:rPr lang="zh-CN" altLang="en-US" sz="2000" dirty="0" smtClean="0">
                    <a:solidFill>
                      <a:srgbClr val="C00000"/>
                    </a:solidFill>
                  </a:rPr>
                  <a:t>上的判定性</a:t>
                </a:r>
                <a:r>
                  <a:rPr lang="en-US" altLang="zh-CN" sz="2000" i="1" dirty="0" err="1" smtClean="0">
                    <a:solidFill>
                      <a:srgbClr val="C00000"/>
                    </a:solidFill>
                  </a:rPr>
                  <a:t>Diffie</a:t>
                </a:r>
                <a:r>
                  <a:rPr lang="en-US" altLang="zh-CN" sz="2000" i="1" dirty="0" smtClean="0">
                    <a:solidFill>
                      <a:srgbClr val="C00000"/>
                    </a:solidFill>
                  </a:rPr>
                  <a:t>-Hellman</a:t>
                </a:r>
                <a:r>
                  <a:rPr lang="zh-CN" altLang="en-US" sz="2000" dirty="0" smtClean="0">
                    <a:solidFill>
                      <a:srgbClr val="C00000"/>
                    </a:solidFill>
                  </a:rPr>
                  <a:t>问题难解，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即任何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P.P.T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算法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平均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时间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复杂度是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poly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的随机算法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altLang="zh-CN" sz="2000" b="1" i="1" dirty="0" smtClean="0">
                    <a:solidFill>
                      <a:srgbClr val="C00000"/>
                    </a:solidFill>
                  </a:rPr>
                  <a:t>A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都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有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  | 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g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), </a:t>
                </a:r>
                <a:r>
                  <a:rPr lang="en-US" altLang="zh-CN" sz="2000" i="1" dirty="0" err="1" smtClean="0">
                    <a:solidFill>
                      <a:srgbClr val="FF0000"/>
                    </a:solidFill>
                  </a:rPr>
                  <a:t>u,v,w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 = 1|1</a:t>
                </a:r>
                <a:r>
                  <a:rPr lang="en-US" altLang="zh-CN" sz="2000" dirty="0" smtClean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≦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2000" dirty="0" smtClean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≦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q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), 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u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=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altLang="zh-CN" sz="2000" i="1" baseline="30000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=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altLang="zh-CN" sz="2000" i="1" baseline="30000" dirty="0" smtClean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w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=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altLang="zh-CN" sz="2000" i="1" baseline="30000" dirty="0" err="1" smtClean="0">
                    <a:solidFill>
                      <a:srgbClr val="0070C0"/>
                    </a:solidFill>
                  </a:rPr>
                  <a:t>xy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]</a:t>
                </a: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 </a:t>
                </a:r>
                <a:r>
                  <a:rPr lang="en-US" altLang="zh-CN" sz="2000" dirty="0" smtClean="0">
                    <a:solidFill>
                      <a:srgbClr val="0070C0"/>
                    </a:solidFill>
                    <a:latin typeface="+mn-ea"/>
                  </a:rPr>
                  <a:t>-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P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[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g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k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), </a:t>
                </a:r>
                <a:r>
                  <a:rPr lang="en-US" altLang="zh-CN" sz="2000" i="1" dirty="0" err="1">
                    <a:solidFill>
                      <a:srgbClr val="FF0000"/>
                    </a:solidFill>
                  </a:rPr>
                  <a:t>u,v,w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 = 1|1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≦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y,w</a:t>
                </a:r>
                <a:r>
                  <a:rPr lang="en-US" altLang="zh-CN" sz="2000" dirty="0" smtClean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≦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q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), 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u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=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</a:t>
                </a:r>
                <a:r>
                  <a:rPr lang="en-US" altLang="zh-CN" sz="2000" i="1" baseline="30000" dirty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v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=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</a:t>
                </a:r>
                <a:r>
                  <a:rPr lang="en-US" altLang="zh-CN" sz="2000" i="1" baseline="30000" dirty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w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=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altLang="zh-CN" sz="2000" i="1" baseline="30000" dirty="0">
                    <a:solidFill>
                      <a:srgbClr val="0070C0"/>
                    </a:solidFill>
                  </a:rPr>
                  <a:t>w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]|</a:t>
                </a: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≦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  O(2</a:t>
                </a:r>
                <a:r>
                  <a:rPr lang="en-US" altLang="zh-CN" sz="2000" i="1" baseline="30000" dirty="0" smtClean="0">
                    <a:solidFill>
                      <a:srgbClr val="FF0000"/>
                    </a:solidFill>
                  </a:rPr>
                  <a:t>-k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，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</a:rPr>
                  <a:t>，</a:t>
                </a:r>
                <a:endParaRPr lang="en-US" altLang="zh-CN" sz="2000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 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则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ElGamal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方案具有语义安全性。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endParaRPr lang="zh-CN" alt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507288" cy="5127848"/>
              </a:xfrm>
              <a:blipFill rotWithShape="1">
                <a:blip r:embed="rId2"/>
                <a:stretch>
                  <a:fillRect l="-716" t="-1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33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66360"/>
          </a:xfrm>
        </p:spPr>
        <p:txBody>
          <a:bodyPr/>
          <a:lstStyle/>
          <a:p>
            <a:r>
              <a:rPr lang="zh-CN" altLang="en-US" dirty="0"/>
              <a:t>公钥加密方案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                                   </a:t>
            </a:r>
            <a:r>
              <a:rPr lang="zh-CN" altLang="en-US" b="1" dirty="0" smtClean="0">
                <a:solidFill>
                  <a:srgbClr val="0070C0"/>
                </a:solidFill>
              </a:rPr>
              <a:t>内容提要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endParaRPr lang="en-US" altLang="zh-CN" dirty="0" smtClean="0"/>
          </a:p>
          <a:p>
            <a:r>
              <a:rPr lang="zh-CN" altLang="en-US" sz="2000" dirty="0" smtClean="0">
                <a:solidFill>
                  <a:srgbClr val="0070C0"/>
                </a:solidFill>
              </a:rPr>
              <a:t>一、基于因子分解难解性的公钥加密方案：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         (1) </a:t>
            </a:r>
            <a:r>
              <a:rPr lang="en-US" altLang="zh-CN" sz="2000" b="1" i="1" dirty="0" smtClean="0">
                <a:solidFill>
                  <a:srgbClr val="0070C0"/>
                </a:solidFill>
              </a:rPr>
              <a:t>RSA</a:t>
            </a:r>
            <a:r>
              <a:rPr lang="zh-CN" altLang="en-US" sz="2000" dirty="0" smtClean="0">
                <a:solidFill>
                  <a:srgbClr val="0070C0"/>
                </a:solidFill>
              </a:rPr>
              <a:t>方案：基本工作原理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         (2) </a:t>
            </a:r>
            <a:r>
              <a:rPr lang="en-US" altLang="zh-CN" sz="2000" b="1" i="1" dirty="0" smtClean="0">
                <a:solidFill>
                  <a:srgbClr val="0070C0"/>
                </a:solidFill>
              </a:rPr>
              <a:t>RSA</a:t>
            </a:r>
            <a:r>
              <a:rPr lang="zh-CN" altLang="en-US" sz="2000" dirty="0" smtClean="0">
                <a:solidFill>
                  <a:srgbClr val="0070C0"/>
                </a:solidFill>
              </a:rPr>
              <a:t>方案：更多的认识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         (3) IT</a:t>
            </a:r>
            <a:r>
              <a:rPr lang="zh-CN" altLang="en-US" sz="2000" dirty="0" smtClean="0">
                <a:solidFill>
                  <a:srgbClr val="0070C0"/>
                </a:solidFill>
              </a:rPr>
              <a:t>业界标准：</a:t>
            </a:r>
            <a:r>
              <a:rPr lang="en-US" altLang="zh-CN" sz="2000" b="1" i="1" dirty="0" smtClean="0">
                <a:solidFill>
                  <a:srgbClr val="0070C0"/>
                </a:solidFill>
              </a:rPr>
              <a:t>OAEP/RSA</a:t>
            </a:r>
            <a:r>
              <a:rPr lang="zh-CN" altLang="en-US" sz="2000" dirty="0" smtClean="0">
                <a:solidFill>
                  <a:srgbClr val="0070C0"/>
                </a:solidFill>
              </a:rPr>
              <a:t>方案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zh-CN" altLang="en-US" sz="2000" dirty="0">
                <a:solidFill>
                  <a:srgbClr val="0070C0"/>
                </a:solidFill>
              </a:rPr>
              <a:t>二</a:t>
            </a:r>
            <a:r>
              <a:rPr lang="zh-CN" altLang="en-US" sz="2000" dirty="0" smtClean="0">
                <a:solidFill>
                  <a:srgbClr val="0070C0"/>
                </a:solidFill>
              </a:rPr>
              <a:t>、基于离散对数问题难解性的公钥加密方案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         (4)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 </a:t>
            </a:r>
            <a:r>
              <a:rPr lang="en-US" altLang="zh-CN" sz="2000" i="1" dirty="0" err="1" smtClean="0">
                <a:solidFill>
                  <a:srgbClr val="0070C0"/>
                </a:solidFill>
              </a:rPr>
              <a:t>ElGamal</a:t>
            </a:r>
            <a:r>
              <a:rPr lang="zh-CN" altLang="en-US" sz="2000" dirty="0" smtClean="0">
                <a:solidFill>
                  <a:srgbClr val="0070C0"/>
                </a:solidFill>
              </a:rPr>
              <a:t>方案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        (5) 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Cramer-</a:t>
            </a:r>
            <a:r>
              <a:rPr lang="en-US" altLang="zh-CN" sz="2000" i="1" dirty="0" err="1" smtClean="0">
                <a:solidFill>
                  <a:srgbClr val="0070C0"/>
                </a:solidFill>
              </a:rPr>
              <a:t>Shoup</a:t>
            </a:r>
            <a:r>
              <a:rPr lang="zh-CN" altLang="en-US" sz="2000" dirty="0" smtClean="0">
                <a:solidFill>
                  <a:srgbClr val="0070C0"/>
                </a:solidFill>
              </a:rPr>
              <a:t>方案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zh-CN" altLang="en-US" sz="2000" dirty="0" smtClean="0">
                <a:solidFill>
                  <a:srgbClr val="0070C0"/>
                </a:solidFill>
              </a:rPr>
              <a:t>三、公钥加密方案的精确的安全模型和安全定义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zh-CN" altLang="en-US" sz="2000" dirty="0" smtClean="0">
                <a:solidFill>
                  <a:srgbClr val="0070C0"/>
                </a:solidFill>
              </a:rPr>
              <a:t>四、混合加密方案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zh-CN" altLang="en-US" sz="2000" dirty="0" smtClean="0">
                <a:solidFill>
                  <a:srgbClr val="0070C0"/>
                </a:solidFill>
              </a:rPr>
              <a:t>五、</a:t>
            </a:r>
            <a:r>
              <a:rPr lang="en-US" altLang="zh-CN" sz="2000" b="1" i="1" dirty="0" smtClean="0">
                <a:solidFill>
                  <a:srgbClr val="0070C0"/>
                </a:solidFill>
              </a:rPr>
              <a:t>IBE</a:t>
            </a:r>
            <a:r>
              <a:rPr lang="zh-CN" altLang="en-US" sz="2000" dirty="0" smtClean="0">
                <a:solidFill>
                  <a:srgbClr val="0070C0"/>
                </a:solidFill>
              </a:rPr>
              <a:t>加密方案</a:t>
            </a:r>
            <a:r>
              <a:rPr lang="en-US" altLang="zh-CN" sz="2000" dirty="0" smtClean="0">
                <a:solidFill>
                  <a:srgbClr val="0070C0"/>
                </a:solidFill>
              </a:rPr>
              <a:t>(</a:t>
            </a:r>
            <a:r>
              <a:rPr lang="en-US" altLang="zh-CN" sz="2000" i="1" dirty="0" err="1" smtClean="0">
                <a:solidFill>
                  <a:srgbClr val="0070C0"/>
                </a:solidFill>
              </a:rPr>
              <a:t>Bohen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-Franklin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0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64465"/>
    </mc:Choice>
    <mc:Fallback xmlns="">
      <p:transition spd="slow" advTm="6446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66360"/>
          </a:xfrm>
        </p:spPr>
        <p:txBody>
          <a:bodyPr/>
          <a:lstStyle/>
          <a:p>
            <a:r>
              <a:rPr lang="zh-CN" altLang="en-US" dirty="0"/>
              <a:t>公钥加密方案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/>
          <a:lstStyle/>
          <a:p>
            <a:r>
              <a:rPr lang="zh-CN" altLang="en-US" sz="2800" dirty="0">
                <a:solidFill>
                  <a:srgbClr val="0070C0"/>
                </a:solidFill>
              </a:rPr>
              <a:t>基于离散对数问题难解性的公钥加密方案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800" b="1" i="1" dirty="0" err="1" smtClean="0">
                <a:solidFill>
                  <a:srgbClr val="FF0000"/>
                </a:solidFill>
              </a:rPr>
              <a:t>ElGamal</a:t>
            </a:r>
            <a:r>
              <a:rPr lang="zh-CN" altLang="en-US" sz="2800" dirty="0" smtClean="0">
                <a:solidFill>
                  <a:srgbClr val="0070C0"/>
                </a:solidFill>
              </a:rPr>
              <a:t>方案</a:t>
            </a:r>
            <a:r>
              <a:rPr lang="en-US" altLang="zh-CN" sz="2800" dirty="0" smtClean="0">
                <a:solidFill>
                  <a:srgbClr val="0070C0"/>
                </a:solidFill>
              </a:rPr>
              <a:t>(1985)</a:t>
            </a:r>
            <a:r>
              <a:rPr lang="zh-CN" altLang="en-US" sz="2800" dirty="0" smtClean="0">
                <a:solidFill>
                  <a:srgbClr val="0070C0"/>
                </a:solidFill>
              </a:rPr>
              <a:t>：算法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 marL="273050" indent="357188"/>
            <a:r>
              <a:rPr lang="en-US" altLang="zh-CN" sz="2000" i="1" dirty="0">
                <a:solidFill>
                  <a:srgbClr val="FF0000"/>
                </a:solidFill>
              </a:rPr>
              <a:t>G</a:t>
            </a:r>
            <a:r>
              <a:rPr lang="zh-CN" altLang="en-US" sz="2000" dirty="0">
                <a:solidFill>
                  <a:srgbClr val="0070C0"/>
                </a:solidFill>
              </a:rPr>
              <a:t>是素</a:t>
            </a:r>
            <a:r>
              <a:rPr lang="en-US" altLang="zh-CN" sz="2000" i="1" dirty="0">
                <a:solidFill>
                  <a:srgbClr val="FF0000"/>
                </a:solidFill>
              </a:rPr>
              <a:t>q</a:t>
            </a:r>
            <a:r>
              <a:rPr lang="zh-CN" altLang="en-US" sz="2000" dirty="0">
                <a:solidFill>
                  <a:srgbClr val="0070C0"/>
                </a:solidFill>
              </a:rPr>
              <a:t>阶</a:t>
            </a:r>
            <a:r>
              <a:rPr lang="zh-CN" altLang="en-US" sz="2000" dirty="0">
                <a:solidFill>
                  <a:srgbClr val="FF0000"/>
                </a:solidFill>
              </a:rPr>
              <a:t>循环群</a:t>
            </a:r>
            <a:r>
              <a:rPr lang="zh-CN" altLang="en-US" sz="2000" dirty="0" smtClean="0">
                <a:solidFill>
                  <a:srgbClr val="0070C0"/>
                </a:solidFill>
              </a:rPr>
              <a:t>，例如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G</a:t>
            </a:r>
            <a:r>
              <a:rPr lang="en-US" altLang="zh-CN" sz="2000" dirty="0" smtClean="0">
                <a:solidFill>
                  <a:srgbClr val="0070C0"/>
                </a:solidFill>
              </a:rPr>
              <a:t>=</a:t>
            </a:r>
            <a:r>
              <a:rPr lang="zh-CN" altLang="en-US" sz="2000" dirty="0" smtClean="0">
                <a:solidFill>
                  <a:srgbClr val="0070C0"/>
                </a:solidFill>
              </a:rPr>
              <a:t>乘法群</a:t>
            </a:r>
            <a:r>
              <a:rPr lang="en-US" altLang="zh-CN" sz="2000" i="1" dirty="0" err="1" smtClean="0">
                <a:solidFill>
                  <a:srgbClr val="0070C0"/>
                </a:solidFill>
              </a:rPr>
              <a:t>F</a:t>
            </a:r>
            <a:r>
              <a:rPr lang="en-US" altLang="zh-CN" sz="2000" i="1" baseline="-25000" dirty="0" err="1" smtClean="0">
                <a:solidFill>
                  <a:srgbClr val="0070C0"/>
                </a:solidFill>
              </a:rPr>
              <a:t>q</a:t>
            </a:r>
            <a:r>
              <a:rPr lang="en-US" altLang="zh-CN" sz="2000" baseline="30000" dirty="0" smtClean="0">
                <a:solidFill>
                  <a:srgbClr val="0070C0"/>
                </a:solidFill>
              </a:rPr>
              <a:t>*</a:t>
            </a:r>
            <a:r>
              <a:rPr lang="zh-CN" altLang="en-US" sz="2000" dirty="0" smtClean="0">
                <a:solidFill>
                  <a:srgbClr val="0070C0"/>
                </a:solidFill>
              </a:rPr>
              <a:t>，生成</a:t>
            </a:r>
            <a:r>
              <a:rPr lang="zh-CN" altLang="en-US" sz="2000" dirty="0">
                <a:solidFill>
                  <a:srgbClr val="0070C0"/>
                </a:solidFill>
              </a:rPr>
              <a:t>子为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g</a:t>
            </a:r>
            <a:r>
              <a:rPr lang="zh-CN" altLang="en-US" sz="2000" dirty="0" smtClean="0">
                <a:solidFill>
                  <a:srgbClr val="0070C0"/>
                </a:solidFill>
              </a:rPr>
              <a:t>： </a:t>
            </a:r>
            <a:endParaRPr lang="zh-CN" altLang="en-US" sz="2000" dirty="0">
              <a:solidFill>
                <a:srgbClr val="0070C0"/>
              </a:solidFill>
            </a:endParaRPr>
          </a:p>
          <a:p>
            <a:pPr marL="273050" indent="357188"/>
            <a:r>
              <a:rPr lang="zh-CN" altLang="en-US" sz="2000" dirty="0">
                <a:solidFill>
                  <a:srgbClr val="C00000"/>
                </a:solidFill>
              </a:rPr>
              <a:t>密钥生成算法</a:t>
            </a:r>
            <a:r>
              <a:rPr lang="en-US" altLang="zh-CN" sz="2000" dirty="0">
                <a:solidFill>
                  <a:srgbClr val="0070C0"/>
                </a:solidFill>
              </a:rPr>
              <a:t>KG(</a:t>
            </a:r>
            <a:r>
              <a:rPr lang="en-US" altLang="zh-CN" sz="2000" i="1" dirty="0" err="1">
                <a:solidFill>
                  <a:srgbClr val="0070C0"/>
                </a:solidFill>
              </a:rPr>
              <a:t>q</a:t>
            </a:r>
            <a:r>
              <a:rPr lang="en-US" altLang="zh-CN" sz="2000" dirty="0" err="1">
                <a:solidFill>
                  <a:srgbClr val="0070C0"/>
                </a:solidFill>
              </a:rPr>
              <a:t>,</a:t>
            </a:r>
            <a:r>
              <a:rPr lang="en-US" altLang="zh-CN" sz="2000" i="1" dirty="0" err="1">
                <a:solidFill>
                  <a:srgbClr val="0070C0"/>
                </a:solidFill>
              </a:rPr>
              <a:t>g</a:t>
            </a:r>
            <a:r>
              <a:rPr lang="en-US" altLang="zh-CN" sz="2000" dirty="0">
                <a:solidFill>
                  <a:srgbClr val="0070C0"/>
                </a:solidFill>
              </a:rPr>
              <a:t>): </a:t>
            </a:r>
          </a:p>
          <a:p>
            <a:pPr marL="273050" indent="357188"/>
            <a:r>
              <a:rPr lang="en-US" altLang="zh-CN" sz="20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←</a:t>
            </a:r>
            <a:r>
              <a:rPr lang="en-US" altLang="zh-CN" sz="2000" baseline="30000" dirty="0" smtClean="0">
                <a:solidFill>
                  <a:srgbClr val="0070C0"/>
                </a:solidFill>
              </a:rPr>
              <a:t>$</a:t>
            </a:r>
            <a:r>
              <a:rPr lang="en-US" altLang="zh-CN" sz="2000" i="1" dirty="0" err="1" smtClean="0">
                <a:solidFill>
                  <a:srgbClr val="0070C0"/>
                </a:solidFill>
              </a:rPr>
              <a:t>F</a:t>
            </a:r>
            <a:r>
              <a:rPr lang="en-US" altLang="zh-CN" sz="2000" i="1" baseline="-25000" dirty="0" err="1" smtClean="0">
                <a:solidFill>
                  <a:srgbClr val="0070C0"/>
                </a:solidFill>
              </a:rPr>
              <a:t>q</a:t>
            </a:r>
            <a:r>
              <a:rPr lang="en-US" altLang="zh-CN" sz="2000" dirty="0">
                <a:solidFill>
                  <a:srgbClr val="0070C0"/>
                </a:solidFill>
              </a:rPr>
              <a:t>; 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</a:rPr>
              <a:t>Y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←</a:t>
            </a:r>
            <a:r>
              <a:rPr lang="en-US" altLang="zh-CN" sz="2000" i="1" dirty="0" err="1">
                <a:solidFill>
                  <a:srgbClr val="0070C0"/>
                </a:solidFill>
              </a:rPr>
              <a:t>g</a:t>
            </a:r>
            <a:r>
              <a:rPr lang="en-US" altLang="zh-CN" sz="2000" i="1" baseline="30000" dirty="0" err="1">
                <a:solidFill>
                  <a:srgbClr val="0070C0"/>
                </a:solidFill>
              </a:rPr>
              <a:t>x</a:t>
            </a:r>
            <a:r>
              <a:rPr lang="en-US" altLang="zh-CN" sz="2000" dirty="0">
                <a:solidFill>
                  <a:srgbClr val="0070C0"/>
                </a:solidFill>
              </a:rPr>
              <a:t>; 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</a:p>
          <a:p>
            <a:pPr marL="273050" indent="357188"/>
            <a:r>
              <a:rPr lang="en-US" altLang="zh-CN" sz="2000" b="1" i="1" dirty="0">
                <a:solidFill>
                  <a:srgbClr val="0070C0"/>
                </a:solidFill>
              </a:rPr>
              <a:t> </a:t>
            </a:r>
            <a:r>
              <a:rPr lang="en-US" altLang="zh-CN" sz="2000" b="1" i="1" dirty="0" smtClean="0">
                <a:solidFill>
                  <a:srgbClr val="0070C0"/>
                </a:solidFill>
              </a:rPr>
              <a:t>       </a:t>
            </a:r>
            <a:r>
              <a:rPr lang="zh-CN" altLang="en-US" sz="2000" dirty="0" smtClean="0">
                <a:solidFill>
                  <a:srgbClr val="0070C0"/>
                </a:solidFill>
              </a:rPr>
              <a:t>公钥</a:t>
            </a:r>
            <a:r>
              <a:rPr lang="en-US" altLang="zh-CN" sz="2000" b="1" i="1" dirty="0" err="1" smtClean="0">
                <a:solidFill>
                  <a:srgbClr val="FF0000"/>
                </a:solidFill>
              </a:rPr>
              <a:t>pk</a:t>
            </a:r>
            <a:r>
              <a:rPr lang="en-US" altLang="zh-CN" sz="2000" dirty="0">
                <a:solidFill>
                  <a:srgbClr val="0070C0"/>
                </a:solidFill>
              </a:rPr>
              <a:t>←(</a:t>
            </a:r>
            <a:r>
              <a:rPr lang="en-US" altLang="zh-CN" sz="2000" i="1" dirty="0" err="1" smtClean="0">
                <a:solidFill>
                  <a:srgbClr val="0070C0"/>
                </a:solidFill>
              </a:rPr>
              <a:t>q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,</a:t>
            </a:r>
            <a:r>
              <a:rPr lang="en-US" altLang="zh-CN" sz="2000" i="1" dirty="0" err="1" smtClean="0">
                <a:solidFill>
                  <a:srgbClr val="0070C0"/>
                </a:solidFill>
              </a:rPr>
              <a:t>g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,</a:t>
            </a:r>
            <a:r>
              <a:rPr lang="en-US" altLang="zh-CN" sz="2000" i="1" dirty="0" err="1" smtClean="0">
                <a:solidFill>
                  <a:srgbClr val="0070C0"/>
                </a:solidFill>
              </a:rPr>
              <a:t>Y</a:t>
            </a:r>
            <a:r>
              <a:rPr lang="en-US" altLang="zh-CN" sz="2000" dirty="0" smtClean="0">
                <a:solidFill>
                  <a:srgbClr val="0070C0"/>
                </a:solidFill>
              </a:rPr>
              <a:t>);</a:t>
            </a:r>
            <a:r>
              <a:rPr lang="zh-CN" altLang="en-US" sz="2000" dirty="0" smtClean="0">
                <a:solidFill>
                  <a:srgbClr val="0070C0"/>
                </a:solidFill>
              </a:rPr>
              <a:t>私钥</a:t>
            </a:r>
            <a:r>
              <a:rPr lang="en-US" altLang="zh-CN" sz="2000" b="1" i="1" dirty="0" err="1" smtClean="0">
                <a:solidFill>
                  <a:srgbClr val="FF0000"/>
                </a:solidFill>
              </a:rPr>
              <a:t>sk</a:t>
            </a:r>
            <a:r>
              <a:rPr lang="en-US" altLang="zh-CN" sz="2000" dirty="0">
                <a:solidFill>
                  <a:srgbClr val="0070C0"/>
                </a:solidFill>
              </a:rPr>
              <a:t>←</a:t>
            </a:r>
            <a:r>
              <a:rPr lang="en-US" altLang="zh-CN" sz="2000" dirty="0" smtClean="0">
                <a:solidFill>
                  <a:srgbClr val="0070C0"/>
                </a:solidFill>
              </a:rPr>
              <a:t>(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x</a:t>
            </a:r>
            <a:r>
              <a:rPr lang="en-US" altLang="zh-CN" sz="2000" dirty="0">
                <a:solidFill>
                  <a:srgbClr val="0070C0"/>
                </a:solidFill>
              </a:rPr>
              <a:t>); 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273050" indent="357188"/>
            <a:endParaRPr lang="en-US" altLang="zh-CN" sz="2000" dirty="0" smtClean="0">
              <a:solidFill>
                <a:srgbClr val="C00000"/>
              </a:solidFill>
            </a:endParaRPr>
          </a:p>
          <a:p>
            <a:pPr marL="273050" indent="357188"/>
            <a:r>
              <a:rPr lang="zh-CN" altLang="en-US" sz="2000" dirty="0" smtClean="0">
                <a:solidFill>
                  <a:srgbClr val="C00000"/>
                </a:solidFill>
              </a:rPr>
              <a:t>加密算法</a:t>
            </a:r>
            <a:r>
              <a:rPr lang="en-US" altLang="zh-CN" sz="2000" dirty="0">
                <a:solidFill>
                  <a:srgbClr val="0070C0"/>
                </a:solidFill>
              </a:rPr>
              <a:t>E(</a:t>
            </a:r>
            <a:r>
              <a:rPr lang="en-US" altLang="zh-CN" sz="2000" i="1" dirty="0" err="1">
                <a:solidFill>
                  <a:srgbClr val="0070C0"/>
                </a:solidFill>
              </a:rPr>
              <a:t>pk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i="1" dirty="0">
                <a:solidFill>
                  <a:srgbClr val="0070C0"/>
                </a:solidFill>
              </a:rPr>
              <a:t>M</a:t>
            </a:r>
            <a:r>
              <a:rPr lang="en-US" altLang="zh-CN" sz="2000" dirty="0">
                <a:solidFill>
                  <a:srgbClr val="0070C0"/>
                </a:solidFill>
              </a:rPr>
              <a:t>), </a:t>
            </a:r>
            <a:r>
              <a:rPr lang="en-US" altLang="zh-CN" sz="2000" i="1" dirty="0">
                <a:solidFill>
                  <a:srgbClr val="0070C0"/>
                </a:solidFill>
              </a:rPr>
              <a:t>M</a:t>
            </a:r>
            <a:r>
              <a:rPr lang="en-US" altLang="zh-CN" sz="2000" dirty="0">
                <a:solidFill>
                  <a:srgbClr val="0070C0"/>
                </a:solidFill>
              </a:rPr>
              <a:t>∈</a:t>
            </a:r>
            <a:r>
              <a:rPr lang="en-US" altLang="zh-CN" sz="2000" i="1" dirty="0">
                <a:solidFill>
                  <a:srgbClr val="0070C0"/>
                </a:solidFill>
              </a:rPr>
              <a:t>G</a:t>
            </a:r>
            <a:r>
              <a:rPr lang="en-US" altLang="zh-CN" sz="2000" dirty="0">
                <a:solidFill>
                  <a:srgbClr val="0070C0"/>
                </a:solidFill>
              </a:rPr>
              <a:t>: </a:t>
            </a:r>
          </a:p>
          <a:p>
            <a:pPr marL="273050" indent="357188"/>
            <a:r>
              <a:rPr lang="en-US" altLang="zh-CN" sz="2000" dirty="0" smtClean="0">
                <a:solidFill>
                  <a:srgbClr val="0070C0"/>
                </a:solidFill>
              </a:rPr>
              <a:t>        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r</a:t>
            </a:r>
            <a:r>
              <a:rPr lang="en-US" altLang="zh-CN" sz="2000" dirty="0">
                <a:solidFill>
                  <a:srgbClr val="0070C0"/>
                </a:solidFill>
              </a:rPr>
              <a:t>←</a:t>
            </a:r>
            <a:r>
              <a:rPr lang="en-US" altLang="zh-CN" sz="2000" baseline="30000" dirty="0" smtClean="0">
                <a:solidFill>
                  <a:srgbClr val="0070C0"/>
                </a:solidFill>
              </a:rPr>
              <a:t>$</a:t>
            </a:r>
            <a:r>
              <a:rPr lang="en-US" altLang="zh-CN" sz="2000" i="1" dirty="0">
                <a:solidFill>
                  <a:srgbClr val="0070C0"/>
                </a:solidFill>
              </a:rPr>
              <a:t> </a:t>
            </a:r>
            <a:r>
              <a:rPr lang="en-US" altLang="zh-CN" sz="2000" i="1" dirty="0" err="1">
                <a:solidFill>
                  <a:srgbClr val="0070C0"/>
                </a:solidFill>
              </a:rPr>
              <a:t>F</a:t>
            </a:r>
            <a:r>
              <a:rPr lang="en-US" altLang="zh-CN" sz="2000" i="1" baseline="-25000" dirty="0" err="1">
                <a:solidFill>
                  <a:srgbClr val="0070C0"/>
                </a:solidFill>
              </a:rPr>
              <a:t>q</a:t>
            </a:r>
            <a:r>
              <a:rPr lang="en-US" altLang="zh-CN" sz="2000" dirty="0" smtClean="0">
                <a:solidFill>
                  <a:srgbClr val="0070C0"/>
                </a:solidFill>
              </a:rPr>
              <a:t>; </a:t>
            </a:r>
            <a:r>
              <a:rPr lang="en-US" altLang="zh-CN" sz="2000" b="1" i="1" dirty="0" err="1" smtClean="0">
                <a:solidFill>
                  <a:srgbClr val="FF0000"/>
                </a:solidFill>
              </a:rPr>
              <a:t>R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←</a:t>
            </a:r>
            <a:r>
              <a:rPr lang="en-US" altLang="zh-CN" sz="2000" b="1" i="1" dirty="0" err="1">
                <a:solidFill>
                  <a:srgbClr val="0070C0"/>
                </a:solidFill>
              </a:rPr>
              <a:t>g</a:t>
            </a:r>
            <a:r>
              <a:rPr lang="en-US" altLang="zh-CN" sz="2000" b="1" i="1" dirty="0">
                <a:solidFill>
                  <a:srgbClr val="0070C0"/>
                </a:solidFill>
              </a:rPr>
              <a:t> </a:t>
            </a:r>
            <a:r>
              <a:rPr lang="en-US" altLang="zh-CN" sz="2000" b="1" i="1" baseline="30000" dirty="0">
                <a:solidFill>
                  <a:srgbClr val="0070C0"/>
                </a:solidFill>
              </a:rPr>
              <a:t>r</a:t>
            </a:r>
            <a:r>
              <a:rPr lang="en-US" altLang="zh-CN" sz="2000" dirty="0">
                <a:solidFill>
                  <a:srgbClr val="0070C0"/>
                </a:solidFill>
              </a:rPr>
              <a:t>; </a:t>
            </a:r>
            <a:r>
              <a:rPr lang="en-US" altLang="zh-CN" sz="2000" b="1" i="1" dirty="0">
                <a:solidFill>
                  <a:srgbClr val="FF0000"/>
                </a:solidFill>
              </a:rPr>
              <a:t>T</a:t>
            </a:r>
            <a:r>
              <a:rPr lang="en-US" altLang="zh-CN" sz="2000" dirty="0" smtClean="0">
                <a:solidFill>
                  <a:srgbClr val="0070C0"/>
                </a:solidFill>
              </a:rPr>
              <a:t>←</a:t>
            </a:r>
            <a:r>
              <a:rPr lang="en-US" altLang="zh-CN" sz="2000" i="1" dirty="0">
                <a:solidFill>
                  <a:srgbClr val="0070C0"/>
                </a:solidFill>
              </a:rPr>
              <a:t>Y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 </a:t>
            </a:r>
            <a:r>
              <a:rPr lang="en-US" altLang="zh-CN" sz="2000" i="1" baseline="30000" dirty="0">
                <a:solidFill>
                  <a:srgbClr val="0070C0"/>
                </a:solidFill>
              </a:rPr>
              <a:t>r</a:t>
            </a:r>
            <a:r>
              <a:rPr lang="en-US" altLang="zh-CN" sz="2000" dirty="0">
                <a:solidFill>
                  <a:srgbClr val="0070C0"/>
                </a:solidFill>
              </a:rPr>
              <a:t>; </a:t>
            </a:r>
            <a:r>
              <a:rPr lang="en-US" altLang="zh-CN" sz="2000" b="1" i="1" dirty="0">
                <a:solidFill>
                  <a:srgbClr val="FF0000"/>
                </a:solidFill>
              </a:rPr>
              <a:t>W</a:t>
            </a:r>
            <a:r>
              <a:rPr lang="en-US" altLang="zh-CN" sz="2000" dirty="0">
                <a:solidFill>
                  <a:srgbClr val="0070C0"/>
                </a:solidFill>
              </a:rPr>
              <a:t>←</a:t>
            </a:r>
            <a:r>
              <a:rPr lang="en-US" altLang="zh-CN" sz="2000" b="1" i="1" dirty="0" smtClean="0">
                <a:solidFill>
                  <a:srgbClr val="0070C0"/>
                </a:solidFill>
              </a:rPr>
              <a:t>TM</a:t>
            </a:r>
            <a:r>
              <a:rPr lang="en-US" altLang="zh-CN" sz="2000" dirty="0" smtClean="0">
                <a:solidFill>
                  <a:srgbClr val="0070C0"/>
                </a:solidFill>
              </a:rPr>
              <a:t> ; output(</a:t>
            </a:r>
            <a:r>
              <a:rPr lang="en-US" altLang="zh-CN" sz="2000" i="1" dirty="0">
                <a:solidFill>
                  <a:srgbClr val="0070C0"/>
                </a:solidFill>
              </a:rPr>
              <a:t>R</a:t>
            </a:r>
            <a:r>
              <a:rPr lang="en-US" altLang="zh-CN" sz="2000" dirty="0" smtClean="0">
                <a:solidFill>
                  <a:srgbClr val="0070C0"/>
                </a:solidFill>
              </a:rPr>
              <a:t>, </a:t>
            </a:r>
            <a:r>
              <a:rPr lang="en-US" altLang="zh-CN" sz="2000" i="1" dirty="0">
                <a:solidFill>
                  <a:srgbClr val="0070C0"/>
                </a:solidFill>
              </a:rPr>
              <a:t>W</a:t>
            </a:r>
            <a:r>
              <a:rPr lang="en-US" altLang="zh-CN" sz="2000" dirty="0">
                <a:solidFill>
                  <a:srgbClr val="0070C0"/>
                </a:solidFill>
              </a:rPr>
              <a:t>); </a:t>
            </a:r>
          </a:p>
          <a:p>
            <a:pPr marL="273050" indent="357188"/>
            <a:endParaRPr lang="en-US" altLang="zh-CN" sz="2000" dirty="0" smtClean="0">
              <a:solidFill>
                <a:srgbClr val="0070C0"/>
              </a:solidFill>
            </a:endParaRPr>
          </a:p>
          <a:p>
            <a:pPr marL="273050" indent="357188"/>
            <a:r>
              <a:rPr lang="zh-CN" altLang="en-US" sz="2000" dirty="0" smtClean="0">
                <a:solidFill>
                  <a:srgbClr val="C00000"/>
                </a:solidFill>
              </a:rPr>
              <a:t>解密</a:t>
            </a:r>
            <a:r>
              <a:rPr lang="zh-CN" altLang="en-US" sz="2000" dirty="0">
                <a:solidFill>
                  <a:srgbClr val="C00000"/>
                </a:solidFill>
              </a:rPr>
              <a:t>算法</a:t>
            </a:r>
            <a:r>
              <a:rPr lang="en-US" altLang="zh-CN" sz="2000" dirty="0">
                <a:solidFill>
                  <a:srgbClr val="0070C0"/>
                </a:solidFill>
              </a:rPr>
              <a:t>D(</a:t>
            </a:r>
            <a:r>
              <a:rPr lang="en-US" altLang="zh-CN" sz="2000" i="1" dirty="0" err="1">
                <a:solidFill>
                  <a:srgbClr val="0070C0"/>
                </a:solidFill>
              </a:rPr>
              <a:t>sk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dirty="0" smtClean="0">
                <a:solidFill>
                  <a:srgbClr val="0070C0"/>
                </a:solidFill>
              </a:rPr>
              <a:t>(</a:t>
            </a:r>
            <a:r>
              <a:rPr lang="en-US" altLang="zh-CN" sz="2000" i="1" dirty="0">
                <a:solidFill>
                  <a:srgbClr val="0070C0"/>
                </a:solidFill>
              </a:rPr>
              <a:t>R</a:t>
            </a:r>
            <a:r>
              <a:rPr lang="en-US" altLang="zh-CN" sz="2000" dirty="0" smtClean="0">
                <a:solidFill>
                  <a:srgbClr val="0070C0"/>
                </a:solidFill>
              </a:rPr>
              <a:t>,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W</a:t>
            </a:r>
            <a:r>
              <a:rPr lang="en-US" altLang="zh-CN" sz="2000" dirty="0">
                <a:solidFill>
                  <a:srgbClr val="0070C0"/>
                </a:solidFill>
              </a:rPr>
              <a:t>)): </a:t>
            </a:r>
          </a:p>
          <a:p>
            <a:pPr marL="273050" indent="357188"/>
            <a:r>
              <a:rPr lang="en-US" altLang="zh-CN" sz="2000" b="1" i="1" dirty="0" smtClean="0">
                <a:solidFill>
                  <a:srgbClr val="0070C0"/>
                </a:solidFill>
              </a:rPr>
              <a:t>        </a:t>
            </a:r>
            <a:r>
              <a:rPr lang="en-US" altLang="zh-CN" sz="2000" b="1" i="1" dirty="0" err="1" smtClean="0">
                <a:solidFill>
                  <a:srgbClr val="0070C0"/>
                </a:solidFill>
              </a:rPr>
              <a:t>T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←</a:t>
            </a:r>
            <a:r>
              <a:rPr lang="en-US" altLang="zh-CN" sz="2000" i="1" dirty="0" err="1" smtClean="0">
                <a:solidFill>
                  <a:srgbClr val="0070C0"/>
                </a:solidFill>
              </a:rPr>
              <a:t>R</a:t>
            </a:r>
            <a:r>
              <a:rPr lang="en-US" altLang="zh-CN" sz="2000" i="1" baseline="30000" dirty="0" err="1" smtClean="0">
                <a:solidFill>
                  <a:srgbClr val="0070C0"/>
                </a:solidFill>
              </a:rPr>
              <a:t>x</a:t>
            </a:r>
            <a:r>
              <a:rPr lang="en-US" altLang="zh-CN" sz="2000" dirty="0">
                <a:solidFill>
                  <a:srgbClr val="0070C0"/>
                </a:solidFill>
              </a:rPr>
              <a:t>; </a:t>
            </a:r>
            <a:r>
              <a:rPr lang="en-US" altLang="zh-CN" sz="2000" b="1" i="1" dirty="0">
                <a:solidFill>
                  <a:srgbClr val="FF0000"/>
                </a:solidFill>
              </a:rPr>
              <a:t>M</a:t>
            </a:r>
            <a:r>
              <a:rPr lang="en-US" altLang="zh-CN" sz="2000" dirty="0">
                <a:solidFill>
                  <a:srgbClr val="0070C0"/>
                </a:solidFill>
              </a:rPr>
              <a:t>←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WT</a:t>
            </a:r>
            <a:r>
              <a:rPr lang="en-US" altLang="zh-CN" sz="2000" baseline="30000" dirty="0" smtClean="0">
                <a:solidFill>
                  <a:srgbClr val="0070C0"/>
                </a:solidFill>
              </a:rPr>
              <a:t>-1</a:t>
            </a:r>
            <a:r>
              <a:rPr lang="en-US" altLang="zh-CN" sz="2000" dirty="0">
                <a:solidFill>
                  <a:srgbClr val="0070C0"/>
                </a:solidFill>
              </a:rPr>
              <a:t>; </a:t>
            </a:r>
            <a:r>
              <a:rPr lang="en-US" altLang="zh-CN" sz="2000" dirty="0" smtClean="0">
                <a:solidFill>
                  <a:srgbClr val="0070C0"/>
                </a:solidFill>
              </a:rPr>
              <a:t>output(M</a:t>
            </a:r>
            <a:r>
              <a:rPr lang="en-US" altLang="zh-CN" sz="2000" dirty="0">
                <a:solidFill>
                  <a:srgbClr val="0070C0"/>
                </a:solidFill>
              </a:rPr>
              <a:t>); 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endParaRPr lang="en-US" altLang="zh-CN" sz="2800" dirty="0">
              <a:solidFill>
                <a:srgbClr val="0070C0"/>
              </a:solidFill>
            </a:endParaRPr>
          </a:p>
          <a:p>
            <a:endParaRPr lang="en-US" altLang="zh-CN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5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549268"/>
    </mc:Choice>
    <mc:Fallback xmlns="">
      <p:transition spd="slow" advTm="54926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66360"/>
          </a:xfrm>
        </p:spPr>
        <p:txBody>
          <a:bodyPr/>
          <a:lstStyle/>
          <a:p>
            <a:r>
              <a:rPr lang="zh-CN" altLang="en-US" dirty="0"/>
              <a:t>公钥加密方案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/>
          </a:bodyPr>
          <a:lstStyle/>
          <a:p>
            <a:r>
              <a:rPr lang="en-US" altLang="zh-CN" sz="2400" b="1" i="1" dirty="0" err="1">
                <a:solidFill>
                  <a:srgbClr val="FF0000"/>
                </a:solidFill>
              </a:rPr>
              <a:t>ElGamal</a:t>
            </a:r>
            <a:r>
              <a:rPr lang="zh-CN" altLang="en-US" sz="2400" dirty="0">
                <a:solidFill>
                  <a:srgbClr val="0070C0"/>
                </a:solidFill>
              </a:rPr>
              <a:t>方案</a:t>
            </a:r>
            <a:r>
              <a:rPr lang="en-US" altLang="zh-CN" sz="2400" dirty="0">
                <a:solidFill>
                  <a:srgbClr val="0070C0"/>
                </a:solidFill>
              </a:rPr>
              <a:t>(1985)</a:t>
            </a:r>
            <a:r>
              <a:rPr lang="zh-CN" altLang="en-US" sz="2400" dirty="0" smtClean="0">
                <a:solidFill>
                  <a:srgbClr val="0070C0"/>
                </a:solidFill>
              </a:rPr>
              <a:t>：解密算法的正确性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endParaRPr lang="en-US" altLang="zh-CN" sz="800" dirty="0">
              <a:solidFill>
                <a:srgbClr val="0070C0"/>
              </a:solidFill>
            </a:endParaRPr>
          </a:p>
          <a:p>
            <a:pPr marL="273050" indent="357188"/>
            <a:r>
              <a:rPr lang="en-US" altLang="zh-CN" sz="2000" i="1" dirty="0">
                <a:solidFill>
                  <a:srgbClr val="FF0000"/>
                </a:solidFill>
              </a:rPr>
              <a:t>G</a:t>
            </a:r>
            <a:r>
              <a:rPr lang="zh-CN" altLang="en-US" sz="2000" dirty="0">
                <a:solidFill>
                  <a:srgbClr val="0070C0"/>
                </a:solidFill>
              </a:rPr>
              <a:t>是素</a:t>
            </a:r>
            <a:r>
              <a:rPr lang="en-US" altLang="zh-CN" sz="2000" i="1" dirty="0">
                <a:solidFill>
                  <a:srgbClr val="FF0000"/>
                </a:solidFill>
              </a:rPr>
              <a:t>q</a:t>
            </a:r>
            <a:r>
              <a:rPr lang="zh-CN" altLang="en-US" sz="2000" dirty="0">
                <a:solidFill>
                  <a:srgbClr val="0070C0"/>
                </a:solidFill>
              </a:rPr>
              <a:t>阶</a:t>
            </a:r>
            <a:r>
              <a:rPr lang="zh-CN" altLang="en-US" sz="2000" dirty="0">
                <a:solidFill>
                  <a:srgbClr val="FF0000"/>
                </a:solidFill>
              </a:rPr>
              <a:t>循环群</a:t>
            </a:r>
            <a:r>
              <a:rPr lang="zh-CN" altLang="en-US" sz="2000" dirty="0" smtClean="0">
                <a:solidFill>
                  <a:srgbClr val="0070C0"/>
                </a:solidFill>
              </a:rPr>
              <a:t>，生成</a:t>
            </a:r>
            <a:r>
              <a:rPr lang="zh-CN" altLang="en-US" sz="2000" dirty="0">
                <a:solidFill>
                  <a:srgbClr val="0070C0"/>
                </a:solidFill>
              </a:rPr>
              <a:t>子为</a:t>
            </a:r>
            <a:r>
              <a:rPr lang="en-US" altLang="zh-CN" sz="2000" i="1" dirty="0">
                <a:solidFill>
                  <a:srgbClr val="FF0000"/>
                </a:solidFill>
              </a:rPr>
              <a:t>g</a:t>
            </a:r>
            <a:r>
              <a:rPr lang="zh-CN" altLang="en-US" sz="2000" dirty="0">
                <a:solidFill>
                  <a:srgbClr val="0070C0"/>
                </a:solidFill>
              </a:rPr>
              <a:t>： </a:t>
            </a:r>
          </a:p>
          <a:p>
            <a:pPr marL="273050" indent="357188"/>
            <a:r>
              <a:rPr lang="zh-CN" altLang="en-US" sz="2000" dirty="0">
                <a:solidFill>
                  <a:srgbClr val="C00000"/>
                </a:solidFill>
              </a:rPr>
              <a:t>密钥生成算法</a:t>
            </a:r>
            <a:r>
              <a:rPr lang="en-US" altLang="zh-CN" sz="2000" dirty="0">
                <a:solidFill>
                  <a:srgbClr val="0070C0"/>
                </a:solidFill>
              </a:rPr>
              <a:t>KG(</a:t>
            </a:r>
            <a:r>
              <a:rPr lang="en-US" altLang="zh-CN" sz="2000" i="1" dirty="0" err="1">
                <a:solidFill>
                  <a:srgbClr val="0070C0"/>
                </a:solidFill>
              </a:rPr>
              <a:t>q</a:t>
            </a:r>
            <a:r>
              <a:rPr lang="en-US" altLang="zh-CN" sz="2000" dirty="0" err="1">
                <a:solidFill>
                  <a:srgbClr val="0070C0"/>
                </a:solidFill>
              </a:rPr>
              <a:t>,</a:t>
            </a:r>
            <a:r>
              <a:rPr lang="en-US" altLang="zh-CN" sz="2000" i="1" dirty="0" err="1">
                <a:solidFill>
                  <a:srgbClr val="0070C0"/>
                </a:solidFill>
              </a:rPr>
              <a:t>g</a:t>
            </a:r>
            <a:r>
              <a:rPr lang="en-US" altLang="zh-CN" sz="2000" dirty="0">
                <a:solidFill>
                  <a:srgbClr val="0070C0"/>
                </a:solidFill>
              </a:rPr>
              <a:t>): </a:t>
            </a:r>
          </a:p>
          <a:p>
            <a:pPr marL="273050" indent="357188"/>
            <a:r>
              <a:rPr lang="en-US" altLang="zh-CN" sz="2000" dirty="0">
                <a:solidFill>
                  <a:srgbClr val="0070C0"/>
                </a:solidFill>
              </a:rPr>
              <a:t>       </a:t>
            </a:r>
            <a:r>
              <a:rPr lang="en-US" altLang="zh-CN" sz="2000" b="1" i="1" dirty="0">
                <a:solidFill>
                  <a:srgbClr val="FF0000"/>
                </a:solidFill>
              </a:rPr>
              <a:t>x</a:t>
            </a:r>
            <a:r>
              <a:rPr lang="en-US" altLang="zh-CN" sz="2000" dirty="0">
                <a:solidFill>
                  <a:srgbClr val="0070C0"/>
                </a:solidFill>
              </a:rPr>
              <a:t> ←</a:t>
            </a:r>
            <a:r>
              <a:rPr lang="en-US" altLang="zh-CN" sz="2000" baseline="30000" dirty="0">
                <a:solidFill>
                  <a:srgbClr val="0070C0"/>
                </a:solidFill>
              </a:rPr>
              <a:t>$</a:t>
            </a:r>
            <a:r>
              <a:rPr lang="en-US" altLang="zh-CN" sz="2000" i="1" dirty="0" err="1">
                <a:solidFill>
                  <a:srgbClr val="0070C0"/>
                </a:solidFill>
              </a:rPr>
              <a:t>F</a:t>
            </a:r>
            <a:r>
              <a:rPr lang="en-US" altLang="zh-CN" sz="2000" i="1" baseline="-25000" dirty="0" err="1">
                <a:solidFill>
                  <a:srgbClr val="0070C0"/>
                </a:solidFill>
              </a:rPr>
              <a:t>q</a:t>
            </a:r>
            <a:r>
              <a:rPr lang="en-US" altLang="zh-CN" sz="2000" dirty="0">
                <a:solidFill>
                  <a:srgbClr val="0070C0"/>
                </a:solidFill>
              </a:rPr>
              <a:t>;  </a:t>
            </a:r>
            <a:r>
              <a:rPr lang="en-US" altLang="zh-CN" sz="2000" b="1" i="1" dirty="0" err="1">
                <a:solidFill>
                  <a:srgbClr val="FF0000"/>
                </a:solidFill>
              </a:rPr>
              <a:t>Y</a:t>
            </a:r>
            <a:r>
              <a:rPr lang="en-US" altLang="zh-CN" sz="2000" dirty="0" err="1">
                <a:solidFill>
                  <a:srgbClr val="0070C0"/>
                </a:solidFill>
              </a:rPr>
              <a:t>←</a:t>
            </a:r>
            <a:r>
              <a:rPr lang="en-US" altLang="zh-CN" sz="2000" i="1" dirty="0" err="1">
                <a:solidFill>
                  <a:srgbClr val="0070C0"/>
                </a:solidFill>
              </a:rPr>
              <a:t>g</a:t>
            </a:r>
            <a:r>
              <a:rPr lang="en-US" altLang="zh-CN" sz="2000" i="1" baseline="30000" dirty="0" err="1">
                <a:solidFill>
                  <a:srgbClr val="0070C0"/>
                </a:solidFill>
              </a:rPr>
              <a:t>x</a:t>
            </a:r>
            <a:r>
              <a:rPr lang="en-US" altLang="zh-CN" sz="2000" dirty="0">
                <a:solidFill>
                  <a:srgbClr val="0070C0"/>
                </a:solidFill>
              </a:rPr>
              <a:t>;  </a:t>
            </a:r>
            <a:r>
              <a:rPr lang="zh-CN" altLang="en-US" sz="2000" dirty="0" smtClean="0">
                <a:solidFill>
                  <a:srgbClr val="0070C0"/>
                </a:solidFill>
              </a:rPr>
              <a:t>公</a:t>
            </a:r>
            <a:r>
              <a:rPr lang="zh-CN" altLang="en-US" sz="2000" dirty="0">
                <a:solidFill>
                  <a:srgbClr val="0070C0"/>
                </a:solidFill>
              </a:rPr>
              <a:t>钥</a:t>
            </a:r>
            <a:r>
              <a:rPr lang="en-US" altLang="zh-CN" sz="2000" b="1" i="1" dirty="0" err="1" smtClean="0">
                <a:solidFill>
                  <a:srgbClr val="FF0000"/>
                </a:solidFill>
              </a:rPr>
              <a:t>pk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=</a:t>
            </a:r>
            <a:r>
              <a:rPr lang="en-US" altLang="zh-CN" sz="2000" dirty="0" smtClean="0">
                <a:solidFill>
                  <a:srgbClr val="0070C0"/>
                </a:solidFill>
              </a:rPr>
              <a:t>(</a:t>
            </a:r>
            <a:r>
              <a:rPr lang="en-US" altLang="zh-CN" sz="2000" i="1" dirty="0" err="1">
                <a:solidFill>
                  <a:srgbClr val="0070C0"/>
                </a:solidFill>
              </a:rPr>
              <a:t>q</a:t>
            </a:r>
            <a:r>
              <a:rPr lang="en-US" altLang="zh-CN" sz="2000" dirty="0" err="1">
                <a:solidFill>
                  <a:srgbClr val="0070C0"/>
                </a:solidFill>
              </a:rPr>
              <a:t>,</a:t>
            </a:r>
            <a:r>
              <a:rPr lang="en-US" altLang="zh-CN" sz="2000" i="1" dirty="0" err="1">
                <a:solidFill>
                  <a:srgbClr val="0070C0"/>
                </a:solidFill>
              </a:rPr>
              <a:t>g</a:t>
            </a:r>
            <a:r>
              <a:rPr lang="en-US" altLang="zh-CN" sz="2000" dirty="0" err="1">
                <a:solidFill>
                  <a:srgbClr val="0070C0"/>
                </a:solidFill>
              </a:rPr>
              <a:t>,</a:t>
            </a:r>
            <a:r>
              <a:rPr lang="en-US" altLang="zh-CN" sz="2000" i="1" dirty="0" err="1">
                <a:solidFill>
                  <a:srgbClr val="0070C0"/>
                </a:solidFill>
              </a:rPr>
              <a:t>Y</a:t>
            </a:r>
            <a:r>
              <a:rPr lang="en-US" altLang="zh-CN" sz="2000" dirty="0">
                <a:solidFill>
                  <a:srgbClr val="0070C0"/>
                </a:solidFill>
              </a:rPr>
              <a:t>);</a:t>
            </a:r>
            <a:r>
              <a:rPr lang="zh-CN" altLang="en-US" sz="2000" dirty="0">
                <a:solidFill>
                  <a:srgbClr val="0070C0"/>
                </a:solidFill>
              </a:rPr>
              <a:t>私钥</a:t>
            </a:r>
            <a:r>
              <a:rPr lang="en-US" altLang="zh-CN" sz="2000" b="1" i="1" dirty="0" err="1" smtClean="0">
                <a:solidFill>
                  <a:srgbClr val="FF0000"/>
                </a:solidFill>
              </a:rPr>
              <a:t>sk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=</a:t>
            </a:r>
            <a:r>
              <a:rPr lang="en-US" altLang="zh-CN" sz="2000" dirty="0" smtClean="0">
                <a:solidFill>
                  <a:srgbClr val="0070C0"/>
                </a:solidFill>
              </a:rPr>
              <a:t>(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x</a:t>
            </a:r>
            <a:r>
              <a:rPr lang="en-US" altLang="zh-CN" sz="2000" dirty="0">
                <a:solidFill>
                  <a:srgbClr val="0070C0"/>
                </a:solidFill>
              </a:rPr>
              <a:t>); 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273050" indent="357188"/>
            <a:r>
              <a:rPr lang="zh-CN" altLang="en-US" sz="2000" dirty="0">
                <a:solidFill>
                  <a:srgbClr val="C00000"/>
                </a:solidFill>
              </a:rPr>
              <a:t>加密算法</a:t>
            </a:r>
            <a:r>
              <a:rPr lang="en-US" altLang="zh-CN" sz="2000" dirty="0">
                <a:solidFill>
                  <a:srgbClr val="0070C0"/>
                </a:solidFill>
              </a:rPr>
              <a:t>E(</a:t>
            </a:r>
            <a:r>
              <a:rPr lang="en-US" altLang="zh-CN" sz="2000" i="1" dirty="0" err="1">
                <a:solidFill>
                  <a:srgbClr val="0070C0"/>
                </a:solidFill>
              </a:rPr>
              <a:t>pk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i="1" dirty="0">
                <a:solidFill>
                  <a:srgbClr val="0070C0"/>
                </a:solidFill>
              </a:rPr>
              <a:t>M</a:t>
            </a:r>
            <a:r>
              <a:rPr lang="en-US" altLang="zh-CN" sz="2000" dirty="0">
                <a:solidFill>
                  <a:srgbClr val="0070C0"/>
                </a:solidFill>
              </a:rPr>
              <a:t>), </a:t>
            </a:r>
            <a:r>
              <a:rPr lang="en-US" altLang="zh-CN" sz="2000" i="1" dirty="0">
                <a:solidFill>
                  <a:srgbClr val="0070C0"/>
                </a:solidFill>
              </a:rPr>
              <a:t>M</a:t>
            </a:r>
            <a:r>
              <a:rPr lang="en-US" altLang="zh-CN" sz="2000" dirty="0">
                <a:solidFill>
                  <a:srgbClr val="0070C0"/>
                </a:solidFill>
              </a:rPr>
              <a:t>∈</a:t>
            </a:r>
            <a:r>
              <a:rPr lang="en-US" altLang="zh-CN" sz="2000" i="1" dirty="0">
                <a:solidFill>
                  <a:srgbClr val="0070C0"/>
                </a:solidFill>
              </a:rPr>
              <a:t>G</a:t>
            </a:r>
            <a:r>
              <a:rPr lang="en-US" altLang="zh-CN" sz="2000" dirty="0">
                <a:solidFill>
                  <a:srgbClr val="0070C0"/>
                </a:solidFill>
              </a:rPr>
              <a:t>: </a:t>
            </a:r>
          </a:p>
          <a:p>
            <a:pPr marL="273050" indent="357188"/>
            <a:r>
              <a:rPr lang="en-US" altLang="zh-CN" sz="2000" dirty="0">
                <a:solidFill>
                  <a:srgbClr val="0070C0"/>
                </a:solidFill>
              </a:rPr>
              <a:t>        </a:t>
            </a:r>
            <a:r>
              <a:rPr lang="en-US" altLang="zh-CN" sz="2000" b="1" i="1" dirty="0">
                <a:solidFill>
                  <a:srgbClr val="FF0000"/>
                </a:solidFill>
              </a:rPr>
              <a:t>r</a:t>
            </a:r>
            <a:r>
              <a:rPr lang="en-US" altLang="zh-CN" sz="2000" dirty="0">
                <a:solidFill>
                  <a:srgbClr val="0070C0"/>
                </a:solidFill>
              </a:rPr>
              <a:t>←</a:t>
            </a:r>
            <a:r>
              <a:rPr lang="en-US" altLang="zh-CN" sz="2000" baseline="30000" dirty="0">
                <a:solidFill>
                  <a:srgbClr val="0070C0"/>
                </a:solidFill>
              </a:rPr>
              <a:t>$</a:t>
            </a:r>
            <a:r>
              <a:rPr lang="en-US" altLang="zh-CN" sz="2000" i="1" dirty="0">
                <a:solidFill>
                  <a:srgbClr val="0070C0"/>
                </a:solidFill>
              </a:rPr>
              <a:t> </a:t>
            </a:r>
            <a:r>
              <a:rPr lang="en-US" altLang="zh-CN" sz="2000" i="1" dirty="0" err="1">
                <a:solidFill>
                  <a:srgbClr val="0070C0"/>
                </a:solidFill>
              </a:rPr>
              <a:t>F</a:t>
            </a:r>
            <a:r>
              <a:rPr lang="en-US" altLang="zh-CN" sz="2000" i="1" baseline="-25000" dirty="0" err="1">
                <a:solidFill>
                  <a:srgbClr val="0070C0"/>
                </a:solidFill>
              </a:rPr>
              <a:t>q</a:t>
            </a:r>
            <a:r>
              <a:rPr lang="en-US" altLang="zh-CN" sz="2000" dirty="0">
                <a:solidFill>
                  <a:srgbClr val="0070C0"/>
                </a:solidFill>
              </a:rPr>
              <a:t>; </a:t>
            </a:r>
            <a:r>
              <a:rPr lang="en-US" altLang="zh-CN" sz="2000" b="1" i="1" dirty="0" err="1">
                <a:solidFill>
                  <a:srgbClr val="FF0000"/>
                </a:solidFill>
              </a:rPr>
              <a:t>R</a:t>
            </a:r>
            <a:r>
              <a:rPr lang="en-US" altLang="zh-CN" sz="2000" dirty="0" err="1">
                <a:solidFill>
                  <a:srgbClr val="0070C0"/>
                </a:solidFill>
              </a:rPr>
              <a:t>←</a:t>
            </a:r>
            <a:r>
              <a:rPr lang="en-US" altLang="zh-CN" sz="2000" b="1" i="1" dirty="0" err="1">
                <a:solidFill>
                  <a:srgbClr val="0070C0"/>
                </a:solidFill>
              </a:rPr>
              <a:t>g</a:t>
            </a:r>
            <a:r>
              <a:rPr lang="en-US" altLang="zh-CN" sz="2000" b="1" i="1" dirty="0">
                <a:solidFill>
                  <a:srgbClr val="0070C0"/>
                </a:solidFill>
              </a:rPr>
              <a:t> </a:t>
            </a:r>
            <a:r>
              <a:rPr lang="en-US" altLang="zh-CN" sz="2000" b="1" i="1" baseline="30000" dirty="0">
                <a:solidFill>
                  <a:srgbClr val="0070C0"/>
                </a:solidFill>
              </a:rPr>
              <a:t>r</a:t>
            </a:r>
            <a:r>
              <a:rPr lang="en-US" altLang="zh-CN" sz="2000" dirty="0">
                <a:solidFill>
                  <a:srgbClr val="0070C0"/>
                </a:solidFill>
              </a:rPr>
              <a:t>; </a:t>
            </a:r>
            <a:r>
              <a:rPr lang="en-US" altLang="zh-CN" sz="2000" b="1" i="1" dirty="0">
                <a:solidFill>
                  <a:srgbClr val="FF0000"/>
                </a:solidFill>
              </a:rPr>
              <a:t>T</a:t>
            </a:r>
            <a:r>
              <a:rPr lang="en-US" altLang="zh-CN" sz="2000" dirty="0" smtClean="0">
                <a:solidFill>
                  <a:srgbClr val="0070C0"/>
                </a:solidFill>
              </a:rPr>
              <a:t>←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Y </a:t>
            </a:r>
            <a:r>
              <a:rPr lang="en-US" altLang="zh-CN" sz="2000" i="1" baseline="30000" dirty="0">
                <a:solidFill>
                  <a:srgbClr val="0070C0"/>
                </a:solidFill>
              </a:rPr>
              <a:t>r</a:t>
            </a:r>
            <a:r>
              <a:rPr lang="en-US" altLang="zh-CN" sz="2000" dirty="0">
                <a:solidFill>
                  <a:srgbClr val="0070C0"/>
                </a:solidFill>
              </a:rPr>
              <a:t>; </a:t>
            </a:r>
            <a:r>
              <a:rPr lang="en-US" altLang="zh-CN" sz="2000" b="1" i="1" dirty="0">
                <a:solidFill>
                  <a:srgbClr val="FF0000"/>
                </a:solidFill>
              </a:rPr>
              <a:t>W</a:t>
            </a:r>
            <a:r>
              <a:rPr lang="en-US" altLang="zh-CN" sz="2000" dirty="0">
                <a:solidFill>
                  <a:srgbClr val="0070C0"/>
                </a:solidFill>
              </a:rPr>
              <a:t>←</a:t>
            </a:r>
            <a:r>
              <a:rPr lang="en-US" altLang="zh-CN" sz="2000" b="1" i="1" dirty="0">
                <a:solidFill>
                  <a:srgbClr val="0070C0"/>
                </a:solidFill>
              </a:rPr>
              <a:t>TM</a:t>
            </a:r>
            <a:r>
              <a:rPr lang="en-US" altLang="zh-CN" sz="2000" dirty="0">
                <a:solidFill>
                  <a:srgbClr val="0070C0"/>
                </a:solidFill>
              </a:rPr>
              <a:t> ; output(</a:t>
            </a:r>
            <a:r>
              <a:rPr lang="en-US" altLang="zh-CN" sz="2000" i="1" dirty="0">
                <a:solidFill>
                  <a:srgbClr val="0070C0"/>
                </a:solidFill>
              </a:rPr>
              <a:t>R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i="1" dirty="0">
                <a:solidFill>
                  <a:srgbClr val="0070C0"/>
                </a:solidFill>
              </a:rPr>
              <a:t>W</a:t>
            </a:r>
            <a:r>
              <a:rPr lang="en-US" altLang="zh-CN" sz="2000" dirty="0">
                <a:solidFill>
                  <a:srgbClr val="0070C0"/>
                </a:solidFill>
              </a:rPr>
              <a:t>); </a:t>
            </a:r>
          </a:p>
          <a:p>
            <a:pPr marL="273050" indent="357188"/>
            <a:r>
              <a:rPr lang="zh-CN" altLang="en-US" sz="2000" dirty="0">
                <a:solidFill>
                  <a:srgbClr val="C00000"/>
                </a:solidFill>
              </a:rPr>
              <a:t>解密算法</a:t>
            </a:r>
            <a:r>
              <a:rPr lang="en-US" altLang="zh-CN" sz="2000" dirty="0">
                <a:solidFill>
                  <a:srgbClr val="0070C0"/>
                </a:solidFill>
              </a:rPr>
              <a:t>D(</a:t>
            </a:r>
            <a:r>
              <a:rPr lang="en-US" altLang="zh-CN" sz="2000" i="1" dirty="0" err="1">
                <a:solidFill>
                  <a:srgbClr val="0070C0"/>
                </a:solidFill>
              </a:rPr>
              <a:t>sk</a:t>
            </a:r>
            <a:r>
              <a:rPr lang="en-US" altLang="zh-CN" sz="2000" dirty="0">
                <a:solidFill>
                  <a:srgbClr val="0070C0"/>
                </a:solidFill>
              </a:rPr>
              <a:t>, (</a:t>
            </a:r>
            <a:r>
              <a:rPr lang="en-US" altLang="zh-CN" sz="2000" i="1" dirty="0">
                <a:solidFill>
                  <a:srgbClr val="0070C0"/>
                </a:solidFill>
              </a:rPr>
              <a:t>R</a:t>
            </a:r>
            <a:r>
              <a:rPr lang="en-US" altLang="zh-CN" sz="2000" dirty="0">
                <a:solidFill>
                  <a:srgbClr val="0070C0"/>
                </a:solidFill>
              </a:rPr>
              <a:t>,</a:t>
            </a:r>
            <a:r>
              <a:rPr lang="en-US" altLang="zh-CN" sz="2000" i="1" dirty="0">
                <a:solidFill>
                  <a:srgbClr val="0070C0"/>
                </a:solidFill>
              </a:rPr>
              <a:t>W</a:t>
            </a:r>
            <a:r>
              <a:rPr lang="en-US" altLang="zh-CN" sz="2000" dirty="0">
                <a:solidFill>
                  <a:srgbClr val="0070C0"/>
                </a:solidFill>
              </a:rPr>
              <a:t>)): </a:t>
            </a:r>
          </a:p>
          <a:p>
            <a:pPr marL="273050" indent="357188"/>
            <a:r>
              <a:rPr lang="en-US" altLang="zh-CN" sz="2000" b="1" i="1" dirty="0">
                <a:solidFill>
                  <a:srgbClr val="0070C0"/>
                </a:solidFill>
              </a:rPr>
              <a:t>        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T</a:t>
            </a:r>
            <a:r>
              <a:rPr lang="en-US" altLang="zh-CN" sz="2000" b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2000" dirty="0" smtClean="0">
                <a:solidFill>
                  <a:srgbClr val="0070C0"/>
                </a:solidFill>
              </a:rPr>
              <a:t>←</a:t>
            </a:r>
            <a:r>
              <a:rPr lang="en-US" altLang="zh-CN" sz="2000" i="1" dirty="0">
                <a:solidFill>
                  <a:srgbClr val="0070C0"/>
                </a:solidFill>
              </a:rPr>
              <a:t>R</a:t>
            </a:r>
            <a:r>
              <a:rPr lang="en-US" altLang="zh-CN" sz="2000" i="1" baseline="30000" dirty="0">
                <a:solidFill>
                  <a:srgbClr val="0070C0"/>
                </a:solidFill>
              </a:rPr>
              <a:t>x</a:t>
            </a:r>
            <a:r>
              <a:rPr lang="en-US" altLang="zh-CN" sz="2000" dirty="0">
                <a:solidFill>
                  <a:srgbClr val="0070C0"/>
                </a:solidFill>
              </a:rPr>
              <a:t>; </a:t>
            </a:r>
            <a:r>
              <a:rPr lang="en-US" altLang="zh-CN" sz="2000" b="1" i="1" dirty="0">
                <a:solidFill>
                  <a:srgbClr val="FF0000"/>
                </a:solidFill>
              </a:rPr>
              <a:t>M</a:t>
            </a:r>
            <a:r>
              <a:rPr lang="en-US" altLang="zh-CN" sz="2000" dirty="0">
                <a:solidFill>
                  <a:srgbClr val="0070C0"/>
                </a:solidFill>
              </a:rPr>
              <a:t>←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WT</a:t>
            </a:r>
            <a:r>
              <a:rPr lang="en-US" altLang="zh-CN" sz="2000" b="1" baseline="-25000" dirty="0">
                <a:solidFill>
                  <a:srgbClr val="0070C0"/>
                </a:solidFill>
              </a:rPr>
              <a:t>1</a:t>
            </a:r>
            <a:r>
              <a:rPr lang="en-US" altLang="zh-CN" sz="2000" baseline="30000" dirty="0" smtClean="0">
                <a:solidFill>
                  <a:srgbClr val="0070C0"/>
                </a:solidFill>
              </a:rPr>
              <a:t>-1</a:t>
            </a:r>
            <a:r>
              <a:rPr lang="en-US" altLang="zh-CN" sz="2000" dirty="0">
                <a:solidFill>
                  <a:srgbClr val="0070C0"/>
                </a:solidFill>
              </a:rPr>
              <a:t>; output(M); 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273050" indent="357188"/>
            <a:endParaRPr lang="en-US" altLang="zh-CN" sz="2000" dirty="0">
              <a:solidFill>
                <a:srgbClr val="0070C0"/>
              </a:solidFill>
            </a:endParaRPr>
          </a:p>
          <a:p>
            <a:pPr marL="273050" indent="357188"/>
            <a:r>
              <a:rPr lang="en-US" altLang="zh-CN" sz="2000" dirty="0" smtClean="0">
                <a:solidFill>
                  <a:srgbClr val="0070C0"/>
                </a:solidFill>
              </a:rPr>
              <a:t>       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T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= 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R</a:t>
            </a:r>
            <a:r>
              <a:rPr lang="en-US" altLang="zh-CN" sz="2000" i="1" baseline="30000" dirty="0" smtClean="0">
                <a:solidFill>
                  <a:srgbClr val="0070C0"/>
                </a:solidFill>
              </a:rPr>
              <a:t>x</a:t>
            </a:r>
            <a:r>
              <a:rPr lang="en-US" altLang="zh-CN" sz="2000" dirty="0" smtClean="0">
                <a:solidFill>
                  <a:srgbClr val="0070C0"/>
                </a:solidFill>
              </a:rPr>
              <a:t> = (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g</a:t>
            </a:r>
            <a:r>
              <a:rPr lang="en-US" altLang="zh-CN" sz="2000" i="1" baseline="30000" dirty="0" smtClean="0">
                <a:solidFill>
                  <a:srgbClr val="0070C0"/>
                </a:solidFill>
              </a:rPr>
              <a:t>r</a:t>
            </a:r>
            <a:r>
              <a:rPr lang="en-US" altLang="zh-CN" sz="2000" dirty="0">
                <a:solidFill>
                  <a:srgbClr val="0070C0"/>
                </a:solidFill>
              </a:rPr>
              <a:t>)</a:t>
            </a:r>
            <a:r>
              <a:rPr lang="en-US" altLang="zh-CN" sz="2000" i="1" baseline="30000" dirty="0" smtClean="0">
                <a:solidFill>
                  <a:srgbClr val="0070C0"/>
                </a:solidFill>
              </a:rPr>
              <a:t>x</a:t>
            </a:r>
            <a:r>
              <a:rPr lang="en-US" altLang="zh-CN" sz="2000" dirty="0" smtClean="0">
                <a:solidFill>
                  <a:srgbClr val="0070C0"/>
                </a:solidFill>
              </a:rPr>
              <a:t> = 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i="1" dirty="0" err="1" smtClean="0">
                <a:solidFill>
                  <a:srgbClr val="0070C0"/>
                </a:solidFill>
              </a:rPr>
              <a:t>g</a:t>
            </a:r>
            <a:r>
              <a:rPr lang="en-US" altLang="zh-CN" sz="2000" i="1" baseline="30000" dirty="0" err="1" smtClean="0">
                <a:solidFill>
                  <a:srgbClr val="0070C0"/>
                </a:solidFill>
              </a:rPr>
              <a:t>x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  <a:r>
              <a:rPr lang="en-US" altLang="zh-CN" sz="2000" i="1" baseline="30000" dirty="0" smtClean="0">
                <a:solidFill>
                  <a:srgbClr val="0070C0"/>
                </a:solidFill>
              </a:rPr>
              <a:t>r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=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Y </a:t>
            </a:r>
            <a:r>
              <a:rPr lang="en-US" altLang="zh-CN" sz="2000" i="1" baseline="30000" dirty="0" smtClean="0">
                <a:solidFill>
                  <a:srgbClr val="FF0000"/>
                </a:solidFill>
              </a:rPr>
              <a:t>r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, </a:t>
            </a:r>
            <a:r>
              <a:rPr lang="zh-CN" altLang="en-US" sz="2000" dirty="0" smtClean="0">
                <a:solidFill>
                  <a:srgbClr val="0070C0"/>
                </a:solidFill>
              </a:rPr>
              <a:t>因此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273050" indent="357188"/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                          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WT</a:t>
            </a:r>
            <a:r>
              <a:rPr lang="en-US" altLang="zh-CN" sz="2000" b="1" baseline="-25000" dirty="0" smtClean="0">
                <a:solidFill>
                  <a:srgbClr val="0070C0"/>
                </a:solidFill>
              </a:rPr>
              <a:t>1</a:t>
            </a:r>
            <a:r>
              <a:rPr lang="en-US" altLang="zh-CN" sz="2000" baseline="30000" dirty="0" smtClean="0">
                <a:solidFill>
                  <a:srgbClr val="0070C0"/>
                </a:solidFill>
              </a:rPr>
              <a:t>-1</a:t>
            </a:r>
            <a:r>
              <a:rPr lang="en-US" altLang="zh-CN" sz="2000" dirty="0" smtClean="0">
                <a:solidFill>
                  <a:srgbClr val="0070C0"/>
                </a:solidFill>
              </a:rPr>
              <a:t> = (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TM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T</a:t>
            </a:r>
            <a:r>
              <a:rPr lang="en-US" altLang="zh-CN" sz="2000" b="1" baseline="-25000" dirty="0">
                <a:solidFill>
                  <a:srgbClr val="0070C0"/>
                </a:solidFill>
              </a:rPr>
              <a:t>1</a:t>
            </a:r>
            <a:r>
              <a:rPr lang="en-US" altLang="zh-CN" sz="2000" baseline="30000" dirty="0" smtClean="0">
                <a:solidFill>
                  <a:srgbClr val="0070C0"/>
                </a:solidFill>
              </a:rPr>
              <a:t>-1 </a:t>
            </a:r>
            <a:r>
              <a:rPr lang="en-US" altLang="zh-CN" sz="2000" dirty="0" smtClean="0">
                <a:solidFill>
                  <a:srgbClr val="0070C0"/>
                </a:solidFill>
              </a:rPr>
              <a:t>= (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Y </a:t>
            </a:r>
            <a:r>
              <a:rPr lang="en-US" altLang="zh-CN" sz="2000" i="1" baseline="30000" dirty="0" err="1" smtClean="0">
                <a:solidFill>
                  <a:srgbClr val="0070C0"/>
                </a:solidFill>
              </a:rPr>
              <a:t>r</a:t>
            </a:r>
            <a:r>
              <a:rPr lang="en-US" altLang="zh-CN" sz="2000" i="1" dirty="0" err="1" smtClean="0">
                <a:solidFill>
                  <a:srgbClr val="0070C0"/>
                </a:solidFill>
              </a:rPr>
              <a:t>M</a:t>
            </a:r>
            <a:r>
              <a:rPr lang="en-US" altLang="zh-CN" sz="2000" dirty="0" smtClean="0">
                <a:solidFill>
                  <a:srgbClr val="0070C0"/>
                </a:solidFill>
              </a:rPr>
              <a:t>)(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Y </a:t>
            </a:r>
            <a:r>
              <a:rPr lang="en-US" altLang="zh-CN" sz="2000" i="1" baseline="30000" dirty="0" smtClean="0">
                <a:solidFill>
                  <a:srgbClr val="0070C0"/>
                </a:solidFill>
              </a:rPr>
              <a:t>r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  <a:r>
              <a:rPr lang="en-US" altLang="zh-CN" sz="2000" baseline="30000" dirty="0" smtClean="0">
                <a:solidFill>
                  <a:srgbClr val="0070C0"/>
                </a:solidFill>
              </a:rPr>
              <a:t>-1</a:t>
            </a:r>
            <a:r>
              <a:rPr lang="en-US" altLang="zh-CN" sz="2000" i="1" baseline="30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= 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M</a:t>
            </a:r>
            <a:r>
              <a:rPr lang="en-US" altLang="zh-CN" sz="2000" dirty="0" smtClean="0">
                <a:solidFill>
                  <a:srgbClr val="0070C0"/>
                </a:solidFill>
              </a:rPr>
              <a:t> =</a:t>
            </a:r>
            <a:r>
              <a:rPr lang="zh-CN" altLang="en-US" sz="2000" dirty="0" smtClean="0">
                <a:solidFill>
                  <a:srgbClr val="0070C0"/>
                </a:solidFill>
              </a:rPr>
              <a:t>明文。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273050" indent="357188"/>
            <a:endParaRPr lang="en-US" altLang="zh-CN" sz="2000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700808"/>
            <a:ext cx="7488832" cy="266429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79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387983"/>
    </mc:Choice>
    <mc:Fallback xmlns="">
      <p:transition spd="slow" advTm="38798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9464"/>
            <a:ext cx="8229600" cy="866360"/>
          </a:xfrm>
        </p:spPr>
        <p:txBody>
          <a:bodyPr/>
          <a:lstStyle/>
          <a:p>
            <a:r>
              <a:rPr lang="zh-CN" altLang="en-US" dirty="0"/>
              <a:t>公钥加密方案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472608"/>
          </a:xfrm>
        </p:spPr>
        <p:txBody>
          <a:bodyPr>
            <a:normAutofit lnSpcReduction="10000"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b="1" i="1" dirty="0" err="1">
                <a:solidFill>
                  <a:srgbClr val="FF0000"/>
                </a:solidFill>
              </a:rPr>
              <a:t>ElGamal</a:t>
            </a:r>
            <a:r>
              <a:rPr lang="zh-CN" altLang="en-US" sz="2800" dirty="0" smtClean="0">
                <a:solidFill>
                  <a:srgbClr val="0070C0"/>
                </a:solidFill>
              </a:rPr>
              <a:t>方案：安全性和密文可塑性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70C0"/>
              </a:solidFill>
            </a:endParaRPr>
          </a:p>
          <a:p>
            <a:pPr algn="just">
              <a:spcAft>
                <a:spcPts val="0"/>
              </a:spcAft>
            </a:pPr>
            <a:r>
              <a:rPr lang="zh-CN" altLang="en-US" sz="2200" dirty="0" smtClean="0">
                <a:solidFill>
                  <a:srgbClr val="0070C0"/>
                </a:solidFill>
                <a:latin typeface="+mn-ea"/>
              </a:rPr>
              <a:t>一、直观的结论：</a:t>
            </a:r>
            <a:r>
              <a:rPr lang="zh-CN" altLang="en-US" sz="22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若循环群</a:t>
            </a:r>
            <a:r>
              <a:rPr lang="en-US" altLang="zh-CN" sz="2200" dirty="0" smtClean="0">
                <a:solidFill>
                  <a:srgbClr val="C00000"/>
                </a:solidFill>
              </a:rPr>
              <a:t>G</a:t>
            </a:r>
            <a:r>
              <a:rPr lang="zh-CN" altLang="en-US" sz="22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上的离散对数问题难解，</a:t>
            </a:r>
            <a:endParaRPr lang="en-US" altLang="zh-CN" sz="2200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2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2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         </a:t>
            </a:r>
            <a:r>
              <a:rPr lang="zh-CN" altLang="en-US" sz="22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则</a:t>
            </a:r>
            <a:r>
              <a:rPr lang="en-US" altLang="zh-CN" sz="2200" i="1" dirty="0" err="1" smtClean="0">
                <a:solidFill>
                  <a:srgbClr val="C00000"/>
                </a:solidFill>
              </a:rPr>
              <a:t>ElGamal</a:t>
            </a:r>
            <a:r>
              <a:rPr lang="zh-CN" altLang="en-US" sz="22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方案具有密文保密性</a:t>
            </a:r>
            <a:r>
              <a:rPr lang="zh-CN" altLang="en-US" sz="2200" dirty="0" smtClean="0">
                <a:solidFill>
                  <a:srgbClr val="C00000"/>
                </a:solidFill>
              </a:rPr>
              <a:t>。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algn="just">
              <a:spcAft>
                <a:spcPts val="0"/>
              </a:spcAft>
            </a:pPr>
            <a:endParaRPr lang="en-US" altLang="zh-CN" sz="1200" kern="0" dirty="0" smtClean="0">
              <a:solidFill>
                <a:srgbClr val="0070C0"/>
              </a:solidFill>
              <a:latin typeface="Calibri"/>
              <a:cs typeface="宋体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kern="0" dirty="0" smtClean="0">
                <a:solidFill>
                  <a:srgbClr val="0070C0"/>
                </a:solidFill>
                <a:latin typeface="Calibri"/>
                <a:cs typeface="宋体"/>
              </a:rPr>
              <a:t>二、</a:t>
            </a:r>
            <a:r>
              <a:rPr lang="zh-CN" altLang="zh-CN" sz="2000" kern="0" dirty="0" smtClean="0">
                <a:solidFill>
                  <a:srgbClr val="0070C0"/>
                </a:solidFill>
                <a:latin typeface="Calibri"/>
                <a:cs typeface="宋体"/>
              </a:rPr>
              <a:t>对</a:t>
            </a:r>
            <a:r>
              <a:rPr lang="zh-CN" altLang="zh-CN" sz="2000" kern="0" dirty="0">
                <a:solidFill>
                  <a:srgbClr val="0070C0"/>
                </a:solidFill>
                <a:latin typeface="Calibri"/>
                <a:cs typeface="宋体"/>
              </a:rPr>
              <a:t>明文</a:t>
            </a:r>
            <a:r>
              <a:rPr lang="en-US" altLang="zh-CN" sz="2000" i="1" kern="0" dirty="0">
                <a:solidFill>
                  <a:srgbClr val="0070C0"/>
                </a:solidFill>
                <a:latin typeface="Times New Roman"/>
                <a:cs typeface="Times New Roman"/>
              </a:rPr>
              <a:t>M</a:t>
            </a:r>
            <a:r>
              <a:rPr lang="zh-CN" altLang="zh-CN" sz="2000" kern="0" dirty="0">
                <a:solidFill>
                  <a:srgbClr val="0070C0"/>
                </a:solidFill>
                <a:latin typeface="Calibri"/>
                <a:cs typeface="宋体"/>
              </a:rPr>
              <a:t>，</a:t>
            </a:r>
            <a:r>
              <a:rPr lang="en-US" altLang="zh-CN" sz="2000" i="1" kern="0" dirty="0" err="1">
                <a:solidFill>
                  <a:srgbClr val="0070C0"/>
                </a:solidFill>
                <a:latin typeface="Times New Roman"/>
                <a:cs typeface="Times New Roman"/>
              </a:rPr>
              <a:t>ElGamal</a:t>
            </a:r>
            <a:r>
              <a:rPr lang="zh-CN" altLang="zh-CN" sz="2000" kern="0" dirty="0" smtClean="0">
                <a:solidFill>
                  <a:srgbClr val="0070C0"/>
                </a:solidFill>
                <a:latin typeface="Calibri"/>
                <a:cs typeface="宋体"/>
              </a:rPr>
              <a:t>方案的</a:t>
            </a:r>
            <a:r>
              <a:rPr lang="zh-CN" altLang="zh-CN" sz="2000" kern="0" dirty="0">
                <a:solidFill>
                  <a:srgbClr val="0070C0"/>
                </a:solidFill>
                <a:latin typeface="Calibri"/>
                <a:cs typeface="宋体"/>
              </a:rPr>
              <a:t>合法</a:t>
            </a:r>
            <a:r>
              <a:rPr lang="zh-CN" altLang="zh-CN" sz="2000" kern="0" dirty="0" smtClean="0">
                <a:solidFill>
                  <a:srgbClr val="0070C0"/>
                </a:solidFill>
                <a:latin typeface="Calibri"/>
                <a:cs typeface="宋体"/>
              </a:rPr>
              <a:t>密文</a:t>
            </a:r>
            <a:r>
              <a:rPr lang="en-US" altLang="zh-CN" sz="2000" kern="0" dirty="0" smtClean="0">
                <a:solidFill>
                  <a:srgbClr val="FF0000"/>
                </a:solidFill>
                <a:latin typeface="Calibri"/>
                <a:cs typeface="宋体"/>
              </a:rPr>
              <a:t>C </a:t>
            </a:r>
            <a:r>
              <a:rPr lang="en-US" altLang="zh-CN" sz="2000" kern="0" dirty="0" smtClean="0">
                <a:solidFill>
                  <a:srgbClr val="0070C0"/>
                </a:solidFill>
                <a:latin typeface="Times New Roman"/>
                <a:cs typeface="Times New Roman"/>
              </a:rPr>
              <a:t>= (</a:t>
            </a:r>
            <a:r>
              <a:rPr lang="en-US" altLang="zh-CN" sz="2000" i="1" kern="0" dirty="0">
                <a:solidFill>
                  <a:srgbClr val="0070C0"/>
                </a:solidFill>
                <a:latin typeface="Times New Roman"/>
                <a:cs typeface="Times New Roman"/>
              </a:rPr>
              <a:t>y</a:t>
            </a:r>
            <a:r>
              <a:rPr lang="en-US" altLang="zh-CN" sz="2000" kern="0" baseline="-25000" dirty="0">
                <a:solidFill>
                  <a:srgbClr val="0070C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000" kern="0" dirty="0">
                <a:solidFill>
                  <a:srgbClr val="0070C0"/>
                </a:solidFill>
                <a:latin typeface="Times New Roman"/>
                <a:cs typeface="Times New Roman"/>
              </a:rPr>
              <a:t>,</a:t>
            </a:r>
            <a:r>
              <a:rPr lang="en-US" altLang="zh-CN" sz="2000" i="1" kern="0" dirty="0">
                <a:solidFill>
                  <a:srgbClr val="0070C0"/>
                </a:solidFill>
                <a:latin typeface="Times New Roman"/>
                <a:cs typeface="Times New Roman"/>
              </a:rPr>
              <a:t>y</a:t>
            </a:r>
            <a:r>
              <a:rPr lang="en-US" altLang="zh-CN" sz="2000" kern="0" baseline="-25000" dirty="0">
                <a:solidFill>
                  <a:srgbClr val="0070C0"/>
                </a:solidFill>
                <a:latin typeface="Times New Roman"/>
                <a:cs typeface="Times New Roman"/>
              </a:rPr>
              <a:t>2</a:t>
            </a:r>
            <a:r>
              <a:rPr lang="en-US" altLang="zh-CN" sz="2000" kern="0" dirty="0">
                <a:solidFill>
                  <a:srgbClr val="0070C0"/>
                </a:solidFill>
                <a:latin typeface="Times New Roman"/>
                <a:cs typeface="Times New Roman"/>
              </a:rPr>
              <a:t>), </a:t>
            </a:r>
            <a:r>
              <a:rPr lang="en-US" altLang="zh-CN" sz="20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lang="en-US" altLang="zh-CN" sz="2000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000" kern="0" dirty="0">
                <a:solidFill>
                  <a:srgbClr val="0070C0"/>
                </a:solidFill>
                <a:latin typeface="Times New Roman"/>
                <a:cs typeface="Times New Roman"/>
              </a:rPr>
              <a:t>=</a:t>
            </a:r>
            <a:r>
              <a:rPr lang="en-US" altLang="zh-CN" sz="2000" i="1" kern="0" dirty="0">
                <a:solidFill>
                  <a:srgbClr val="0070C0"/>
                </a:solidFill>
                <a:latin typeface="Times New Roman"/>
                <a:cs typeface="Times New Roman"/>
              </a:rPr>
              <a:t>g</a:t>
            </a:r>
            <a:r>
              <a:rPr lang="en-US" altLang="zh-CN" sz="2000" i="1" kern="0" baseline="30000" dirty="0">
                <a:solidFill>
                  <a:srgbClr val="0070C0"/>
                </a:solidFill>
                <a:latin typeface="Times New Roman"/>
                <a:cs typeface="Times New Roman"/>
              </a:rPr>
              <a:t>r</a:t>
            </a:r>
            <a:r>
              <a:rPr lang="en-US" altLang="zh-CN" sz="2000" kern="0" dirty="0">
                <a:solidFill>
                  <a:srgbClr val="0070C0"/>
                </a:solidFill>
                <a:latin typeface="Times New Roman"/>
                <a:cs typeface="Times New Roman"/>
              </a:rPr>
              <a:t>, </a:t>
            </a:r>
            <a:r>
              <a:rPr lang="en-US" altLang="zh-CN" sz="20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lang="en-US" altLang="zh-CN" sz="2000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altLang="zh-CN" sz="2000" kern="0" dirty="0">
                <a:solidFill>
                  <a:srgbClr val="0070C0"/>
                </a:solidFill>
                <a:latin typeface="Times New Roman"/>
                <a:cs typeface="Times New Roman"/>
              </a:rPr>
              <a:t>=</a:t>
            </a:r>
            <a:r>
              <a:rPr lang="en-US" altLang="zh-CN" sz="2000" i="1" kern="0" dirty="0" err="1">
                <a:solidFill>
                  <a:srgbClr val="0070C0"/>
                </a:solidFill>
                <a:latin typeface="Times New Roman"/>
                <a:cs typeface="Times New Roman"/>
              </a:rPr>
              <a:t>g</a:t>
            </a:r>
            <a:r>
              <a:rPr lang="en-US" altLang="zh-CN" sz="2000" i="1" kern="0" baseline="30000" dirty="0" err="1">
                <a:solidFill>
                  <a:srgbClr val="0070C0"/>
                </a:solidFill>
                <a:latin typeface="Times New Roman"/>
                <a:cs typeface="Times New Roman"/>
              </a:rPr>
              <a:t>xr</a:t>
            </a:r>
            <a:r>
              <a:rPr lang="en-US" altLang="zh-CN" sz="2000" i="1" kern="0" dirty="0" err="1">
                <a:solidFill>
                  <a:srgbClr val="0070C0"/>
                </a:solidFill>
                <a:latin typeface="Times New Roman"/>
                <a:cs typeface="Times New Roman"/>
              </a:rPr>
              <a:t>M</a:t>
            </a:r>
            <a:r>
              <a:rPr lang="zh-CN" altLang="zh-CN" sz="2000" kern="0" dirty="0" smtClean="0">
                <a:solidFill>
                  <a:srgbClr val="0070C0"/>
                </a:solidFill>
                <a:latin typeface="Calibri"/>
                <a:cs typeface="宋体"/>
              </a:rPr>
              <a:t>。验证</a:t>
            </a:r>
            <a:r>
              <a:rPr lang="zh-CN" altLang="zh-CN" sz="2000" kern="0" dirty="0">
                <a:solidFill>
                  <a:srgbClr val="0070C0"/>
                </a:solidFill>
                <a:latin typeface="Calibri"/>
                <a:cs typeface="宋体"/>
              </a:rPr>
              <a:t>： </a:t>
            </a:r>
            <a:endParaRPr lang="zh-CN" altLang="zh-CN" sz="2000" kern="100" dirty="0">
              <a:solidFill>
                <a:srgbClr val="0070C0"/>
              </a:solidFill>
              <a:latin typeface="Calibri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0" dirty="0">
                <a:solidFill>
                  <a:srgbClr val="0070C0"/>
                </a:solidFill>
                <a:latin typeface="Times New Roman"/>
                <a:cs typeface="Times New Roman"/>
              </a:rPr>
              <a:t>(1) </a:t>
            </a:r>
            <a:r>
              <a:rPr lang="zh-CN" altLang="zh-CN" sz="2000" kern="0" dirty="0">
                <a:solidFill>
                  <a:srgbClr val="0070C0"/>
                </a:solidFill>
                <a:latin typeface="Calibri"/>
                <a:cs typeface="宋体"/>
              </a:rPr>
              <a:t>对</a:t>
            </a:r>
            <a:r>
              <a:rPr lang="zh-CN" altLang="zh-CN" sz="2000" kern="0" dirty="0" smtClean="0">
                <a:solidFill>
                  <a:srgbClr val="0070C0"/>
                </a:solidFill>
                <a:latin typeface="Calibri"/>
                <a:cs typeface="宋体"/>
              </a:rPr>
              <a:t>任何</a:t>
            </a:r>
            <a:r>
              <a:rPr lang="en-US" altLang="zh-CN" sz="2000" i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zh-CN" altLang="zh-CN" sz="2000" kern="0" dirty="0">
                <a:solidFill>
                  <a:srgbClr val="0070C0"/>
                </a:solidFill>
                <a:latin typeface="Calibri"/>
                <a:cs typeface="宋体"/>
              </a:rPr>
              <a:t>∈</a:t>
            </a:r>
            <a:r>
              <a:rPr lang="en-US" altLang="zh-CN" sz="2000" i="1" kern="0" dirty="0">
                <a:solidFill>
                  <a:srgbClr val="0070C0"/>
                </a:solidFill>
                <a:latin typeface="Monotype Corsiva"/>
                <a:cs typeface="Monotype Corsiva"/>
              </a:rPr>
              <a:t>G</a:t>
            </a:r>
            <a:r>
              <a:rPr lang="zh-CN" altLang="zh-CN" sz="2000" kern="0" dirty="0">
                <a:solidFill>
                  <a:srgbClr val="0070C0"/>
                </a:solidFill>
                <a:latin typeface="Calibri"/>
                <a:cs typeface="宋体"/>
              </a:rPr>
              <a:t>，</a:t>
            </a:r>
            <a:r>
              <a:rPr lang="en-US" altLang="zh-CN" sz="20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lang="en-US" altLang="zh-CN" sz="2000" i="1" kern="0" baseline="30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lang="en-US" altLang="zh-CN" sz="2000" i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kern="0" dirty="0" smtClean="0">
                <a:solidFill>
                  <a:srgbClr val="0070C0"/>
                </a:solidFill>
                <a:latin typeface="Times New Roman"/>
                <a:cs typeface="Times New Roman"/>
              </a:rPr>
              <a:t>= (</a:t>
            </a:r>
            <a:r>
              <a:rPr lang="en-US" altLang="zh-CN" sz="2000" i="1" kern="0" dirty="0">
                <a:solidFill>
                  <a:srgbClr val="0070C0"/>
                </a:solidFill>
                <a:latin typeface="Times New Roman"/>
                <a:cs typeface="Times New Roman"/>
              </a:rPr>
              <a:t>y</a:t>
            </a:r>
            <a:r>
              <a:rPr lang="en-US" altLang="zh-CN" sz="2000" kern="0" baseline="-25000" dirty="0">
                <a:solidFill>
                  <a:srgbClr val="0070C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000" kern="0" dirty="0">
                <a:solidFill>
                  <a:srgbClr val="0070C0"/>
                </a:solidFill>
                <a:latin typeface="Times New Roman"/>
                <a:cs typeface="Times New Roman"/>
              </a:rPr>
              <a:t>,</a:t>
            </a:r>
            <a:r>
              <a:rPr lang="en-US" altLang="zh-CN" sz="2000" i="1" kern="0" dirty="0">
                <a:solidFill>
                  <a:srgbClr val="0070C0"/>
                </a:solidFill>
                <a:latin typeface="Times New Roman"/>
                <a:cs typeface="Times New Roman"/>
              </a:rPr>
              <a:t>ay</a:t>
            </a:r>
            <a:r>
              <a:rPr lang="en-US" altLang="zh-CN" sz="2000" kern="0" baseline="-25000" dirty="0">
                <a:solidFill>
                  <a:srgbClr val="0070C0"/>
                </a:solidFill>
                <a:latin typeface="Times New Roman"/>
                <a:cs typeface="Times New Roman"/>
              </a:rPr>
              <a:t>2</a:t>
            </a:r>
            <a:r>
              <a:rPr lang="en-US" altLang="zh-CN" sz="2000" kern="0" dirty="0">
                <a:solidFill>
                  <a:srgbClr val="0070C0"/>
                </a:solidFill>
                <a:latin typeface="Times New Roman"/>
                <a:cs typeface="Times New Roman"/>
              </a:rPr>
              <a:t>)</a:t>
            </a:r>
            <a:r>
              <a:rPr lang="zh-CN" altLang="zh-CN" sz="2000" kern="0" dirty="0">
                <a:solidFill>
                  <a:srgbClr val="0070C0"/>
                </a:solidFill>
                <a:latin typeface="Calibri"/>
                <a:cs typeface="宋体"/>
              </a:rPr>
              <a:t>是一个合法的</a:t>
            </a:r>
            <a:r>
              <a:rPr lang="zh-CN" altLang="zh-CN" sz="2000" kern="0" dirty="0" smtClean="0">
                <a:solidFill>
                  <a:srgbClr val="0070C0"/>
                </a:solidFill>
                <a:latin typeface="Calibri"/>
                <a:cs typeface="宋体"/>
              </a:rPr>
              <a:t>密文</a:t>
            </a:r>
            <a:r>
              <a:rPr lang="zh-CN" altLang="en-US" sz="2000" kern="0" dirty="0" smtClean="0">
                <a:solidFill>
                  <a:srgbClr val="0070C0"/>
                </a:solidFill>
                <a:latin typeface="Calibri"/>
                <a:cs typeface="宋体"/>
              </a:rPr>
              <a:t>，</a:t>
            </a:r>
            <a:r>
              <a:rPr lang="zh-CN" altLang="zh-CN" sz="2000" kern="0" dirty="0" smtClean="0">
                <a:solidFill>
                  <a:srgbClr val="0070C0"/>
                </a:solidFill>
                <a:latin typeface="Calibri"/>
                <a:cs typeface="宋体"/>
              </a:rPr>
              <a:t>且</a:t>
            </a:r>
            <a:r>
              <a:rPr lang="zh-CN" altLang="zh-CN" sz="2000" kern="0" dirty="0">
                <a:solidFill>
                  <a:srgbClr val="0070C0"/>
                </a:solidFill>
                <a:latin typeface="Calibri"/>
                <a:cs typeface="宋体"/>
              </a:rPr>
              <a:t>解密出的</a:t>
            </a:r>
            <a:r>
              <a:rPr lang="zh-CN" altLang="zh-CN" sz="2000" kern="0" dirty="0" smtClean="0">
                <a:solidFill>
                  <a:srgbClr val="0070C0"/>
                </a:solidFill>
                <a:latin typeface="Calibri"/>
                <a:cs typeface="宋体"/>
              </a:rPr>
              <a:t>明文</a:t>
            </a:r>
            <a:endParaRPr lang="en-US" altLang="zh-CN" sz="2000" kern="0" dirty="0" smtClean="0">
              <a:solidFill>
                <a:srgbClr val="0070C0"/>
              </a:solidFill>
              <a:latin typeface="Calibri"/>
              <a:cs typeface="宋体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0" dirty="0">
                <a:solidFill>
                  <a:srgbClr val="0070C0"/>
                </a:solidFill>
                <a:latin typeface="Calibri"/>
                <a:cs typeface="宋体"/>
              </a:rPr>
              <a:t> </a:t>
            </a:r>
            <a:r>
              <a:rPr lang="en-US" altLang="zh-CN" sz="2000" kern="0" dirty="0" smtClean="0">
                <a:solidFill>
                  <a:srgbClr val="0070C0"/>
                </a:solidFill>
                <a:latin typeface="Calibri"/>
                <a:cs typeface="宋体"/>
              </a:rPr>
              <a:t>     </a:t>
            </a:r>
            <a:r>
              <a:rPr lang="zh-CN" altLang="zh-CN" sz="2000" kern="0" dirty="0" smtClean="0">
                <a:solidFill>
                  <a:srgbClr val="0070C0"/>
                </a:solidFill>
                <a:latin typeface="Calibri"/>
                <a:cs typeface="宋体"/>
              </a:rPr>
              <a:t>将是</a:t>
            </a:r>
            <a:r>
              <a:rPr lang="en-US" altLang="zh-CN" sz="2000" kern="0" dirty="0" smtClean="0">
                <a:solidFill>
                  <a:srgbClr val="0070C0"/>
                </a:solidFill>
                <a:latin typeface="Calibri"/>
                <a:cs typeface="宋体"/>
              </a:rPr>
              <a:t> </a:t>
            </a:r>
            <a:r>
              <a:rPr lang="en-US" altLang="zh-CN" sz="2000" b="1" i="1" kern="0" dirty="0" err="1" smtClean="0">
                <a:solidFill>
                  <a:srgbClr val="00B0F0"/>
                </a:solidFill>
                <a:latin typeface="Times New Roman"/>
                <a:cs typeface="Times New Roman"/>
              </a:rPr>
              <a:t>aM</a:t>
            </a:r>
            <a:r>
              <a:rPr lang="zh-CN" altLang="zh-CN" sz="2000" kern="0" dirty="0">
                <a:solidFill>
                  <a:srgbClr val="0070C0"/>
                </a:solidFill>
                <a:latin typeface="Calibri"/>
                <a:cs typeface="宋体"/>
              </a:rPr>
              <a:t>； </a:t>
            </a:r>
            <a:endParaRPr lang="zh-CN" altLang="zh-CN" sz="2000" kern="100" dirty="0">
              <a:solidFill>
                <a:srgbClr val="0070C0"/>
              </a:solidFill>
              <a:latin typeface="Calibri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0" dirty="0">
                <a:solidFill>
                  <a:srgbClr val="0070C0"/>
                </a:solidFill>
                <a:latin typeface="Times New Roman"/>
                <a:cs typeface="Times New Roman"/>
              </a:rPr>
              <a:t>(2) </a:t>
            </a:r>
            <a:r>
              <a:rPr lang="zh-CN" altLang="zh-CN" sz="2000" kern="0" dirty="0">
                <a:solidFill>
                  <a:srgbClr val="0070C0"/>
                </a:solidFill>
                <a:latin typeface="Calibri"/>
                <a:cs typeface="宋体"/>
              </a:rPr>
              <a:t>对任何整数常数</a:t>
            </a:r>
            <a:r>
              <a:rPr lang="en-US" altLang="zh-CN" sz="20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lang="zh-CN" altLang="zh-CN" sz="2000" kern="0" dirty="0">
                <a:solidFill>
                  <a:srgbClr val="0070C0"/>
                </a:solidFill>
                <a:latin typeface="Calibri"/>
                <a:cs typeface="宋体"/>
              </a:rPr>
              <a:t>，</a:t>
            </a:r>
            <a:r>
              <a:rPr lang="en-US" altLang="zh-CN" sz="20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lang="en-US" altLang="zh-CN" sz="2000" i="1" kern="0" baseline="30000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lang="en-US" altLang="zh-CN" sz="2000" kern="0" dirty="0">
                <a:solidFill>
                  <a:srgbClr val="0070C0"/>
                </a:solidFill>
                <a:latin typeface="Times New Roman"/>
                <a:cs typeface="Times New Roman"/>
              </a:rPr>
              <a:t>=(</a:t>
            </a:r>
            <a:r>
              <a:rPr lang="en-US" altLang="zh-CN" sz="2000" i="1" kern="0" dirty="0" smtClean="0">
                <a:solidFill>
                  <a:srgbClr val="0070C0"/>
                </a:solidFill>
                <a:latin typeface="Times New Roman"/>
                <a:cs typeface="Times New Roman"/>
              </a:rPr>
              <a:t>y</a:t>
            </a:r>
            <a:r>
              <a:rPr lang="en-US" altLang="zh-CN" sz="2000" kern="0" baseline="-250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000" i="1" kern="0" baseline="300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b</a:t>
            </a:r>
            <a:r>
              <a:rPr lang="en-US" altLang="zh-CN" sz="2000" kern="0" dirty="0" smtClean="0">
                <a:solidFill>
                  <a:srgbClr val="0070C0"/>
                </a:solidFill>
                <a:latin typeface="Times New Roman"/>
                <a:cs typeface="Times New Roman"/>
              </a:rPr>
              <a:t>,</a:t>
            </a:r>
            <a:r>
              <a:rPr lang="en-US" altLang="zh-CN" sz="2000" i="1" kern="0" dirty="0" smtClean="0">
                <a:solidFill>
                  <a:srgbClr val="0070C0"/>
                </a:solidFill>
                <a:latin typeface="Times New Roman"/>
                <a:cs typeface="Times New Roman"/>
              </a:rPr>
              <a:t>y</a:t>
            </a:r>
            <a:r>
              <a:rPr lang="en-US" altLang="zh-CN" sz="2000" kern="0" baseline="-250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2</a:t>
            </a:r>
            <a:r>
              <a:rPr lang="en-US" altLang="zh-CN" sz="2000" i="1" kern="0" baseline="300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b</a:t>
            </a:r>
            <a:r>
              <a:rPr lang="en-US" altLang="zh-CN" sz="2000" kern="0" dirty="0" smtClean="0">
                <a:solidFill>
                  <a:srgbClr val="0070C0"/>
                </a:solidFill>
                <a:latin typeface="Times New Roman"/>
                <a:cs typeface="Times New Roman"/>
              </a:rPr>
              <a:t>) </a:t>
            </a:r>
            <a:r>
              <a:rPr lang="zh-CN" altLang="zh-CN" sz="2000" kern="0" dirty="0" smtClean="0">
                <a:solidFill>
                  <a:srgbClr val="0070C0"/>
                </a:solidFill>
                <a:latin typeface="Calibri"/>
                <a:cs typeface="宋体"/>
              </a:rPr>
              <a:t>是</a:t>
            </a:r>
            <a:r>
              <a:rPr lang="zh-CN" altLang="zh-CN" sz="2000" kern="0" dirty="0">
                <a:solidFill>
                  <a:srgbClr val="0070C0"/>
                </a:solidFill>
                <a:latin typeface="Calibri"/>
                <a:cs typeface="宋体"/>
              </a:rPr>
              <a:t>一个合法的</a:t>
            </a:r>
            <a:r>
              <a:rPr lang="zh-CN" altLang="zh-CN" sz="2000" kern="0" dirty="0" smtClean="0">
                <a:solidFill>
                  <a:srgbClr val="0070C0"/>
                </a:solidFill>
                <a:latin typeface="Calibri"/>
                <a:cs typeface="宋体"/>
              </a:rPr>
              <a:t>密文</a:t>
            </a:r>
            <a:r>
              <a:rPr lang="zh-CN" altLang="en-US" sz="2000" kern="0" dirty="0" smtClean="0">
                <a:solidFill>
                  <a:srgbClr val="0070C0"/>
                </a:solidFill>
                <a:latin typeface="Calibri"/>
                <a:cs typeface="宋体"/>
              </a:rPr>
              <a:t>，</a:t>
            </a:r>
            <a:r>
              <a:rPr lang="zh-CN" altLang="zh-CN" sz="2000" kern="0" dirty="0" smtClean="0">
                <a:solidFill>
                  <a:srgbClr val="0070C0"/>
                </a:solidFill>
                <a:latin typeface="Calibri"/>
                <a:cs typeface="宋体"/>
              </a:rPr>
              <a:t>且</a:t>
            </a:r>
            <a:r>
              <a:rPr lang="zh-CN" altLang="zh-CN" sz="2000" kern="0" dirty="0">
                <a:solidFill>
                  <a:srgbClr val="0070C0"/>
                </a:solidFill>
                <a:latin typeface="Calibri"/>
                <a:cs typeface="宋体"/>
              </a:rPr>
              <a:t>解密</a:t>
            </a:r>
            <a:r>
              <a:rPr lang="zh-CN" altLang="zh-CN" sz="2000" kern="0" dirty="0" smtClean="0">
                <a:solidFill>
                  <a:srgbClr val="0070C0"/>
                </a:solidFill>
                <a:latin typeface="Calibri"/>
                <a:cs typeface="宋体"/>
              </a:rPr>
              <a:t>出</a:t>
            </a:r>
            <a:endParaRPr lang="en-US" altLang="zh-CN" sz="2000" kern="0" dirty="0" smtClean="0">
              <a:solidFill>
                <a:srgbClr val="0070C0"/>
              </a:solidFill>
              <a:latin typeface="Calibri"/>
              <a:cs typeface="宋体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0" dirty="0">
                <a:solidFill>
                  <a:srgbClr val="0070C0"/>
                </a:solidFill>
                <a:latin typeface="Calibri"/>
                <a:cs typeface="宋体"/>
              </a:rPr>
              <a:t> </a:t>
            </a:r>
            <a:r>
              <a:rPr lang="en-US" altLang="zh-CN" sz="2000" kern="0" dirty="0" smtClean="0">
                <a:solidFill>
                  <a:srgbClr val="0070C0"/>
                </a:solidFill>
                <a:latin typeface="Calibri"/>
                <a:cs typeface="宋体"/>
              </a:rPr>
              <a:t>     </a:t>
            </a:r>
            <a:r>
              <a:rPr lang="zh-CN" altLang="zh-CN" sz="2000" kern="0" dirty="0" smtClean="0">
                <a:solidFill>
                  <a:srgbClr val="0070C0"/>
                </a:solidFill>
                <a:latin typeface="Calibri"/>
                <a:cs typeface="宋体"/>
              </a:rPr>
              <a:t>的</a:t>
            </a:r>
            <a:r>
              <a:rPr lang="zh-CN" altLang="zh-CN" sz="2000" kern="0" dirty="0">
                <a:solidFill>
                  <a:srgbClr val="0070C0"/>
                </a:solidFill>
                <a:latin typeface="Calibri"/>
                <a:cs typeface="宋体"/>
              </a:rPr>
              <a:t>明文将</a:t>
            </a:r>
            <a:r>
              <a:rPr lang="zh-CN" altLang="zh-CN" sz="2000" kern="0" dirty="0" smtClean="0">
                <a:solidFill>
                  <a:srgbClr val="0070C0"/>
                </a:solidFill>
                <a:latin typeface="Calibri"/>
                <a:cs typeface="宋体"/>
              </a:rPr>
              <a:t>是</a:t>
            </a:r>
            <a:r>
              <a:rPr lang="en-US" altLang="zh-CN" sz="2000" kern="0" dirty="0" smtClean="0">
                <a:solidFill>
                  <a:srgbClr val="0070C0"/>
                </a:solidFill>
                <a:latin typeface="Calibri"/>
                <a:cs typeface="宋体"/>
              </a:rPr>
              <a:t> </a:t>
            </a:r>
            <a:r>
              <a:rPr lang="en-US" altLang="zh-CN" sz="2000" b="1" i="1" kern="0" dirty="0" smtClean="0">
                <a:solidFill>
                  <a:srgbClr val="00B0F0"/>
                </a:solidFill>
                <a:latin typeface="Times New Roman"/>
                <a:cs typeface="Times New Roman"/>
              </a:rPr>
              <a:t>M</a:t>
            </a:r>
            <a:r>
              <a:rPr lang="en-US" altLang="zh-CN" sz="2000" b="1" kern="0" dirty="0" smtClean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b="1" i="1" kern="0" baseline="30000" dirty="0">
                <a:solidFill>
                  <a:srgbClr val="00B0F0"/>
                </a:solidFill>
                <a:latin typeface="Times New Roman"/>
                <a:cs typeface="Times New Roman"/>
              </a:rPr>
              <a:t>b</a:t>
            </a:r>
            <a:r>
              <a:rPr lang="zh-CN" altLang="zh-CN" sz="2000" kern="0" dirty="0">
                <a:solidFill>
                  <a:srgbClr val="0070C0"/>
                </a:solidFill>
                <a:latin typeface="Calibri"/>
                <a:cs typeface="宋体"/>
              </a:rPr>
              <a:t>； </a:t>
            </a:r>
            <a:endParaRPr lang="zh-CN" altLang="zh-CN" sz="2000" kern="100" dirty="0">
              <a:solidFill>
                <a:srgbClr val="0070C0"/>
              </a:solidFill>
              <a:latin typeface="Calibri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0" dirty="0">
                <a:solidFill>
                  <a:srgbClr val="0070C0"/>
                </a:solidFill>
                <a:latin typeface="Times New Roman"/>
                <a:cs typeface="Times New Roman"/>
              </a:rPr>
              <a:t>(3) </a:t>
            </a:r>
            <a:r>
              <a:rPr lang="zh-CN" altLang="zh-CN" sz="2000" kern="0" dirty="0">
                <a:solidFill>
                  <a:srgbClr val="0070C0"/>
                </a:solidFill>
                <a:latin typeface="Calibri"/>
                <a:cs typeface="宋体"/>
              </a:rPr>
              <a:t>对任何常数</a:t>
            </a:r>
            <a:r>
              <a:rPr lang="en-US" altLang="zh-CN" sz="20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zh-CN" altLang="zh-CN" sz="2000" kern="0" dirty="0">
                <a:solidFill>
                  <a:srgbClr val="0070C0"/>
                </a:solidFill>
                <a:latin typeface="Calibri"/>
                <a:cs typeface="宋体"/>
              </a:rPr>
              <a:t>∈</a:t>
            </a:r>
            <a:r>
              <a:rPr lang="en-US" altLang="zh-CN" sz="2000" i="1" kern="0" dirty="0" smtClean="0">
                <a:solidFill>
                  <a:srgbClr val="0070C0"/>
                </a:solidFill>
                <a:latin typeface="Monotype Corsiva"/>
                <a:cs typeface="Monotype Corsiva"/>
              </a:rPr>
              <a:t>G </a:t>
            </a:r>
            <a:r>
              <a:rPr lang="zh-CN" altLang="zh-CN" sz="2000" kern="0" dirty="0" smtClean="0">
                <a:solidFill>
                  <a:srgbClr val="0070C0"/>
                </a:solidFill>
                <a:latin typeface="Calibri"/>
                <a:cs typeface="宋体"/>
              </a:rPr>
              <a:t>和</a:t>
            </a:r>
            <a:r>
              <a:rPr lang="zh-CN" altLang="zh-CN" sz="2000" kern="0" dirty="0">
                <a:solidFill>
                  <a:srgbClr val="0070C0"/>
                </a:solidFill>
                <a:latin typeface="Calibri"/>
                <a:cs typeface="宋体"/>
              </a:rPr>
              <a:t>整数常数</a:t>
            </a:r>
            <a:r>
              <a:rPr lang="en-US" altLang="zh-CN" sz="2000" i="1" kern="0" dirty="0">
                <a:solidFill>
                  <a:srgbClr val="0070C0"/>
                </a:solidFill>
                <a:latin typeface="Times New Roman"/>
                <a:cs typeface="Times New Roman"/>
              </a:rPr>
              <a:t>b</a:t>
            </a:r>
            <a:r>
              <a:rPr lang="zh-CN" altLang="zh-CN" sz="2000" kern="0" dirty="0">
                <a:solidFill>
                  <a:srgbClr val="0070C0"/>
                </a:solidFill>
                <a:latin typeface="Calibri"/>
                <a:cs typeface="宋体"/>
              </a:rPr>
              <a:t>，</a:t>
            </a:r>
            <a:r>
              <a:rPr lang="en-US" altLang="zh-CN" sz="20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lang="en-US" altLang="zh-CN" sz="2000" i="1" kern="0" baseline="30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lang="en-US" altLang="zh-CN" sz="2000" i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kern="0" dirty="0" smtClean="0">
                <a:solidFill>
                  <a:srgbClr val="0070C0"/>
                </a:solidFill>
                <a:latin typeface="Times New Roman"/>
                <a:cs typeface="Times New Roman"/>
              </a:rPr>
              <a:t>= (</a:t>
            </a:r>
            <a:r>
              <a:rPr lang="en-US" altLang="zh-CN" sz="2000" i="1" kern="0" dirty="0" smtClean="0">
                <a:solidFill>
                  <a:srgbClr val="0070C0"/>
                </a:solidFill>
                <a:latin typeface="Times New Roman"/>
                <a:cs typeface="Times New Roman"/>
              </a:rPr>
              <a:t>y</a:t>
            </a:r>
            <a:r>
              <a:rPr lang="en-US" altLang="zh-CN" sz="2000" kern="0" baseline="-250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000" i="1" kern="0" baseline="300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b</a:t>
            </a:r>
            <a:r>
              <a:rPr lang="en-US" altLang="zh-CN" sz="2000" kern="0" dirty="0" smtClean="0">
                <a:solidFill>
                  <a:srgbClr val="0070C0"/>
                </a:solidFill>
                <a:latin typeface="Times New Roman"/>
                <a:cs typeface="Times New Roman"/>
              </a:rPr>
              <a:t>,</a:t>
            </a:r>
            <a:r>
              <a:rPr lang="en-US" altLang="zh-CN" sz="2000" i="1" kern="0" dirty="0" smtClean="0">
                <a:solidFill>
                  <a:srgbClr val="0070C0"/>
                </a:solidFill>
                <a:latin typeface="Times New Roman"/>
                <a:cs typeface="Times New Roman"/>
              </a:rPr>
              <a:t>ay</a:t>
            </a:r>
            <a:r>
              <a:rPr lang="en-US" altLang="zh-CN" sz="2000" kern="0" baseline="-250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2</a:t>
            </a:r>
            <a:r>
              <a:rPr lang="en-US" altLang="zh-CN" sz="2000" i="1" kern="0" baseline="300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b</a:t>
            </a:r>
            <a:r>
              <a:rPr lang="en-US" altLang="zh-CN" sz="2000" kern="0" dirty="0">
                <a:solidFill>
                  <a:srgbClr val="0070C0"/>
                </a:solidFill>
                <a:latin typeface="Times New Roman"/>
                <a:cs typeface="Times New Roman"/>
              </a:rPr>
              <a:t>)</a:t>
            </a:r>
            <a:r>
              <a:rPr lang="zh-CN" altLang="zh-CN" sz="2000" kern="0" dirty="0">
                <a:solidFill>
                  <a:srgbClr val="0070C0"/>
                </a:solidFill>
                <a:latin typeface="Calibri"/>
                <a:cs typeface="宋体"/>
              </a:rPr>
              <a:t>是一个合法的</a:t>
            </a:r>
            <a:r>
              <a:rPr lang="zh-CN" altLang="zh-CN" sz="2000" kern="0" dirty="0" smtClean="0">
                <a:solidFill>
                  <a:srgbClr val="0070C0"/>
                </a:solidFill>
                <a:latin typeface="Calibri"/>
                <a:cs typeface="宋体"/>
              </a:rPr>
              <a:t>密文</a:t>
            </a:r>
            <a:r>
              <a:rPr lang="zh-CN" altLang="en-US" sz="2000" kern="0" dirty="0" smtClean="0">
                <a:solidFill>
                  <a:srgbClr val="0070C0"/>
                </a:solidFill>
                <a:latin typeface="Calibri"/>
                <a:cs typeface="宋体"/>
              </a:rPr>
              <a:t>，</a:t>
            </a:r>
            <a:endParaRPr lang="en-US" altLang="zh-CN" sz="2000" kern="0" dirty="0" smtClean="0">
              <a:solidFill>
                <a:srgbClr val="0070C0"/>
              </a:solidFill>
              <a:latin typeface="Calibri"/>
              <a:cs typeface="宋体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0" dirty="0">
                <a:solidFill>
                  <a:srgbClr val="0070C0"/>
                </a:solidFill>
                <a:latin typeface="Calibri"/>
                <a:cs typeface="宋体"/>
              </a:rPr>
              <a:t> </a:t>
            </a:r>
            <a:r>
              <a:rPr lang="en-US" altLang="zh-CN" sz="2000" kern="0" dirty="0" smtClean="0">
                <a:solidFill>
                  <a:srgbClr val="0070C0"/>
                </a:solidFill>
                <a:latin typeface="Calibri"/>
                <a:cs typeface="宋体"/>
              </a:rPr>
              <a:t>     </a:t>
            </a:r>
            <a:r>
              <a:rPr lang="zh-CN" altLang="zh-CN" sz="2000" kern="0" dirty="0" smtClean="0">
                <a:solidFill>
                  <a:srgbClr val="0070C0"/>
                </a:solidFill>
                <a:latin typeface="Calibri"/>
                <a:cs typeface="宋体"/>
              </a:rPr>
              <a:t>且</a:t>
            </a:r>
            <a:r>
              <a:rPr lang="zh-CN" altLang="zh-CN" sz="2000" kern="0" dirty="0">
                <a:solidFill>
                  <a:srgbClr val="0070C0"/>
                </a:solidFill>
                <a:latin typeface="Calibri"/>
                <a:cs typeface="宋体"/>
              </a:rPr>
              <a:t>解密出的明文将</a:t>
            </a:r>
            <a:r>
              <a:rPr lang="zh-CN" altLang="zh-CN" sz="2000" kern="0" dirty="0" smtClean="0">
                <a:solidFill>
                  <a:srgbClr val="0070C0"/>
                </a:solidFill>
                <a:latin typeface="Calibri"/>
                <a:cs typeface="宋体"/>
              </a:rPr>
              <a:t>是</a:t>
            </a:r>
            <a:r>
              <a:rPr lang="en-US" altLang="zh-CN" sz="2000" kern="0" dirty="0" smtClean="0">
                <a:solidFill>
                  <a:srgbClr val="0070C0"/>
                </a:solidFill>
                <a:latin typeface="Calibri"/>
                <a:cs typeface="宋体"/>
              </a:rPr>
              <a:t> </a:t>
            </a:r>
            <a:r>
              <a:rPr lang="en-US" altLang="zh-CN" sz="2000" b="1" i="1" kern="0" dirty="0" err="1" smtClean="0">
                <a:solidFill>
                  <a:srgbClr val="00B0F0"/>
                </a:solidFill>
                <a:latin typeface="Times New Roman"/>
                <a:cs typeface="Times New Roman"/>
              </a:rPr>
              <a:t>aM</a:t>
            </a:r>
            <a:r>
              <a:rPr lang="en-US" altLang="zh-CN" sz="2000" b="1" i="1" kern="0" baseline="30000" dirty="0" err="1" smtClean="0">
                <a:solidFill>
                  <a:srgbClr val="00B0F0"/>
                </a:solidFill>
                <a:latin typeface="Times New Roman"/>
                <a:cs typeface="Times New Roman"/>
              </a:rPr>
              <a:t>b</a:t>
            </a:r>
            <a:r>
              <a:rPr lang="zh-CN" altLang="zh-CN" sz="2000" kern="0" dirty="0" smtClean="0">
                <a:solidFill>
                  <a:srgbClr val="0070C0"/>
                </a:solidFill>
                <a:latin typeface="Calibri"/>
                <a:cs typeface="宋体"/>
              </a:rPr>
              <a:t>。</a:t>
            </a:r>
            <a:endParaRPr lang="en-US" altLang="zh-CN" sz="2000" kern="0" dirty="0" smtClean="0">
              <a:solidFill>
                <a:srgbClr val="0070C0"/>
              </a:solidFill>
              <a:latin typeface="Calibri"/>
              <a:cs typeface="宋体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kern="0" dirty="0" smtClean="0">
                <a:solidFill>
                  <a:srgbClr val="FF0000"/>
                </a:solidFill>
                <a:latin typeface="Calibri"/>
                <a:cs typeface="Times New Roman"/>
              </a:rPr>
              <a:t>分      析</a:t>
            </a:r>
            <a:endParaRPr lang="en-US" altLang="zh-CN" sz="2000" kern="0" dirty="0" smtClean="0">
              <a:solidFill>
                <a:srgbClr val="FF0000"/>
              </a:solidFill>
              <a:latin typeface="Calibri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sz="2000" b="1" i="1" kern="0" dirty="0" smtClean="0">
                <a:solidFill>
                  <a:srgbClr val="0070C0"/>
                </a:solidFill>
                <a:latin typeface="Times New Roman"/>
                <a:cs typeface="Times New Roman"/>
              </a:rPr>
              <a:t>y</a:t>
            </a:r>
            <a:r>
              <a:rPr lang="en-US" altLang="zh-CN" sz="2000" b="1" kern="0" baseline="-250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1 </a:t>
            </a:r>
            <a:r>
              <a:rPr lang="en-US" altLang="zh-CN" sz="2000" b="1" kern="0" dirty="0" smtClean="0">
                <a:solidFill>
                  <a:srgbClr val="0070C0"/>
                </a:solidFill>
                <a:latin typeface="Times New Roman"/>
                <a:cs typeface="Times New Roman"/>
              </a:rPr>
              <a:t>= </a:t>
            </a:r>
            <a:r>
              <a:rPr lang="en-US" altLang="zh-CN" sz="2000" b="1" i="1" kern="0" dirty="0" smtClean="0">
                <a:solidFill>
                  <a:srgbClr val="0070C0"/>
                </a:solidFill>
                <a:latin typeface="Times New Roman"/>
                <a:cs typeface="Times New Roman"/>
              </a:rPr>
              <a:t>g</a:t>
            </a:r>
            <a:r>
              <a:rPr lang="en-US" altLang="zh-CN" sz="2000" b="1" i="1" kern="0" baseline="300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r</a:t>
            </a:r>
            <a:r>
              <a:rPr lang="en-US" altLang="zh-CN" sz="2000" b="1" kern="0" dirty="0">
                <a:solidFill>
                  <a:srgbClr val="0070C0"/>
                </a:solidFill>
                <a:latin typeface="Times New Roman"/>
                <a:cs typeface="Times New Roman"/>
              </a:rPr>
              <a:t>, </a:t>
            </a:r>
            <a:r>
              <a:rPr lang="en-US" altLang="zh-CN" sz="2000" b="1" i="1" kern="0" dirty="0" smtClean="0">
                <a:solidFill>
                  <a:srgbClr val="0070C0"/>
                </a:solidFill>
                <a:latin typeface="Times New Roman"/>
                <a:cs typeface="Times New Roman"/>
              </a:rPr>
              <a:t>ay</a:t>
            </a:r>
            <a:r>
              <a:rPr lang="en-US" altLang="zh-CN" sz="2000" b="1" kern="0" baseline="-250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2 </a:t>
            </a:r>
            <a:r>
              <a:rPr lang="en-US" altLang="zh-CN" sz="2000" b="1" kern="0" dirty="0" smtClean="0">
                <a:solidFill>
                  <a:srgbClr val="0070C0"/>
                </a:solidFill>
                <a:latin typeface="Times New Roman"/>
                <a:cs typeface="Times New Roman"/>
              </a:rPr>
              <a:t>= </a:t>
            </a:r>
            <a:r>
              <a:rPr lang="en-US" altLang="zh-CN" sz="2000" b="1" i="1" kern="0" dirty="0" err="1" smtClean="0">
                <a:solidFill>
                  <a:srgbClr val="0070C0"/>
                </a:solidFill>
                <a:latin typeface="Times New Roman"/>
                <a:cs typeface="Times New Roman"/>
              </a:rPr>
              <a:t>ag</a:t>
            </a:r>
            <a:r>
              <a:rPr lang="en-US" altLang="zh-CN" sz="2000" b="1" i="1" kern="0" baseline="30000" dirty="0" err="1" smtClean="0">
                <a:solidFill>
                  <a:srgbClr val="0070C0"/>
                </a:solidFill>
                <a:latin typeface="Times New Roman"/>
                <a:cs typeface="Times New Roman"/>
              </a:rPr>
              <a:t>xr</a:t>
            </a:r>
            <a:r>
              <a:rPr lang="en-US" altLang="zh-CN" sz="2000" b="1" i="1" kern="0" dirty="0" err="1" smtClean="0">
                <a:solidFill>
                  <a:srgbClr val="0070C0"/>
                </a:solidFill>
                <a:latin typeface="Times New Roman"/>
                <a:cs typeface="Times New Roman"/>
              </a:rPr>
              <a:t>M</a:t>
            </a:r>
            <a:r>
              <a:rPr lang="en-US" altLang="zh-CN" sz="2000" b="1" i="1" kern="0" dirty="0" smtClean="0">
                <a:solidFill>
                  <a:srgbClr val="0070C0"/>
                </a:solidFill>
                <a:latin typeface="Times New Roman"/>
                <a:cs typeface="Times New Roman"/>
              </a:rPr>
              <a:t> = </a:t>
            </a:r>
            <a:r>
              <a:rPr lang="en-US" altLang="zh-CN" sz="2000" b="1" i="1" kern="0" dirty="0" err="1" smtClean="0">
                <a:solidFill>
                  <a:srgbClr val="0070C0"/>
                </a:solidFill>
                <a:latin typeface="Times New Roman"/>
                <a:cs typeface="Times New Roman"/>
              </a:rPr>
              <a:t>g</a:t>
            </a:r>
            <a:r>
              <a:rPr lang="en-US" altLang="zh-CN" sz="2000" b="1" i="1" kern="0" baseline="30000" dirty="0" err="1" smtClean="0">
                <a:solidFill>
                  <a:srgbClr val="0070C0"/>
                </a:solidFill>
                <a:latin typeface="Times New Roman"/>
                <a:cs typeface="Times New Roman"/>
              </a:rPr>
              <a:t>xr</a:t>
            </a:r>
            <a:r>
              <a:rPr lang="en-US" altLang="zh-CN" sz="2000" b="1" kern="0" dirty="0" smtClean="0">
                <a:solidFill>
                  <a:srgbClr val="0070C0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000" b="1" i="1" kern="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aM</a:t>
            </a:r>
            <a:r>
              <a:rPr lang="en-US" altLang="zh-CN" sz="2000" b="1" kern="0" dirty="0" smtClean="0">
                <a:solidFill>
                  <a:srgbClr val="0070C0"/>
                </a:solidFill>
                <a:latin typeface="Times New Roman"/>
                <a:cs typeface="Times New Roman"/>
              </a:rPr>
              <a:t>)</a:t>
            </a:r>
            <a:r>
              <a:rPr lang="zh-CN" altLang="zh-CN" sz="2000" kern="0" dirty="0" smtClean="0">
                <a:solidFill>
                  <a:srgbClr val="0070C0"/>
                </a:solidFill>
                <a:latin typeface="Calibri"/>
                <a:cs typeface="宋体"/>
              </a:rPr>
              <a:t>。</a:t>
            </a:r>
            <a:endParaRPr lang="zh-CN" altLang="zh-CN" sz="2000" kern="1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sz="2000" b="1" i="1" kern="0" dirty="0" smtClean="0">
                <a:solidFill>
                  <a:srgbClr val="0070C0"/>
                </a:solidFill>
                <a:latin typeface="Times New Roman"/>
                <a:cs typeface="Times New Roman"/>
              </a:rPr>
              <a:t>y</a:t>
            </a:r>
            <a:r>
              <a:rPr lang="en-US" altLang="zh-CN" sz="2000" b="1" i="1" kern="0" baseline="-250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000" b="1" i="1" kern="0" baseline="300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b </a:t>
            </a:r>
            <a:r>
              <a:rPr lang="en-US" altLang="zh-CN" sz="2000" b="1" i="1" kern="0" dirty="0" smtClean="0">
                <a:solidFill>
                  <a:srgbClr val="0070C0"/>
                </a:solidFill>
                <a:latin typeface="Times New Roman"/>
                <a:cs typeface="Times New Roman"/>
              </a:rPr>
              <a:t>= </a:t>
            </a:r>
            <a:r>
              <a:rPr lang="en-US" altLang="zh-CN" sz="2000" b="1" i="1" kern="0" dirty="0" err="1" smtClean="0">
                <a:solidFill>
                  <a:srgbClr val="0070C0"/>
                </a:solidFill>
                <a:latin typeface="Times New Roman"/>
                <a:cs typeface="Times New Roman"/>
              </a:rPr>
              <a:t>g</a:t>
            </a:r>
            <a:r>
              <a:rPr lang="en-US" altLang="zh-CN" sz="2000" b="1" i="1" kern="0" baseline="300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rb</a:t>
            </a:r>
            <a:r>
              <a:rPr lang="en-US" altLang="zh-CN" sz="2000" b="1" i="1" kern="0" dirty="0" smtClean="0">
                <a:solidFill>
                  <a:srgbClr val="0070C0"/>
                </a:solidFill>
                <a:latin typeface="Times New Roman"/>
                <a:cs typeface="Times New Roman"/>
              </a:rPr>
              <a:t>, y</a:t>
            </a:r>
            <a:r>
              <a:rPr lang="en-US" altLang="zh-CN" sz="2000" b="1" i="1" kern="0" baseline="-250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2</a:t>
            </a:r>
            <a:r>
              <a:rPr lang="en-US" altLang="zh-CN" sz="2000" b="1" i="1" kern="0" baseline="300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b </a:t>
            </a:r>
            <a:r>
              <a:rPr lang="en-US" altLang="zh-CN" sz="2000" b="1" i="1" kern="0" dirty="0" smtClean="0">
                <a:solidFill>
                  <a:srgbClr val="0070C0"/>
                </a:solidFill>
                <a:latin typeface="Times New Roman"/>
                <a:cs typeface="Times New Roman"/>
              </a:rPr>
              <a:t>= </a:t>
            </a:r>
            <a:r>
              <a:rPr lang="en-US" altLang="zh-CN" sz="2000" b="1" i="1" kern="0" dirty="0" err="1" smtClean="0">
                <a:solidFill>
                  <a:srgbClr val="0070C0"/>
                </a:solidFill>
                <a:latin typeface="Times New Roman"/>
                <a:cs typeface="Times New Roman"/>
              </a:rPr>
              <a:t>g</a:t>
            </a:r>
            <a:r>
              <a:rPr lang="en-US" altLang="zh-CN" sz="2000" b="1" i="1" kern="0" baseline="30000" dirty="0" err="1" smtClean="0">
                <a:solidFill>
                  <a:srgbClr val="0070C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000" b="1" i="1" kern="0" baseline="300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rb</a:t>
            </a:r>
            <a:r>
              <a:rPr lang="en-US" altLang="zh-CN" sz="2000" b="1" i="1" kern="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lang="en-US" altLang="zh-CN" sz="2000" b="1" i="1" kern="0" baseline="30000" dirty="0" err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lang="en-US" altLang="zh-CN" sz="2000" b="1" i="1" kern="0" dirty="0" smtClean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zh-CN" altLang="zh-CN" sz="2000" kern="0" dirty="0" smtClean="0">
                <a:solidFill>
                  <a:srgbClr val="0070C0"/>
                </a:solidFill>
                <a:latin typeface="Calibri"/>
                <a:cs typeface="宋体"/>
              </a:rPr>
              <a:t>。</a:t>
            </a:r>
            <a:endParaRPr lang="zh-CN" altLang="zh-CN" sz="2000" kern="1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2000" kern="1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97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796963"/>
    </mc:Choice>
    <mc:Fallback xmlns="">
      <p:transition spd="slow" advTm="79696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66360"/>
          </a:xfrm>
        </p:spPr>
        <p:txBody>
          <a:bodyPr/>
          <a:lstStyle/>
          <a:p>
            <a:r>
              <a:rPr lang="zh-CN" altLang="en-US" dirty="0"/>
              <a:t>公钥加密方案</a:t>
            </a:r>
            <a:r>
              <a:rPr lang="en-US" altLang="zh-CN" dirty="0" smtClean="0"/>
              <a:t>(5)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579296" cy="54006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>
                    <a:solidFill>
                      <a:srgbClr val="0070C0"/>
                    </a:solidFill>
                  </a:rPr>
                  <a:t>公钥加密</a:t>
                </a:r>
                <a:r>
                  <a:rPr lang="zh-CN" altLang="en-US" b="1" dirty="0" smtClean="0">
                    <a:solidFill>
                      <a:srgbClr val="0070C0"/>
                    </a:solidFill>
                  </a:rPr>
                  <a:t>方案普适安全模型</a:t>
                </a:r>
                <a:r>
                  <a:rPr lang="en-US" altLang="zh-CN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: (KG,E,D)</a:t>
                </a:r>
                <a:r>
                  <a:rPr lang="zh-CN" altLang="en-US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的</a:t>
                </a:r>
                <a:r>
                  <a:rPr lang="en-US" altLang="zh-CN" b="1" dirty="0" smtClean="0">
                    <a:solidFill>
                      <a:srgbClr val="0070C0"/>
                    </a:solidFill>
                  </a:rPr>
                  <a:t>CPA-</a:t>
                </a:r>
                <a:r>
                  <a:rPr lang="zh-CN" altLang="en-US" b="1" dirty="0" smtClean="0">
                    <a:solidFill>
                      <a:srgbClr val="0070C0"/>
                    </a:solidFill>
                  </a:rPr>
                  <a:t>安全</a:t>
                </a:r>
                <a:endParaRPr lang="en-US" altLang="zh-CN" b="1" dirty="0">
                  <a:solidFill>
                    <a:srgbClr val="0070C0"/>
                  </a:solidFill>
                </a:endParaRP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 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公钥加密方案定义做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CPA-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安全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Secure Against Chosen Plaintext Attack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，若存在常数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a&gt;0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和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b&gt;0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，对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满足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                            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      |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[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altLang="zh-CN" sz="2000" baseline="30000" dirty="0" smtClean="0">
                    <a:solidFill>
                      <a:srgbClr val="FF0000"/>
                    </a:solidFill>
                  </a:rPr>
                  <a:t>*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=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] – ½|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≦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b="1" i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baseline="30000" dirty="0" smtClean="0">
                    <a:solidFill>
                      <a:srgbClr val="FF0000"/>
                    </a:solidFill>
                  </a:rPr>
                  <a:t>-</a:t>
                </a:r>
                <a:r>
                  <a:rPr lang="en-US" altLang="zh-CN" sz="2000" i="1" baseline="30000" dirty="0" smtClean="0">
                    <a:solidFill>
                      <a:srgbClr val="FF0000"/>
                    </a:solidFill>
                  </a:rPr>
                  <a:t>bk</a:t>
                </a:r>
                <a:endParaRPr lang="zh-CN" altLang="en-US" sz="20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579296" cy="5400600"/>
              </a:xfrm>
              <a:blipFill rotWithShape="1">
                <a:blip r:embed="rId4"/>
                <a:stretch>
                  <a:fillRect l="-853" t="-1354" r="-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>
            <a:off x="3275856" y="2204864"/>
            <a:ext cx="0" cy="27363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6372200" y="2204864"/>
            <a:ext cx="0" cy="27363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183326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解密私钥持有者      </a:t>
            </a:r>
            <a:r>
              <a:rPr lang="en-US" altLang="zh-CN" b="1" i="1" dirty="0" smtClean="0">
                <a:solidFill>
                  <a:srgbClr val="0070C0"/>
                </a:solidFill>
              </a:rPr>
              <a:t>k</a:t>
            </a:r>
            <a:r>
              <a:rPr lang="zh-CN" altLang="en-US" dirty="0" smtClean="0"/>
              <a:t>是安全参数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6176" y="1841308"/>
            <a:ext cx="248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破译者</a:t>
            </a:r>
            <a:r>
              <a:rPr lang="en-US" altLang="zh-CN" dirty="0" smtClean="0"/>
              <a:t>/P.P.T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59632" y="2210640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1. 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i="1" dirty="0" err="1" smtClean="0">
                    <a:solidFill>
                      <a:srgbClr val="0070C0"/>
                    </a:solidFill>
                  </a:rPr>
                  <a:t>pk,sk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KG(</a:t>
                </a:r>
                <a:r>
                  <a:rPr lang="en-US" altLang="zh-CN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10640"/>
                <a:ext cx="201622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727" t="-8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>
            <a:off x="3275856" y="2996952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45986" y="2627620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pk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400744" y="3045657"/>
                <a:ext cx="27432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3. 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i="1" dirty="0" smtClean="0">
                    <a:solidFill>
                      <a:srgbClr val="0070C0"/>
                    </a:solidFill>
                  </a:rPr>
                  <a:t>St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i="1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altLang="zh-CN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zh-CN" i="1" dirty="0" smtClean="0">
                    <a:solidFill>
                      <a:srgbClr val="0070C0"/>
                    </a:solidFill>
                  </a:rPr>
                  <a:t>,M</a:t>
                </a:r>
                <a:r>
                  <a:rPr lang="en-US" altLang="zh-CN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A1(</a:t>
                </a:r>
                <a:r>
                  <a:rPr lang="en-US" altLang="zh-CN" i="1" dirty="0" err="1" smtClean="0">
                    <a:solidFill>
                      <a:srgbClr val="0070C0"/>
                    </a:solidFill>
                  </a:rPr>
                  <a:t>pk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):</a:t>
                </a:r>
              </a:p>
              <a:p>
                <a:r>
                  <a:rPr lang="en-US" altLang="zh-CN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    |M</a:t>
                </a:r>
                <a:r>
                  <a:rPr lang="en-US" altLang="zh-CN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|=|M</a:t>
                </a:r>
                <a:r>
                  <a:rPr lang="en-US" altLang="zh-CN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|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且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 M</a:t>
                </a:r>
                <a:r>
                  <a:rPr lang="en-US" altLang="zh-CN" baseline="-25000" dirty="0" smtClean="0">
                    <a:solidFill>
                      <a:srgbClr val="0070C0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 M</a:t>
                </a:r>
                <a:r>
                  <a:rPr lang="en-US" altLang="zh-CN" baseline="-25000" dirty="0" smtClean="0">
                    <a:solidFill>
                      <a:srgbClr val="0070C0"/>
                    </a:solidFill>
                  </a:rPr>
                  <a:t>1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44" y="3045657"/>
                <a:ext cx="2743256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2000" t="-4717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3275856" y="3681028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61922" y="33192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4. </a:t>
            </a:r>
            <a:r>
              <a:rPr lang="en-US" altLang="zh-CN" i="1" dirty="0" smtClean="0">
                <a:solidFill>
                  <a:srgbClr val="0070C0"/>
                </a:solidFill>
              </a:rPr>
              <a:t>M</a:t>
            </a:r>
            <a:r>
              <a:rPr lang="en-US" altLang="zh-CN" i="1" baseline="-25000" dirty="0" smtClean="0">
                <a:solidFill>
                  <a:srgbClr val="0070C0"/>
                </a:solidFill>
              </a:rPr>
              <a:t>0</a:t>
            </a:r>
            <a:r>
              <a:rPr lang="en-US" altLang="zh-CN" i="1" dirty="0" smtClean="0">
                <a:solidFill>
                  <a:srgbClr val="0070C0"/>
                </a:solidFill>
              </a:rPr>
              <a:t>,M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1</a:t>
            </a:r>
            <a:endParaRPr lang="zh-CN" altLang="en-US" baseline="-25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619672" y="3681028"/>
                <a:ext cx="20162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5. </a:t>
                </a:r>
                <a:r>
                  <a:rPr lang="en-US" altLang="zh-CN" i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altLang="zh-CN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baseline="30000" dirty="0" smtClean="0">
                    <a:solidFill>
                      <a:srgbClr val="0070C0"/>
                    </a:solidFill>
                  </a:rPr>
                  <a:t>$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{0,1};</a:t>
                </a:r>
              </a:p>
              <a:p>
                <a:r>
                  <a:rPr lang="en-US" altLang="zh-CN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altLang="zh-CN" b="1" i="1" dirty="0" smtClean="0">
                    <a:solidFill>
                      <a:srgbClr val="0070C0"/>
                    </a:solidFill>
                  </a:rPr>
                  <a:t>y</a:t>
                </a:r>
                <a:r>
                  <a:rPr lang="zh-CN" altLang="en-US" b="1" i="1" baseline="30000" dirty="0" smtClean="0">
                    <a:solidFill>
                      <a:srgbClr val="0070C0"/>
                    </a:solidFill>
                  </a:rPr>
                  <a:t>*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i="1" dirty="0" smtClean="0">
                    <a:solidFill>
                      <a:srgbClr val="0070C0"/>
                    </a:solidFill>
                  </a:rPr>
                  <a:t>E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i="1" dirty="0" err="1" smtClean="0">
                    <a:solidFill>
                      <a:srgbClr val="0070C0"/>
                    </a:solidFill>
                  </a:rPr>
                  <a:t>pk,M</a:t>
                </a:r>
                <a:r>
                  <a:rPr lang="en-US" altLang="zh-CN" i="1" baseline="-25000" dirty="0" err="1" smtClean="0">
                    <a:solidFill>
                      <a:srgbClr val="0070C0"/>
                    </a:solidFill>
                  </a:rPr>
                  <a:t>b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);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681028"/>
                <a:ext cx="2016224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2727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/>
          <p:cNvCxnSpPr/>
          <p:nvPr/>
        </p:nvCxnSpPr>
        <p:spPr>
          <a:xfrm>
            <a:off x="3275856" y="4491166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45986" y="4121834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 </a:t>
            </a:r>
            <a:r>
              <a:rPr lang="en-US" altLang="zh-CN" b="1" i="1" dirty="0">
                <a:solidFill>
                  <a:srgbClr val="0070C0"/>
                </a:solidFill>
              </a:rPr>
              <a:t>y</a:t>
            </a:r>
            <a:r>
              <a:rPr lang="en-US" altLang="zh-CN" i="1" baseline="30000" dirty="0">
                <a:solidFill>
                  <a:srgbClr val="0070C0"/>
                </a:solidFill>
              </a:rPr>
              <a:t>*</a:t>
            </a:r>
            <a:endParaRPr lang="zh-CN" altLang="en-US" i="1" baseline="30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19000" y="4485930"/>
                <a:ext cx="2743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7</a:t>
                </a:r>
                <a:r>
                  <a:rPr lang="en-US" altLang="zh-CN" dirty="0" smtClean="0"/>
                  <a:t>. </a:t>
                </a:r>
                <a:r>
                  <a:rPr lang="en-US" altLang="zh-CN" i="1" dirty="0">
                    <a:solidFill>
                      <a:srgbClr val="0070C0"/>
                    </a:solidFill>
                  </a:rPr>
                  <a:t>b</a:t>
                </a:r>
                <a:r>
                  <a:rPr lang="en-US" altLang="zh-CN" i="1" baseline="30000" dirty="0" smtClean="0">
                    <a:solidFill>
                      <a:srgbClr val="0070C0"/>
                    </a:solidFill>
                  </a:rPr>
                  <a:t>*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baseline="-25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b="1" i="1" dirty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i="1" baseline="30000" dirty="0" smtClean="0">
                    <a:solidFill>
                      <a:srgbClr val="0070C0"/>
                    </a:solidFill>
                  </a:rPr>
                  <a:t>*</a:t>
                </a:r>
                <a:r>
                  <a:rPr lang="en-US" altLang="zh-CN" i="1" dirty="0" smtClean="0">
                    <a:solidFill>
                      <a:srgbClr val="0070C0"/>
                    </a:solidFill>
                  </a:rPr>
                  <a:t>, St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):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000" y="4485930"/>
                <a:ext cx="274325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000" t="-8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755576" y="4941168"/>
            <a:ext cx="7632848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64" y="2685546"/>
            <a:ext cx="1427648" cy="126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904" y="398333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B0F0"/>
                </a:solidFill>
              </a:rPr>
              <a:t>安全的加密算法犹如高明的化妆师，拿手好戏是掩饰。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7564" y="6333980"/>
            <a:ext cx="759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</a:rPr>
              <a:t>【</a:t>
            </a:r>
            <a:r>
              <a:rPr lang="zh-CN" altLang="en-US" sz="1200" dirty="0" smtClean="0">
                <a:solidFill>
                  <a:srgbClr val="00B050"/>
                </a:solidFill>
              </a:rPr>
              <a:t>思考</a:t>
            </a:r>
            <a:r>
              <a:rPr lang="en-US" altLang="zh-CN" sz="1200" dirty="0" smtClean="0">
                <a:solidFill>
                  <a:srgbClr val="00B050"/>
                </a:solidFill>
              </a:rPr>
              <a:t>】</a:t>
            </a:r>
            <a:r>
              <a:rPr lang="zh-CN" altLang="en-US" sz="1200" dirty="0" smtClean="0">
                <a:solidFill>
                  <a:srgbClr val="00B050"/>
                </a:solidFill>
              </a:rPr>
              <a:t>如果加密算法</a:t>
            </a:r>
            <a:r>
              <a:rPr lang="en-US" altLang="zh-CN" sz="1200" dirty="0" smtClean="0">
                <a:solidFill>
                  <a:srgbClr val="00B050"/>
                </a:solidFill>
              </a:rPr>
              <a:t>E</a:t>
            </a:r>
            <a:r>
              <a:rPr lang="zh-CN" altLang="en-US" sz="1200" dirty="0" smtClean="0">
                <a:solidFill>
                  <a:srgbClr val="00B050"/>
                </a:solidFill>
              </a:rPr>
              <a:t>是确定性算法，以上的过程中</a:t>
            </a:r>
            <a:r>
              <a:rPr lang="en-US" altLang="zh-CN" sz="1200" dirty="0" smtClean="0">
                <a:solidFill>
                  <a:srgbClr val="00B050"/>
                </a:solidFill>
              </a:rPr>
              <a:t>A</a:t>
            </a:r>
            <a:r>
              <a:rPr lang="zh-CN" altLang="en-US" sz="1200" dirty="0" smtClean="0">
                <a:solidFill>
                  <a:srgbClr val="00B050"/>
                </a:solidFill>
              </a:rPr>
              <a:t>成功的概率是多少？                   答案：</a:t>
            </a:r>
            <a:r>
              <a:rPr lang="en-US" altLang="zh-CN" sz="1200" dirty="0" smtClean="0">
                <a:solidFill>
                  <a:srgbClr val="00B050"/>
                </a:solidFill>
              </a:rPr>
              <a:t>P[b*=b]=1 !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57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2075818"/>
    </mc:Choice>
    <mc:Fallback xmlns="">
      <p:transition spd="slow" advTm="207581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66360"/>
          </a:xfrm>
        </p:spPr>
        <p:txBody>
          <a:bodyPr/>
          <a:lstStyle/>
          <a:p>
            <a:r>
              <a:rPr lang="zh-CN" altLang="en-US" dirty="0"/>
              <a:t>公钥加密方案</a:t>
            </a:r>
            <a:r>
              <a:rPr lang="en-US" altLang="zh-CN" dirty="0" smtClean="0"/>
              <a:t>(6)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579296" cy="54006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>
                    <a:solidFill>
                      <a:srgbClr val="0070C0"/>
                    </a:solidFill>
                  </a:rPr>
                  <a:t>公钥加密</a:t>
                </a:r>
                <a:r>
                  <a:rPr lang="zh-CN" altLang="en-US" b="1" dirty="0" smtClean="0">
                    <a:solidFill>
                      <a:srgbClr val="0070C0"/>
                    </a:solidFill>
                  </a:rPr>
                  <a:t>方案普适安全模型</a:t>
                </a:r>
                <a:r>
                  <a:rPr lang="en-US" altLang="zh-CN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: (KG,E,D)</a:t>
                </a:r>
                <a:r>
                  <a:rPr lang="zh-CN" altLang="en-US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的</a:t>
                </a:r>
                <a:r>
                  <a:rPr lang="en-US" altLang="zh-CN" b="1" dirty="0" smtClean="0">
                    <a:solidFill>
                      <a:srgbClr val="0070C0"/>
                    </a:solidFill>
                  </a:rPr>
                  <a:t>CCA-</a:t>
                </a:r>
                <a:r>
                  <a:rPr lang="zh-CN" altLang="en-US" b="1" dirty="0" smtClean="0">
                    <a:solidFill>
                      <a:srgbClr val="0070C0"/>
                    </a:solidFill>
                  </a:rPr>
                  <a:t>安全</a:t>
                </a:r>
                <a:endParaRPr lang="en-US" altLang="zh-CN" b="1" dirty="0">
                  <a:solidFill>
                    <a:srgbClr val="0070C0"/>
                  </a:solidFill>
                </a:endParaRP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sz="2000" dirty="0" smtClean="0">
                    <a:solidFill>
                      <a:srgbClr val="0070C0"/>
                    </a:solidFill>
                  </a:rPr>
                  <a:t>    公钥加密方案定义做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CCA-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安全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Secure Against Chosen 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Cyphertext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 Attack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，若存在常数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a&gt;0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和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b&gt;0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，对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满足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                            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      |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[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altLang="zh-CN" sz="2000" baseline="30000" dirty="0" smtClean="0">
                    <a:solidFill>
                      <a:srgbClr val="FF0000"/>
                    </a:solidFill>
                  </a:rPr>
                  <a:t>*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=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] – ½|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≦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b="1" i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baseline="30000" dirty="0" smtClean="0">
                    <a:solidFill>
                      <a:srgbClr val="FF0000"/>
                    </a:solidFill>
                  </a:rPr>
                  <a:t>-</a:t>
                </a:r>
                <a:r>
                  <a:rPr lang="en-US" altLang="zh-CN" sz="2000" i="1" baseline="30000" dirty="0" smtClean="0">
                    <a:solidFill>
                      <a:srgbClr val="FF0000"/>
                    </a:solidFill>
                  </a:rPr>
                  <a:t>bk</a:t>
                </a:r>
                <a:endParaRPr lang="zh-CN" altLang="en-US" sz="20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579296" cy="5400600"/>
              </a:xfrm>
              <a:blipFill rotWithShape="1">
                <a:blip r:embed="rId4"/>
                <a:stretch>
                  <a:fillRect l="-853" t="-1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>
            <a:off x="3275856" y="2204864"/>
            <a:ext cx="0" cy="27363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6372200" y="2204864"/>
            <a:ext cx="0" cy="27363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183326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解密私钥持有者      </a:t>
            </a:r>
            <a:r>
              <a:rPr lang="en-US" altLang="zh-CN" b="1" i="1" dirty="0" smtClean="0">
                <a:solidFill>
                  <a:srgbClr val="0070C0"/>
                </a:solidFill>
              </a:rPr>
              <a:t>k</a:t>
            </a:r>
            <a:r>
              <a:rPr lang="zh-CN" altLang="en-US" dirty="0" smtClean="0"/>
              <a:t>是安全参数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6176" y="184130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破译者</a:t>
            </a:r>
            <a:r>
              <a:rPr lang="en-US" altLang="zh-CN" dirty="0"/>
              <a:t>/P.P.T</a:t>
            </a:r>
            <a:r>
              <a:rPr lang="zh-CN" altLang="en-US" dirty="0"/>
              <a:t>算法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0224" y="2192352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1. 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i="1" dirty="0" err="1" smtClean="0">
                    <a:solidFill>
                      <a:srgbClr val="0070C0"/>
                    </a:solidFill>
                  </a:rPr>
                  <a:t>pk,sk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KG(</a:t>
                </a:r>
                <a:r>
                  <a:rPr lang="en-US" altLang="zh-CN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224" y="2192352"/>
                <a:ext cx="201622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417" t="-8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>
            <a:off x="3275856" y="2571932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45986" y="2202600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pk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87568" y="2857559"/>
                <a:ext cx="299696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7. 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St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,M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sz="1600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St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1600" i="1" dirty="0" err="1" smtClean="0">
                    <a:solidFill>
                      <a:srgbClr val="0070C0"/>
                    </a:solidFill>
                  </a:rPr>
                  <a:t>U</a:t>
                </a:r>
                <a:r>
                  <a:rPr lang="en-US" altLang="zh-CN" sz="1600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):</a:t>
                </a:r>
              </a:p>
              <a:p>
                <a:r>
                  <a:rPr lang="en-US" altLang="zh-CN" sz="16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    |M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|=|M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|</a:t>
                </a:r>
                <a:r>
                  <a:rPr lang="zh-CN" altLang="en-US" sz="1600" dirty="0" smtClean="0">
                    <a:solidFill>
                      <a:srgbClr val="0070C0"/>
                    </a:solidFill>
                  </a:rPr>
                  <a:t>、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altLang="zh-CN" sz="1600" dirty="0" smtClean="0">
                    <a:solidFill>
                      <a:srgbClr val="0070C0"/>
                    </a:solidFill>
                  </a:rPr>
                  <a:t> 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r>
                  <a:rPr lang="en-US" altLang="zh-CN" sz="1600" dirty="0" smtClean="0">
                    <a:solidFill>
                      <a:srgbClr val="0070C0"/>
                    </a:solidFill>
                  </a:rPr>
                  <a:t>     </a:t>
                </a:r>
                <a:r>
                  <a:rPr lang="zh-CN" altLang="en-US" sz="1600" dirty="0" smtClean="0">
                    <a:solidFill>
                      <a:srgbClr val="0070C0"/>
                    </a:solidFill>
                  </a:rPr>
                  <a:t>且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,M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zh-CN" altLang="en-US" sz="1600" dirty="0">
                    <a:solidFill>
                      <a:srgbClr val="0070C0"/>
                    </a:solidFill>
                  </a:rPr>
                  <a:t>不</a:t>
                </a:r>
                <a:r>
                  <a:rPr lang="zh-CN" altLang="en-US" sz="1600" dirty="0" smtClean="0">
                    <a:solidFill>
                      <a:srgbClr val="0070C0"/>
                    </a:solidFill>
                  </a:rPr>
                  <a:t>属于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1600" i="1" dirty="0" err="1">
                    <a:solidFill>
                      <a:srgbClr val="0070C0"/>
                    </a:solidFill>
                  </a:rPr>
                  <a:t>U</a:t>
                </a:r>
                <a:r>
                  <a:rPr lang="en-US" altLang="zh-CN" sz="1600" i="1" baseline="-25000" dirty="0" err="1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zh-CN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568" y="2857559"/>
                <a:ext cx="2996968" cy="861774"/>
              </a:xfrm>
              <a:prstGeom prst="rect">
                <a:avLst/>
              </a:prstGeom>
              <a:blipFill rotWithShape="1">
                <a:blip r:embed="rId6"/>
                <a:stretch>
                  <a:fillRect l="-1833" t="-3546" b="-9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3275856" y="3681028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61922" y="33192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8. </a:t>
            </a:r>
            <a:r>
              <a:rPr lang="en-US" altLang="zh-CN" i="1" dirty="0" smtClean="0">
                <a:solidFill>
                  <a:srgbClr val="0070C0"/>
                </a:solidFill>
              </a:rPr>
              <a:t>M</a:t>
            </a:r>
            <a:r>
              <a:rPr lang="en-US" altLang="zh-CN" i="1" baseline="-25000" dirty="0" smtClean="0">
                <a:solidFill>
                  <a:srgbClr val="0070C0"/>
                </a:solidFill>
              </a:rPr>
              <a:t>0</a:t>
            </a:r>
            <a:r>
              <a:rPr lang="en-US" altLang="zh-CN" i="1" dirty="0" smtClean="0">
                <a:solidFill>
                  <a:srgbClr val="0070C0"/>
                </a:solidFill>
              </a:rPr>
              <a:t>,M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1</a:t>
            </a:r>
            <a:endParaRPr lang="zh-CN" altLang="en-US" baseline="-25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29296" y="3666042"/>
                <a:ext cx="2800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9. </a:t>
                </a:r>
                <a:r>
                  <a:rPr lang="en-US" altLang="zh-CN" i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altLang="zh-CN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baseline="30000" dirty="0" smtClean="0">
                    <a:solidFill>
                      <a:srgbClr val="0070C0"/>
                    </a:solidFill>
                  </a:rPr>
                  <a:t>$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{0,1}; </a:t>
                </a:r>
                <a:r>
                  <a:rPr lang="en-US" altLang="zh-CN" b="1" i="1" dirty="0" smtClean="0">
                    <a:solidFill>
                      <a:srgbClr val="0070C0"/>
                    </a:solidFill>
                  </a:rPr>
                  <a:t>y</a:t>
                </a:r>
                <a:r>
                  <a:rPr lang="zh-CN" altLang="en-US" b="1" i="1" baseline="30000" dirty="0" smtClean="0">
                    <a:solidFill>
                      <a:srgbClr val="0070C0"/>
                    </a:solidFill>
                  </a:rPr>
                  <a:t>*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i="1" dirty="0" smtClean="0">
                    <a:solidFill>
                      <a:srgbClr val="0070C0"/>
                    </a:solidFill>
                  </a:rPr>
                  <a:t>E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i="1" dirty="0" err="1" smtClean="0">
                    <a:solidFill>
                      <a:srgbClr val="0070C0"/>
                    </a:solidFill>
                  </a:rPr>
                  <a:t>pk,M</a:t>
                </a:r>
                <a:r>
                  <a:rPr lang="en-US" altLang="zh-CN" i="1" baseline="-25000" dirty="0" err="1" smtClean="0">
                    <a:solidFill>
                      <a:srgbClr val="0070C0"/>
                    </a:solidFill>
                  </a:rPr>
                  <a:t>b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);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96" y="3666042"/>
                <a:ext cx="280033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961" t="-8197" r="-108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/>
          <p:cNvCxnSpPr/>
          <p:nvPr/>
        </p:nvCxnSpPr>
        <p:spPr>
          <a:xfrm>
            <a:off x="3275856" y="4057888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3694" y="3688556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10. </a:t>
            </a:r>
            <a:r>
              <a:rPr lang="en-US" altLang="zh-CN" b="1" i="1" dirty="0">
                <a:solidFill>
                  <a:srgbClr val="0070C0"/>
                </a:solidFill>
              </a:rPr>
              <a:t>y</a:t>
            </a:r>
            <a:r>
              <a:rPr lang="en-US" altLang="zh-CN" i="1" baseline="30000" dirty="0">
                <a:solidFill>
                  <a:srgbClr val="0070C0"/>
                </a:solidFill>
              </a:rPr>
              <a:t>*</a:t>
            </a:r>
            <a:endParaRPr lang="zh-CN" altLang="en-US" i="1" baseline="30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25268" y="4445759"/>
                <a:ext cx="2743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15. </a:t>
                </a:r>
                <a:r>
                  <a:rPr lang="en-US" altLang="zh-CN" sz="1600" i="1" dirty="0">
                    <a:solidFill>
                      <a:srgbClr val="0070C0"/>
                    </a:solidFill>
                  </a:rPr>
                  <a:t>b</a:t>
                </a:r>
                <a:r>
                  <a:rPr lang="en-US" altLang="zh-CN" sz="1600" i="1" baseline="30000" dirty="0" smtClean="0">
                    <a:solidFill>
                      <a:srgbClr val="0070C0"/>
                    </a:solidFill>
                  </a:rPr>
                  <a:t>*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sz="1600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600" b="1" i="1" dirty="0" smtClean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1600" i="1" baseline="30000" dirty="0" smtClean="0">
                    <a:solidFill>
                      <a:srgbClr val="0070C0"/>
                    </a:solidFill>
                  </a:rPr>
                  <a:t>*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, St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</a:t>
                </a:r>
                <a:r>
                  <a:rPr lang="en-US" altLang="zh-CN" sz="1600" i="1" dirty="0" err="1" smtClean="0">
                    <a:solidFill>
                      <a:srgbClr val="0070C0"/>
                    </a:solidFill>
                  </a:rPr>
                  <a:t>V</a:t>
                </a:r>
                <a:r>
                  <a:rPr lang="en-US" altLang="zh-CN" sz="1600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268" y="4445759"/>
                <a:ext cx="274325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77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11560" y="4941168"/>
            <a:ext cx="7920880" cy="1238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275856" y="2924944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275856" y="3258696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087568" y="2202600"/>
                <a:ext cx="2743256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3. 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St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1600" i="1" dirty="0" err="1" smtClean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1600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sz="1600" i="1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=1…N1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sz="1600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600" i="1" dirty="0" err="1" smtClean="0">
                    <a:solidFill>
                      <a:srgbClr val="0070C0"/>
                    </a:solidFill>
                  </a:rPr>
                  <a:t>pk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):</a:t>
                </a:r>
              </a:p>
              <a:p>
                <a:r>
                  <a:rPr lang="en-US" altLang="zh-CN" sz="16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    </a:t>
                </a:r>
                <a:r>
                  <a:rPr lang="en-US" altLang="zh-CN" sz="1600" i="1" dirty="0" err="1" smtClean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1600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zh-CN" altLang="en-US" sz="1600" dirty="0" smtClean="0">
                    <a:solidFill>
                      <a:srgbClr val="0070C0"/>
                    </a:solidFill>
                  </a:rPr>
                  <a:t>是该方案的一组密文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 </a:t>
                </a:r>
                <a:endParaRPr lang="zh-CN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568" y="2202600"/>
                <a:ext cx="2743256" cy="615553"/>
              </a:xfrm>
              <a:prstGeom prst="rect">
                <a:avLst/>
              </a:prstGeom>
              <a:blipFill rotWithShape="1">
                <a:blip r:embed="rId9"/>
                <a:stretch>
                  <a:fillRect l="-2000" t="-4950" b="-12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3891610" y="2566645"/>
            <a:ext cx="204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 err="1" smtClean="0">
                <a:solidFill>
                  <a:srgbClr val="0070C0"/>
                </a:solidFill>
              </a:rPr>
              <a:t>y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=1…N1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59632" y="2867009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5. </a:t>
                </a:r>
                <a:r>
                  <a:rPr lang="en-US" altLang="zh-CN" i="1" dirty="0" err="1" smtClean="0">
                    <a:solidFill>
                      <a:srgbClr val="0070C0"/>
                    </a:solidFill>
                  </a:rPr>
                  <a:t>U</a:t>
                </a:r>
                <a:r>
                  <a:rPr lang="en-US" altLang="zh-CN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altLang="zh-CN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𝐷</m:t>
                    </m:r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i="1" dirty="0" err="1" smtClean="0">
                    <a:solidFill>
                      <a:srgbClr val="0070C0"/>
                    </a:solidFill>
                  </a:rPr>
                  <a:t>sk,y</a:t>
                </a:r>
                <a:r>
                  <a:rPr lang="en-US" altLang="zh-CN" i="1" baseline="-25000" dirty="0" err="1">
                    <a:solidFill>
                      <a:srgbClr val="0070C0"/>
                    </a:solidFill>
                  </a:rPr>
                  <a:t>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867009"/>
                <a:ext cx="20162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72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891610" y="2903711"/>
            <a:ext cx="204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 err="1" smtClean="0">
                <a:solidFill>
                  <a:srgbClr val="0070C0"/>
                </a:solidFill>
              </a:rPr>
              <a:t>U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=1…N1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275856" y="4437112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61922" y="4071057"/>
            <a:ext cx="204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12.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 err="1" smtClean="0">
                <a:solidFill>
                  <a:srgbClr val="0070C0"/>
                </a:solidFill>
              </a:rPr>
              <a:t>z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=1…N2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50992" y="3752261"/>
                <a:ext cx="3111264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11. 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St</a:t>
                </a:r>
                <a:r>
                  <a:rPr lang="en-US" altLang="zh-CN" sz="1600" baseline="-25000" dirty="0">
                    <a:solidFill>
                      <a:srgbClr val="0070C0"/>
                    </a:solidFill>
                  </a:rPr>
                  <a:t>3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1600" i="1" dirty="0" err="1" smtClean="0">
                    <a:solidFill>
                      <a:srgbClr val="0070C0"/>
                    </a:solidFill>
                  </a:rPr>
                  <a:t>z</a:t>
                </a:r>
                <a:r>
                  <a:rPr lang="en-US" altLang="zh-CN" sz="1600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sz="1600" i="1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=1…N2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sz="1600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600" b="1" i="1" dirty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1600" i="1" baseline="30000" dirty="0">
                    <a:solidFill>
                      <a:srgbClr val="0070C0"/>
                    </a:solidFill>
                  </a:rPr>
                  <a:t>*</a:t>
                </a:r>
                <a:r>
                  <a:rPr lang="en-US" altLang="zh-CN" sz="1600" i="1" dirty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1600" i="1" dirty="0" smtClean="0">
                    <a:solidFill>
                      <a:srgbClr val="0070C0"/>
                    </a:solidFill>
                  </a:rPr>
                  <a:t>St</a:t>
                </a:r>
                <a:r>
                  <a:rPr lang="en-US" altLang="zh-CN" sz="1600" baseline="-25000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):</a:t>
                </a:r>
              </a:p>
              <a:p>
                <a:r>
                  <a:rPr lang="en-US" altLang="zh-CN" sz="16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    </a:t>
                </a:r>
                <a:r>
                  <a:rPr lang="en-US" altLang="zh-CN" sz="1600" i="1" dirty="0" err="1">
                    <a:solidFill>
                      <a:srgbClr val="0070C0"/>
                    </a:solidFill>
                  </a:rPr>
                  <a:t>z</a:t>
                </a:r>
                <a:r>
                  <a:rPr lang="en-US" altLang="zh-CN" sz="1600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zh-CN" altLang="en-US" sz="1600" dirty="0" smtClean="0">
                    <a:solidFill>
                      <a:srgbClr val="0070C0"/>
                    </a:solidFill>
                  </a:rPr>
                  <a:t>是该方案的一组密文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 </a:t>
                </a:r>
                <a:endParaRPr lang="zh-CN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992" y="3752261"/>
                <a:ext cx="3111264" cy="615553"/>
              </a:xfrm>
              <a:prstGeom prst="rect">
                <a:avLst/>
              </a:prstGeom>
              <a:blipFill rotWithShape="1">
                <a:blip r:embed="rId11"/>
                <a:stretch>
                  <a:fillRect l="-1765" t="-4950" b="-12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259632" y="4131203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13. </a:t>
                </a:r>
                <a:r>
                  <a:rPr lang="en-US" altLang="zh-CN" i="1" dirty="0" err="1" smtClean="0">
                    <a:solidFill>
                      <a:srgbClr val="0070C0"/>
                    </a:solidFill>
                  </a:rPr>
                  <a:t>V</a:t>
                </a:r>
                <a:r>
                  <a:rPr lang="en-US" altLang="zh-CN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altLang="zh-CN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𝐷</m:t>
                    </m:r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i="1" dirty="0" err="1" smtClean="0">
                    <a:solidFill>
                      <a:srgbClr val="0070C0"/>
                    </a:solidFill>
                  </a:rPr>
                  <a:t>sk,z</a:t>
                </a:r>
                <a:r>
                  <a:rPr lang="en-US" altLang="zh-CN" i="1" baseline="-25000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131203"/>
                <a:ext cx="2016224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727" t="-8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/>
          <p:cNvCxnSpPr/>
          <p:nvPr/>
        </p:nvCxnSpPr>
        <p:spPr>
          <a:xfrm>
            <a:off x="3275856" y="4797152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61922" y="4437112"/>
            <a:ext cx="211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14.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 err="1" smtClean="0">
                <a:solidFill>
                  <a:srgbClr val="0070C0"/>
                </a:solidFill>
              </a:rPr>
              <a:t>V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=1…N2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54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964788"/>
    </mc:Choice>
    <mc:Fallback xmlns="">
      <p:transition spd="slow" advTm="96478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66360"/>
          </a:xfrm>
        </p:spPr>
        <p:txBody>
          <a:bodyPr/>
          <a:lstStyle/>
          <a:p>
            <a:r>
              <a:rPr lang="zh-CN" altLang="en-US" dirty="0"/>
              <a:t>公钥加密方案</a:t>
            </a:r>
            <a:r>
              <a:rPr lang="en-US" altLang="zh-CN" dirty="0" smtClean="0"/>
              <a:t>(7)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980728"/>
                <a:ext cx="8229600" cy="5544616"/>
              </a:xfrm>
            </p:spPr>
            <p:txBody>
              <a:bodyPr/>
              <a:lstStyle/>
              <a:p>
                <a:r>
                  <a:rPr lang="zh-CN" altLang="en-US" sz="24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公钥加密方案普适安全模型：主要结论</a:t>
                </a:r>
                <a:endParaRPr lang="en-US" altLang="zh-CN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en-US" altLang="zh-CN" sz="2000" dirty="0" smtClean="0">
                  <a:solidFill>
                    <a:srgbClr val="00B0F0"/>
                  </a:solidFill>
                </a:endParaRPr>
              </a:p>
              <a:p>
                <a:r>
                  <a:rPr lang="en-US" altLang="zh-CN" sz="2800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srgbClr val="00B0F0"/>
                    </a:solidFill>
                  </a:rPr>
                  <a:t>          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CPA-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安全</a:t>
                </a:r>
                <a:r>
                  <a:rPr lang="zh-CN" altLang="en-US" sz="2000" dirty="0" smtClean="0">
                    <a:solidFill>
                      <a:srgbClr val="00B0F0"/>
                    </a:solidFill>
                  </a:rPr>
                  <a:t>：</a:t>
                </a:r>
                <a:r>
                  <a:rPr lang="zh-CN" altLang="en-US" sz="2000" b="1" dirty="0" smtClean="0">
                    <a:solidFill>
                      <a:srgbClr val="00B0F0"/>
                    </a:solidFill>
                  </a:rPr>
                  <a:t>语义安全</a:t>
                </a:r>
                <a:r>
                  <a:rPr lang="en-US" altLang="zh-CN" sz="2000" b="1" dirty="0" smtClean="0">
                    <a:solidFill>
                      <a:srgbClr val="00B0F0"/>
                    </a:solidFill>
                  </a:rPr>
                  <a:t>/</a:t>
                </a:r>
                <a:r>
                  <a:rPr lang="zh-CN" altLang="en-US" sz="2000" b="1" dirty="0" smtClean="0">
                    <a:solidFill>
                      <a:srgbClr val="00B0F0"/>
                    </a:solidFill>
                  </a:rPr>
                  <a:t>抗选择明文攻击</a:t>
                </a:r>
                <a:endParaRPr lang="en-US" altLang="zh-CN" sz="2000" b="1" dirty="0" smtClean="0">
                  <a:solidFill>
                    <a:srgbClr val="00B0F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B0F0"/>
                    </a:solidFill>
                  </a:rPr>
                  <a:t>               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CCA-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安全</a:t>
                </a:r>
                <a:r>
                  <a:rPr lang="zh-CN" altLang="en-US" sz="2000" dirty="0" smtClean="0">
                    <a:solidFill>
                      <a:srgbClr val="00B0F0"/>
                    </a:solidFill>
                  </a:rPr>
                  <a:t>：</a:t>
                </a:r>
                <a:r>
                  <a:rPr lang="zh-CN" altLang="en-US" sz="2000" b="1" dirty="0" smtClean="0">
                    <a:solidFill>
                      <a:srgbClr val="00B0F0"/>
                    </a:solidFill>
                  </a:rPr>
                  <a:t>抗选择密文攻击</a:t>
                </a:r>
                <a:endParaRPr lang="en-US" altLang="zh-CN" sz="2000" b="1" dirty="0" smtClean="0">
                  <a:solidFill>
                    <a:srgbClr val="00B0F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B0F0"/>
                    </a:solidFill>
                  </a:rPr>
                  <a:t>               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CMA-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安全</a:t>
                </a:r>
                <a:r>
                  <a:rPr lang="zh-CN" altLang="en-US" sz="2000" dirty="0" smtClean="0">
                    <a:solidFill>
                      <a:srgbClr val="00B0F0"/>
                    </a:solidFill>
                  </a:rPr>
                  <a:t>：</a:t>
                </a:r>
                <a:r>
                  <a:rPr lang="zh-CN" altLang="en-US" sz="2000" b="1" dirty="0" smtClean="0">
                    <a:solidFill>
                      <a:srgbClr val="00B0F0"/>
                    </a:solidFill>
                  </a:rPr>
                  <a:t>抗密文可塑性安全</a:t>
                </a:r>
                <a:endParaRPr lang="en-US" altLang="zh-CN" sz="2000" b="1" dirty="0" smtClean="0">
                  <a:solidFill>
                    <a:srgbClr val="00B0F0"/>
                  </a:solidFill>
                </a:endParaRPr>
              </a:p>
              <a:p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(1) 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CPA-</a:t>
                </a:r>
                <a:r>
                  <a:rPr lang="zh-CN" altLang="en-US" sz="2000" b="1" dirty="0" smtClean="0">
                    <a:solidFill>
                      <a:srgbClr val="C00000"/>
                    </a:solidFill>
                  </a:rPr>
                  <a:t>安全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&lt;</m:t>
                    </m:r>
                  </m:oMath>
                </a14:m>
                <a:r>
                  <a:rPr lang="en-US" altLang="zh-CN" sz="2000" b="1" dirty="0" smtClean="0">
                    <a:solidFill>
                      <a:srgbClr val="C00000"/>
                    </a:solidFill>
                  </a:rPr>
                  <a:t> CCA-</a:t>
                </a:r>
                <a:r>
                  <a:rPr lang="zh-CN" altLang="en-US" sz="2000" b="1" dirty="0" smtClean="0">
                    <a:solidFill>
                      <a:srgbClr val="C00000"/>
                    </a:solidFill>
                  </a:rPr>
                  <a:t>安全 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</a:rPr>
                  <a:t>= CMA-</a:t>
                </a:r>
                <a:r>
                  <a:rPr lang="zh-CN" altLang="en-US" sz="2000" b="1" dirty="0" smtClean="0">
                    <a:solidFill>
                      <a:srgbClr val="C00000"/>
                    </a:solidFill>
                  </a:rPr>
                  <a:t>安全。</a:t>
                </a:r>
                <a:endParaRPr lang="en-US" altLang="zh-CN" sz="2000" b="1" dirty="0" smtClean="0">
                  <a:solidFill>
                    <a:srgbClr val="C00000"/>
                  </a:solidFill>
                </a:endParaRPr>
              </a:p>
              <a:p>
                <a:r>
                  <a:rPr lang="zh-CN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参阅：</a:t>
                </a:r>
                <a:r>
                  <a:rPr lang="en-US" altLang="zh-CN" sz="1800" dirty="0" smtClean="0">
                    <a:solidFill>
                      <a:srgbClr val="00B0F0"/>
                    </a:solidFill>
                  </a:rPr>
                  <a:t>M</a:t>
                </a:r>
                <a:r>
                  <a:rPr lang="en-US" altLang="zh-CN" sz="1800" dirty="0">
                    <a:solidFill>
                      <a:srgbClr val="00B0F0"/>
                    </a:solidFill>
                  </a:rPr>
                  <a:t>. </a:t>
                </a:r>
                <a:r>
                  <a:rPr lang="en-US" altLang="zh-CN" sz="1800" dirty="0" err="1">
                    <a:solidFill>
                      <a:srgbClr val="00B0F0"/>
                    </a:solidFill>
                  </a:rPr>
                  <a:t>Bellare</a:t>
                </a:r>
                <a:r>
                  <a:rPr lang="en-US" altLang="zh-CN" sz="1800" dirty="0">
                    <a:solidFill>
                      <a:srgbClr val="00B0F0"/>
                    </a:solidFill>
                  </a:rPr>
                  <a:t>, A. Desai, D. </a:t>
                </a:r>
                <a:r>
                  <a:rPr lang="en-US" altLang="zh-CN" sz="1800" dirty="0" err="1">
                    <a:solidFill>
                      <a:srgbClr val="00B0F0"/>
                    </a:solidFill>
                  </a:rPr>
                  <a:t>Pointcheval</a:t>
                </a:r>
                <a:r>
                  <a:rPr lang="en-US" altLang="zh-CN" sz="1800" dirty="0">
                    <a:solidFill>
                      <a:srgbClr val="00B0F0"/>
                    </a:solidFill>
                  </a:rPr>
                  <a:t>, P. </a:t>
                </a:r>
                <a:r>
                  <a:rPr lang="en-US" altLang="zh-CN" sz="1800" dirty="0" err="1">
                    <a:solidFill>
                      <a:srgbClr val="00B0F0"/>
                    </a:solidFill>
                  </a:rPr>
                  <a:t>Rogaway</a:t>
                </a:r>
                <a:r>
                  <a:rPr lang="en-US" altLang="zh-CN" sz="1800" dirty="0"/>
                  <a:t>, </a:t>
                </a:r>
                <a:r>
                  <a:rPr lang="en-US" altLang="zh-CN" sz="1800" i="1" dirty="0">
                    <a:solidFill>
                      <a:srgbClr val="7030A0"/>
                    </a:solidFill>
                  </a:rPr>
                  <a:t>Relations among notions of security for public-key encryption schemes</a:t>
                </a:r>
                <a:r>
                  <a:rPr lang="en-US" altLang="zh-CN" sz="1800" dirty="0">
                    <a:solidFill>
                      <a:srgbClr val="00B0F0"/>
                    </a:solidFill>
                  </a:rPr>
                  <a:t>, Lecture Notes in Computer Science, vol. 1462, 1998, pp. 26–45. </a:t>
                </a:r>
                <a:endParaRPr lang="en-US" altLang="zh-CN" sz="1800" dirty="0" smtClean="0">
                  <a:solidFill>
                    <a:srgbClr val="00B0F0"/>
                  </a:solidFill>
                </a:endParaRPr>
              </a:p>
              <a:p>
                <a:endParaRPr lang="en-US" altLang="zh-CN" sz="18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18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800" dirty="0">
                    <a:solidFill>
                      <a:srgbClr val="0070C0"/>
                    </a:solidFill>
                  </a:rPr>
                  <a:t>2)  </a:t>
                </a:r>
                <a:r>
                  <a:rPr lang="zh-CN" altLang="en-US" sz="1800" dirty="0">
                    <a:solidFill>
                      <a:srgbClr val="0070C0"/>
                    </a:solidFill>
                  </a:rPr>
                  <a:t>一个公钥加密方案若是</a:t>
                </a:r>
                <a:r>
                  <a:rPr lang="en-US" altLang="zh-CN" sz="1800" dirty="0" smtClean="0">
                    <a:solidFill>
                      <a:srgbClr val="0070C0"/>
                    </a:solidFill>
                  </a:rPr>
                  <a:t>CPA</a:t>
                </a:r>
                <a:r>
                  <a:rPr lang="zh-CN" altLang="en-US" sz="1800" dirty="0" smtClean="0">
                    <a:solidFill>
                      <a:srgbClr val="0070C0"/>
                    </a:solidFill>
                  </a:rPr>
                  <a:t>安全的</a:t>
                </a:r>
                <a:r>
                  <a:rPr lang="zh-CN" altLang="en-US" sz="1800" dirty="0">
                    <a:solidFill>
                      <a:srgbClr val="0070C0"/>
                    </a:solidFill>
                  </a:rPr>
                  <a:t>，则加密算法必是随机算法。</a:t>
                </a:r>
                <a:endParaRPr lang="en-US" altLang="zh-CN" sz="1800" dirty="0">
                  <a:solidFill>
                    <a:srgbClr val="0070C0"/>
                  </a:solidFill>
                </a:endParaRPr>
              </a:p>
              <a:p>
                <a:endParaRPr lang="en-US" altLang="zh-CN" sz="18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18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1800" dirty="0">
                    <a:solidFill>
                      <a:srgbClr val="0070C0"/>
                    </a:solidFill>
                  </a:rPr>
                  <a:t>3</a:t>
                </a:r>
                <a:r>
                  <a:rPr lang="en-US" altLang="zh-CN" sz="1800" dirty="0" smtClean="0">
                    <a:solidFill>
                      <a:srgbClr val="0070C0"/>
                    </a:solidFill>
                  </a:rPr>
                  <a:t>)  </a:t>
                </a:r>
                <a:r>
                  <a:rPr lang="zh-CN" altLang="en-US" sz="1800" dirty="0" smtClean="0">
                    <a:solidFill>
                      <a:srgbClr val="0070C0"/>
                    </a:solidFill>
                  </a:rPr>
                  <a:t>一个公钥加密方案若是</a:t>
                </a:r>
                <a:r>
                  <a:rPr lang="en-US" altLang="zh-CN" sz="1800" dirty="0" smtClean="0">
                    <a:solidFill>
                      <a:srgbClr val="0070C0"/>
                    </a:solidFill>
                  </a:rPr>
                  <a:t>CPA</a:t>
                </a:r>
                <a:r>
                  <a:rPr lang="zh-CN" altLang="en-US" sz="1800" dirty="0" smtClean="0">
                    <a:solidFill>
                      <a:srgbClr val="0070C0"/>
                    </a:solidFill>
                  </a:rPr>
                  <a:t>安全的，则任何</a:t>
                </a:r>
                <a:r>
                  <a:rPr lang="en-US" altLang="zh-CN" sz="1800" i="1" dirty="0" smtClean="0">
                    <a:solidFill>
                      <a:srgbClr val="0070C0"/>
                    </a:solidFill>
                  </a:rPr>
                  <a:t>P.P.T</a:t>
                </a:r>
                <a:r>
                  <a:rPr lang="zh-CN" altLang="en-US" sz="1800" dirty="0" smtClean="0">
                    <a:solidFill>
                      <a:srgbClr val="0070C0"/>
                    </a:solidFill>
                  </a:rPr>
                  <a:t>算法成功破译任何密文</a:t>
                </a:r>
                <a:endParaRPr lang="en-US" altLang="zh-CN" sz="18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1800" dirty="0" smtClean="0">
                    <a:solidFill>
                      <a:srgbClr val="0070C0"/>
                    </a:solidFill>
                  </a:rPr>
                  <a:t>     </a:t>
                </a:r>
                <a:r>
                  <a:rPr lang="zh-CN" altLang="en-US" sz="1800" dirty="0" smtClean="0">
                    <a:solidFill>
                      <a:srgbClr val="0070C0"/>
                    </a:solidFill>
                  </a:rPr>
                  <a:t>的概率随安全参数</a:t>
                </a:r>
                <a:r>
                  <a:rPr lang="en-US" altLang="zh-CN" sz="1800" i="1" dirty="0">
                    <a:solidFill>
                      <a:srgbClr val="FF0000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zh-CN" altLang="en-US" sz="1800" dirty="0" smtClean="0">
                    <a:solidFill>
                      <a:srgbClr val="0070C0"/>
                    </a:solidFill>
                  </a:rPr>
                  <a:t>的渐进上界为</a:t>
                </a:r>
                <a:r>
                  <a:rPr lang="en-US" altLang="zh-CN" sz="1800" dirty="0" smtClean="0">
                    <a:solidFill>
                      <a:srgbClr val="0070C0"/>
                    </a:solidFill>
                  </a:rPr>
                  <a:t>O(</a:t>
                </a:r>
                <a:r>
                  <a:rPr lang="en-US" altLang="zh-CN" sz="18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1800" baseline="30000" dirty="0" smtClean="0">
                    <a:solidFill>
                      <a:srgbClr val="FF0000"/>
                    </a:solidFill>
                  </a:rPr>
                  <a:t>-</a:t>
                </a:r>
                <a:r>
                  <a:rPr lang="en-US" altLang="zh-CN" sz="1800" i="1" baseline="30000" dirty="0" smtClean="0">
                    <a:solidFill>
                      <a:srgbClr val="FF0000"/>
                    </a:solidFill>
                  </a:rPr>
                  <a:t>bk</a:t>
                </a:r>
                <a:r>
                  <a:rPr lang="en-US" altLang="zh-CN" sz="1800" dirty="0" smtClean="0">
                    <a:solidFill>
                      <a:srgbClr val="0070C0"/>
                    </a:solidFill>
                  </a:rPr>
                  <a:t>), </a:t>
                </a:r>
                <a:r>
                  <a:rPr lang="en-US" altLang="zh-CN" sz="1800" i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altLang="zh-CN" sz="1800" dirty="0" smtClean="0">
                    <a:solidFill>
                      <a:srgbClr val="0070C0"/>
                    </a:solidFill>
                  </a:rPr>
                  <a:t>&gt;0</a:t>
                </a:r>
                <a:r>
                  <a:rPr lang="zh-CN" altLang="en-US" sz="1800" dirty="0" smtClean="0">
                    <a:solidFill>
                      <a:srgbClr val="0070C0"/>
                    </a:solidFill>
                  </a:rPr>
                  <a:t>是某个常数。</a:t>
                </a:r>
                <a:endParaRPr lang="en-US" altLang="zh-CN" sz="18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1800" dirty="0" smtClean="0">
                    <a:solidFill>
                      <a:srgbClr val="0070C0"/>
                    </a:solidFill>
                  </a:rPr>
                  <a:t>  【</a:t>
                </a:r>
                <a:r>
                  <a:rPr lang="zh-CN" altLang="en-US" sz="1800" dirty="0" smtClean="0">
                    <a:solidFill>
                      <a:srgbClr val="0070C0"/>
                    </a:solidFill>
                  </a:rPr>
                  <a:t>习题</a:t>
                </a:r>
                <a:r>
                  <a:rPr lang="en-US" altLang="zh-CN" sz="1800" dirty="0" smtClean="0">
                    <a:solidFill>
                      <a:srgbClr val="0070C0"/>
                    </a:solidFill>
                  </a:rPr>
                  <a:t>】</a:t>
                </a:r>
                <a:r>
                  <a:rPr lang="zh-CN" altLang="en-US" sz="1800" dirty="0" smtClean="0">
                    <a:solidFill>
                      <a:srgbClr val="0070C0"/>
                    </a:solidFill>
                  </a:rPr>
                  <a:t>阅读上述论文并证明命题</a:t>
                </a:r>
                <a:r>
                  <a:rPr lang="en-US" altLang="zh-CN" sz="1800" dirty="0" smtClean="0">
                    <a:solidFill>
                      <a:srgbClr val="0070C0"/>
                    </a:solidFill>
                  </a:rPr>
                  <a:t>(2)</a:t>
                </a:r>
                <a:r>
                  <a:rPr lang="zh-CN" altLang="en-US" sz="1800" dirty="0" smtClean="0">
                    <a:solidFill>
                      <a:srgbClr val="0070C0"/>
                    </a:solidFill>
                  </a:rPr>
                  <a:t>和</a:t>
                </a:r>
                <a:r>
                  <a:rPr lang="en-US" altLang="zh-CN" sz="1800" dirty="0" smtClean="0">
                    <a:solidFill>
                      <a:srgbClr val="0070C0"/>
                    </a:solidFill>
                  </a:rPr>
                  <a:t>(3)</a:t>
                </a:r>
                <a:r>
                  <a:rPr lang="zh-CN" altLang="en-US" sz="1800" dirty="0" smtClean="0">
                    <a:solidFill>
                      <a:srgbClr val="0070C0"/>
                    </a:solidFill>
                  </a:rPr>
                  <a:t>。</a:t>
                </a:r>
                <a:endParaRPr lang="en-US" altLang="zh-CN" sz="1800" dirty="0">
                  <a:solidFill>
                    <a:srgbClr val="0070C0"/>
                  </a:solidFill>
                </a:endParaRPr>
              </a:p>
              <a:p>
                <a:endParaRPr lang="zh-CN" altLang="en-US" sz="1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980728"/>
                <a:ext cx="8229600" cy="5544616"/>
              </a:xfrm>
              <a:blipFill rotWithShape="1">
                <a:blip r:embed="rId2"/>
                <a:stretch>
                  <a:fillRect l="-1111" t="-13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5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66360"/>
          </a:xfrm>
        </p:spPr>
        <p:txBody>
          <a:bodyPr/>
          <a:lstStyle/>
          <a:p>
            <a:r>
              <a:rPr lang="zh-CN" altLang="en-US" dirty="0"/>
              <a:t>公钥加密方案</a:t>
            </a:r>
            <a:r>
              <a:rPr lang="en-US" altLang="zh-CN" dirty="0" smtClean="0"/>
              <a:t>(8)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公钥加密方案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的普适安全模型：小  结</a:t>
            </a: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b="1" dirty="0">
              <a:solidFill>
                <a:srgbClr val="0070C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       </a:t>
            </a:r>
            <a:r>
              <a:rPr lang="zh-CN" altLang="en-US" sz="2000" dirty="0" smtClean="0">
                <a:solidFill>
                  <a:srgbClr val="C00000"/>
                </a:solidFill>
              </a:rPr>
              <a:t>任何安全模型均须反映以下要素：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 (1) 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安全方案户欧协议的工作特点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 (2) </a:t>
            </a:r>
            <a:r>
              <a:rPr lang="zh-CN" altLang="en-US" sz="2000" b="1" dirty="0">
                <a:solidFill>
                  <a:srgbClr val="0070C0"/>
                </a:solidFill>
              </a:rPr>
              <a:t>攻击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者的能力：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P.P.T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算法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 (3) 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实施攻击时可能获取到的信息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 (4) 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攻击者的目标：</a:t>
            </a:r>
            <a:r>
              <a:rPr lang="zh-CN" altLang="en-US" sz="1800" dirty="0" smtClean="0">
                <a:solidFill>
                  <a:srgbClr val="FF0000"/>
                </a:solidFill>
              </a:rPr>
              <a:t>破译、伪造、身份欺诈</a:t>
            </a:r>
            <a:r>
              <a:rPr lang="en-US" altLang="zh-CN" sz="1800" dirty="0" smtClean="0">
                <a:solidFill>
                  <a:srgbClr val="FF0000"/>
                </a:solidFill>
              </a:rPr>
              <a:t>….</a:t>
            </a: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 (5) 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攻击者达成其攻击目标程度的度量：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            </a:t>
            </a:r>
            <a:r>
              <a:rPr lang="zh-CN" altLang="en-US" sz="1800" dirty="0">
                <a:solidFill>
                  <a:srgbClr val="FF0000"/>
                </a:solidFill>
              </a:rPr>
              <a:t>攻击</a:t>
            </a:r>
            <a:r>
              <a:rPr lang="zh-CN" altLang="en-US" sz="1800" dirty="0" smtClean="0">
                <a:solidFill>
                  <a:srgbClr val="FF0000"/>
                </a:solidFill>
              </a:rPr>
              <a:t>成功的概率随安全参数的渐进速降</a:t>
            </a:r>
            <a:endParaRPr lang="en-US" altLang="zh-CN" sz="1800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40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873</TotalTime>
  <Words>1414</Words>
  <Application>Microsoft Office PowerPoint</Application>
  <PresentationFormat>全屏显示(4:3)</PresentationFormat>
  <Paragraphs>156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流畅</vt:lpstr>
      <vt:lpstr>系统安全  – 理论与应用</vt:lpstr>
      <vt:lpstr>公钥加密方案(1)</vt:lpstr>
      <vt:lpstr>公钥加密方案(2)</vt:lpstr>
      <vt:lpstr>公钥加密方案(3)</vt:lpstr>
      <vt:lpstr>公钥加密方案(4)</vt:lpstr>
      <vt:lpstr>公钥加密方案(5)</vt:lpstr>
      <vt:lpstr>公钥加密方案(6)</vt:lpstr>
      <vt:lpstr>公钥加密方案(7)</vt:lpstr>
      <vt:lpstr>公钥加密方案(8)</vt:lpstr>
      <vt:lpstr>公钥加密方案(9)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信息安全  – 计算机密码学理论与应用</dc:title>
  <dc:creator>Windows 用户</dc:creator>
  <cp:lastModifiedBy>Windows 用户</cp:lastModifiedBy>
  <cp:revision>155</cp:revision>
  <dcterms:created xsi:type="dcterms:W3CDTF">2020-03-28T00:52:15Z</dcterms:created>
  <dcterms:modified xsi:type="dcterms:W3CDTF">2023-05-11T13:10:40Z</dcterms:modified>
</cp:coreProperties>
</file>