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8" r:id="rId4"/>
    <p:sldId id="290" r:id="rId5"/>
    <p:sldId id="297" r:id="rId6"/>
    <p:sldId id="293" r:id="rId7"/>
    <p:sldId id="291" r:id="rId8"/>
    <p:sldId id="289" r:id="rId9"/>
    <p:sldId id="301" r:id="rId10"/>
    <p:sldId id="300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96B03B-E1A2-4C0B-A376-DE43F7F4D82E}">
          <p14:sldIdLst>
            <p14:sldId id="256"/>
            <p14:sldId id="292"/>
            <p14:sldId id="298"/>
            <p14:sldId id="290"/>
            <p14:sldId id="297"/>
            <p14:sldId id="293"/>
            <p14:sldId id="291"/>
            <p14:sldId id="289"/>
            <p14:sldId id="301"/>
            <p14:sldId id="300"/>
            <p14:sldId id="302"/>
            <p14:sldId id="303"/>
            <p14:sldId id="304"/>
            <p14:sldId id="305"/>
          </p14:sldIdLst>
        </p14:section>
        <p14:section name="无标题节" id="{2D6B19EA-666F-4DB9-9C23-42497BEFCC5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7" autoAdjust="0"/>
    <p:restoredTop sz="94660"/>
  </p:normalViewPr>
  <p:slideViewPr>
    <p:cSldViewPr>
      <p:cViewPr varScale="1">
        <p:scale>
          <a:sx n="98" d="100"/>
          <a:sy n="9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网络空间</a:t>
            </a:r>
            <a:r>
              <a:rPr lang="zh-CN" altLang="en-US" dirty="0" smtClean="0"/>
              <a:t>安全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FF00"/>
                </a:solidFill>
              </a:rPr>
              <a:t>理论与应用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公钥加密方案的安全模型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续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更多的公钥加密方案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97"/>
            <a:ext cx="3491880" cy="24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53" y="450912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err="1"/>
              <a:t>e</a:t>
            </a:r>
            <a:r>
              <a:rPr lang="en-US" altLang="zh-CN" sz="3600" i="1" dirty="0" err="1" smtClean="0"/>
              <a:t>d</a:t>
            </a:r>
            <a:r>
              <a:rPr lang="en-US" altLang="zh-CN" sz="3600" i="1" dirty="0" smtClean="0"/>
              <a:t> = 1 mod </a:t>
            </a:r>
            <a:r>
              <a:rPr lang="el-GR" altLang="zh-CN" sz="3600" i="1" dirty="0" smtClean="0"/>
              <a:t>φ</a:t>
            </a:r>
            <a:r>
              <a:rPr lang="en-US" altLang="zh-CN" sz="3600" i="1" dirty="0" smtClean="0"/>
              <a:t>(N)</a:t>
            </a:r>
          </a:p>
          <a:p>
            <a:r>
              <a:rPr lang="en-US" altLang="zh-CN" sz="3600" i="1" dirty="0" smtClean="0"/>
              <a:t>Y = M</a:t>
            </a:r>
            <a:r>
              <a:rPr lang="en-US" altLang="zh-CN" sz="3600" i="1" baseline="30000" dirty="0" smtClean="0"/>
              <a:t>e</a:t>
            </a:r>
            <a:r>
              <a:rPr lang="en-US" altLang="zh-CN" sz="3600" i="1" dirty="0" smtClean="0"/>
              <a:t> mod N</a:t>
            </a:r>
          </a:p>
          <a:p>
            <a:r>
              <a:rPr lang="en-US" altLang="zh-CN" sz="3600" i="1" dirty="0" smtClean="0"/>
              <a:t>M = </a:t>
            </a:r>
            <a:r>
              <a:rPr lang="en-US" altLang="zh-CN" sz="3600" i="1" dirty="0" err="1" smtClean="0"/>
              <a:t>Yd</a:t>
            </a:r>
            <a:r>
              <a:rPr lang="en-US" altLang="zh-CN" sz="3600" i="1" dirty="0" smtClean="0"/>
              <a:t> mod N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87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872"/>
    </mc:Choice>
    <mc:Fallback xmlns="">
      <p:transition spd="slow" advTm="118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(12)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对称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加密方案普适安全模型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CCA-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对称加密方案定义做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in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Cyphertext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Attacke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多项式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1/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密钥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合法</a:t>
            </a:r>
            <a:r>
              <a:rPr lang="zh-CN" altLang="en-US" dirty="0" smtClean="0"/>
              <a:t>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1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193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2026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70C0"/>
                </a:solidFill>
              </a:rPr>
              <a:t>|K|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不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blipFill rotWithShape="1">
                <a:blip r:embed="rId6"/>
                <a:stretch>
                  <a:fillRect l="-1833" t="-3546" b="-9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05788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3694" y="36885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15. 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11560" y="4941168"/>
            <a:ext cx="8352928" cy="1238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5856" y="2924944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5856" y="325869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|K|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blipFill rotWithShape="1">
                <a:blip r:embed="rId9"/>
                <a:stretch>
                  <a:fillRect l="-2000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891610" y="2566645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,y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91610" y="2903711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75856" y="443711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1922" y="4071057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11.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blipFill rotWithShape="1">
                <a:blip r:embed="rId11"/>
                <a:stretch>
                  <a:fillRect l="-1765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13.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,z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3275856" y="47971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61922" y="4437112"/>
            <a:ext cx="21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7806"/>
    </mc:Choice>
    <mc:Fallback xmlns="">
      <p:transition spd="slow" advTm="11780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36104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/>
              <a:t>(</a:t>
            </a:r>
            <a:r>
              <a:rPr lang="en-US" altLang="zh-CN" dirty="0" smtClean="0"/>
              <a:t>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/>
              <a:t>Cramer-</a:t>
            </a:r>
            <a:r>
              <a:rPr lang="en-US" altLang="zh-CN" i="1" dirty="0" err="1" smtClean="0"/>
              <a:t>Shoup</a:t>
            </a:r>
            <a:r>
              <a:rPr lang="zh-CN" altLang="en-US" dirty="0" smtClean="0"/>
              <a:t>公钥加密方案</a:t>
            </a:r>
            <a:r>
              <a:rPr lang="en-US" altLang="zh-CN" dirty="0" smtClean="0"/>
              <a:t>(1998)</a:t>
            </a:r>
          </a:p>
          <a:p>
            <a:endParaRPr lang="en-US" altLang="zh-CN" dirty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(1) 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ElGamal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方案密文可塑，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Cramer-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Shoup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方案可以看做是该方案的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抗密文可塑版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</a:rPr>
              <a:t>等价地，</a:t>
            </a:r>
            <a:r>
              <a:rPr lang="en-US" altLang="zh-CN" sz="2000" dirty="0" smtClean="0">
                <a:solidFill>
                  <a:srgbClr val="0070C0"/>
                </a:solidFill>
              </a:rPr>
              <a:t>CCA-</a:t>
            </a:r>
            <a:r>
              <a:rPr lang="zh-CN" altLang="en-US" sz="2000" dirty="0" smtClean="0">
                <a:solidFill>
                  <a:srgbClr val="0070C0"/>
                </a:solidFill>
              </a:rPr>
              <a:t>安全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(2) </a:t>
            </a:r>
            <a:r>
              <a:rPr lang="zh-CN" altLang="en-US" sz="2000" dirty="0" smtClean="0">
                <a:solidFill>
                  <a:srgbClr val="0070C0"/>
                </a:solidFill>
              </a:rPr>
              <a:t>与</a:t>
            </a:r>
            <a:r>
              <a:rPr lang="en-US" altLang="zh-CN" sz="2000" dirty="0" smtClean="0">
                <a:solidFill>
                  <a:srgbClr val="0070C0"/>
                </a:solidFill>
              </a:rPr>
              <a:t>OAEP/RSA</a:t>
            </a:r>
            <a:r>
              <a:rPr lang="zh-CN" altLang="en-US" sz="2000" dirty="0" smtClean="0">
                <a:solidFill>
                  <a:srgbClr val="0070C0"/>
                </a:solidFill>
              </a:rPr>
              <a:t>不同，</a:t>
            </a:r>
            <a:r>
              <a:rPr lang="en-US" altLang="zh-CN" sz="2000" dirty="0" smtClean="0">
                <a:solidFill>
                  <a:srgbClr val="0070C0"/>
                </a:solidFill>
              </a:rPr>
              <a:t>Cramer-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Shoup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方案不依赖于随机</a:t>
            </a:r>
            <a:r>
              <a:rPr lang="en-US" altLang="zh-CN" sz="2000" dirty="0" smtClean="0">
                <a:solidFill>
                  <a:srgbClr val="0070C0"/>
                </a:solidFill>
              </a:rPr>
              <a:t>Oracle</a:t>
            </a:r>
            <a:r>
              <a:rPr lang="zh-CN" altLang="en-US" sz="2000" dirty="0" smtClean="0">
                <a:solidFill>
                  <a:srgbClr val="0070C0"/>
                </a:solidFill>
              </a:rPr>
              <a:t>，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即属于</a:t>
            </a:r>
            <a:r>
              <a:rPr lang="en-US" altLang="zh-CN" sz="2000" dirty="0">
                <a:solidFill>
                  <a:srgbClr val="0070C0"/>
                </a:solidFill>
              </a:rPr>
              <a:t>St</a:t>
            </a:r>
            <a:r>
              <a:rPr lang="en-US" altLang="zh-CN" sz="2000" dirty="0" smtClean="0">
                <a:solidFill>
                  <a:srgbClr val="0070C0"/>
                </a:solidFill>
              </a:rPr>
              <a:t>andard-Model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(3)  Cramer-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Shoup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方案的公钥依赖于“</a:t>
            </a:r>
            <a:r>
              <a:rPr lang="zh-CN" altLang="en-US" sz="2000" dirty="0" smtClean="0">
                <a:solidFill>
                  <a:srgbClr val="FF0000"/>
                </a:solidFill>
              </a:rPr>
              <a:t>单向散列函数</a:t>
            </a:r>
            <a:r>
              <a:rPr lang="zh-CN" altLang="en-US" sz="2000" dirty="0" smtClean="0">
                <a:solidFill>
                  <a:srgbClr val="0070C0"/>
                </a:solidFill>
              </a:rPr>
              <a:t>”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H</a:t>
            </a:r>
            <a:r>
              <a:rPr lang="zh-CN" altLang="en-US" sz="2000" dirty="0" smtClean="0">
                <a:solidFill>
                  <a:srgbClr val="0070C0"/>
                </a:solidFill>
              </a:rPr>
              <a:t>。一个函数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单向</a:t>
            </a:r>
            <a:r>
              <a:rPr lang="zh-CN" altLang="en-US" sz="2000" dirty="0" smtClean="0">
                <a:solidFill>
                  <a:srgbClr val="0070C0"/>
                </a:solidFill>
              </a:rPr>
              <a:t>的，是指存在多项式复杂度算法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0070C0"/>
                </a:solidFill>
              </a:rPr>
              <a:t>从自变量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x</a:t>
            </a:r>
            <a:r>
              <a:rPr lang="zh-CN" altLang="en-US" sz="2000" dirty="0" smtClean="0">
                <a:solidFill>
                  <a:srgbClr val="0070C0"/>
                </a:solidFill>
              </a:rPr>
              <a:t>计算</a:t>
            </a:r>
            <a:r>
              <a:rPr lang="en-US" altLang="zh-CN" sz="2000" dirty="0" smtClean="0">
                <a:solidFill>
                  <a:srgbClr val="0070C0"/>
                </a:solidFill>
              </a:rPr>
              <a:t>H(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，但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不存在任何</a:t>
            </a:r>
            <a:r>
              <a:rPr lang="en-US" altLang="zh-CN" sz="2000" i="1" u="sng" dirty="0" smtClean="0">
                <a:solidFill>
                  <a:srgbClr val="0070C0"/>
                </a:solidFill>
              </a:rPr>
              <a:t>P.P.T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算法以不可忽略的概率从</a:t>
            </a:r>
            <a:r>
              <a:rPr lang="en-US" altLang="zh-CN" sz="2000" i="1" u="sng" dirty="0" smtClean="0">
                <a:solidFill>
                  <a:srgbClr val="FF0000"/>
                </a:solidFill>
              </a:rPr>
              <a:t>y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计算</a:t>
            </a:r>
            <a:r>
              <a:rPr lang="en-US" altLang="zh-CN" sz="2000" i="1" u="sng" dirty="0" smtClean="0">
                <a:solidFill>
                  <a:srgbClr val="0070C0"/>
                </a:solidFill>
              </a:rPr>
              <a:t>x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使</a:t>
            </a:r>
            <a:r>
              <a:rPr lang="en-US" altLang="zh-CN" sz="2000" i="1" u="sng" dirty="0" smtClean="0">
                <a:solidFill>
                  <a:srgbClr val="FF0000"/>
                </a:solidFill>
              </a:rPr>
              <a:t>y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=H(</a:t>
            </a:r>
            <a:r>
              <a:rPr lang="en-US" altLang="zh-CN" sz="2000" i="1" u="sng" dirty="0" smtClean="0">
                <a:solidFill>
                  <a:srgbClr val="FF0000"/>
                </a:solidFill>
              </a:rPr>
              <a:t>x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，即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对任何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P.P.T</a:t>
            </a:r>
            <a:r>
              <a:rPr lang="zh-CN" altLang="en-US" sz="2000" dirty="0">
                <a:solidFill>
                  <a:srgbClr val="0070C0"/>
                </a:solidFill>
              </a:rPr>
              <a:t>算法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B</a:t>
            </a:r>
            <a:r>
              <a:rPr lang="zh-CN" altLang="en-US" sz="2000" dirty="0" smtClean="0">
                <a:solidFill>
                  <a:srgbClr val="0070C0"/>
                </a:solidFill>
              </a:rPr>
              <a:t>成立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P[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B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H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y</a:t>
            </a:r>
            <a:r>
              <a:rPr lang="en-US" altLang="zh-CN" sz="2000" dirty="0" smtClean="0">
                <a:solidFill>
                  <a:srgbClr val="FF0000"/>
                </a:solidFill>
              </a:rPr>
              <a:t>)=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</a:rPr>
              <a:t>: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</a:rPr>
              <a:t>)=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y</a:t>
            </a:r>
            <a:r>
              <a:rPr lang="en-US" altLang="zh-CN" sz="2000" dirty="0" smtClean="0">
                <a:solidFill>
                  <a:srgbClr val="FF0000"/>
                </a:solidFill>
              </a:rPr>
              <a:t>] </a:t>
            </a:r>
            <a:r>
              <a:rPr lang="en-US" altLang="zh-CN" sz="2000" dirty="0" smtClean="0">
                <a:solidFill>
                  <a:srgbClr val="FF0000"/>
                </a:solidFill>
                <a:latin typeface="Cambria Math"/>
                <a:ea typeface="Cambria Math"/>
              </a:rPr>
              <a:t>≦ O(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-|</a:t>
            </a:r>
            <a:r>
              <a:rPr lang="en-US" altLang="zh-CN" sz="2000" i="1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|</a:t>
            </a:r>
            <a:r>
              <a:rPr lang="en-US" altLang="zh-CN" sz="2000" dirty="0" smtClean="0">
                <a:solidFill>
                  <a:srgbClr val="FF0000"/>
                </a:solidFill>
                <a:latin typeface="Cambria Math"/>
                <a:ea typeface="Cambria Math"/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  <a:latin typeface="Cambria Math"/>
                <a:ea typeface="Cambria Math"/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>
                <a:solidFill>
                  <a:srgbClr val="0070C0"/>
                </a:solidFill>
              </a:rPr>
              <a:t>原始论文：</a:t>
            </a:r>
            <a:r>
              <a:rPr lang="en-US" altLang="zh-CN" sz="1800" dirty="0">
                <a:solidFill>
                  <a:srgbClr val="0070C0"/>
                </a:solidFill>
              </a:rPr>
              <a:t>A Practical Public Key Cryptosystem Provably_ Secure against Adaptive Chosen </a:t>
            </a:r>
            <a:r>
              <a:rPr lang="en-US" altLang="zh-CN" sz="1800" dirty="0" err="1">
                <a:solidFill>
                  <a:srgbClr val="0070C0"/>
                </a:solidFill>
              </a:rPr>
              <a:t>Ciphertext</a:t>
            </a:r>
            <a:r>
              <a:rPr lang="en-US" altLang="zh-CN" sz="1800" dirty="0">
                <a:solidFill>
                  <a:srgbClr val="0070C0"/>
                </a:solidFill>
              </a:rPr>
              <a:t>  </a:t>
            </a:r>
            <a:r>
              <a:rPr lang="en-US" altLang="zh-CN" sz="1800" dirty="0" smtClean="0">
                <a:solidFill>
                  <a:srgbClr val="0070C0"/>
                </a:solidFill>
              </a:rPr>
              <a:t>Attack, Lecture Notes in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Comput</a:t>
            </a:r>
            <a:r>
              <a:rPr lang="en-US" altLang="zh-CN" sz="1800" dirty="0" smtClean="0">
                <a:solidFill>
                  <a:srgbClr val="0070C0"/>
                </a:solidFill>
              </a:rPr>
              <a:t>. Sci.,  1998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8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7681"/>
    </mc:Choice>
    <mc:Fallback xmlns="">
      <p:transition spd="slow" advTm="46768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5968"/>
            <a:ext cx="8229600" cy="7806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公钥加密方案</a:t>
            </a:r>
            <a:r>
              <a:rPr lang="en-US" altLang="zh-CN" dirty="0"/>
              <a:t>(</a:t>
            </a:r>
            <a:r>
              <a:rPr lang="en-US" altLang="zh-CN" dirty="0" smtClean="0"/>
              <a:t>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7606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Cramer-</a:t>
            </a:r>
            <a:r>
              <a:rPr lang="en-US" altLang="zh-CN" i="1" dirty="0" err="1" smtClean="0"/>
              <a:t>Shoup</a:t>
            </a:r>
            <a:r>
              <a:rPr lang="zh-CN" altLang="en-US" dirty="0" smtClean="0"/>
              <a:t>公钥加密方案：算法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marL="273050" indent="439738"/>
            <a:r>
              <a:rPr lang="en-US" altLang="zh-CN" sz="1800" b="1" i="1" dirty="0">
                <a:solidFill>
                  <a:srgbClr val="FF0000"/>
                </a:solidFill>
              </a:rPr>
              <a:t>G</a:t>
            </a:r>
            <a:r>
              <a:rPr lang="zh-CN" altLang="en-US" sz="1800" dirty="0">
                <a:solidFill>
                  <a:srgbClr val="0070C0"/>
                </a:solidFill>
              </a:rPr>
              <a:t>是素</a:t>
            </a:r>
            <a:r>
              <a:rPr lang="en-US" altLang="zh-CN" sz="1800" i="1" dirty="0">
                <a:solidFill>
                  <a:srgbClr val="FF0000"/>
                </a:solidFill>
              </a:rPr>
              <a:t>q</a:t>
            </a:r>
            <a:r>
              <a:rPr lang="zh-CN" altLang="en-US" sz="1800" dirty="0">
                <a:solidFill>
                  <a:srgbClr val="0070C0"/>
                </a:solidFill>
              </a:rPr>
              <a:t>阶循环群</a:t>
            </a:r>
            <a:r>
              <a:rPr lang="en-US" altLang="zh-CN" sz="1800" dirty="0" smtClean="0">
                <a:solidFill>
                  <a:srgbClr val="0070C0"/>
                </a:solidFill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g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baseline="-25000" dirty="0" smtClean="0">
                <a:solidFill>
                  <a:srgbClr val="0070C0"/>
                </a:solidFill>
              </a:rPr>
              <a:t>、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g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</a:rPr>
              <a:t>是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zh-CN" altLang="en-US" sz="1800" dirty="0" smtClean="0">
                <a:solidFill>
                  <a:srgbClr val="0070C0"/>
                </a:solidFill>
              </a:rPr>
              <a:t>中的任意两个元素，</a:t>
            </a:r>
            <a:r>
              <a:rPr lang="en-US" altLang="zh-CN" sz="1800" b="1" i="1" dirty="0" smtClean="0">
                <a:solidFill>
                  <a:srgbClr val="FF0000"/>
                </a:solidFill>
              </a:rPr>
              <a:t>H</a:t>
            </a:r>
            <a:r>
              <a:rPr lang="zh-CN" altLang="en-US" sz="1800" dirty="0" smtClean="0">
                <a:solidFill>
                  <a:srgbClr val="0070C0"/>
                </a:solidFill>
              </a:rPr>
              <a:t>是某个单向散列函数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 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273050" indent="439738"/>
            <a:r>
              <a:rPr lang="zh-CN" altLang="en-US" sz="1800" b="1" dirty="0">
                <a:solidFill>
                  <a:srgbClr val="FF0000"/>
                </a:solidFill>
              </a:rPr>
              <a:t>密钥生成算法</a:t>
            </a:r>
            <a:r>
              <a:rPr lang="en-US" altLang="zh-CN" sz="1800" b="1" i="1" dirty="0">
                <a:solidFill>
                  <a:srgbClr val="0070C0"/>
                </a:solidFill>
              </a:rPr>
              <a:t>KG</a:t>
            </a:r>
            <a:r>
              <a:rPr lang="en-US" altLang="zh-CN" sz="1800" dirty="0">
                <a:solidFill>
                  <a:srgbClr val="0070C0"/>
                </a:solidFill>
              </a:rPr>
              <a:t>(q,g</a:t>
            </a:r>
            <a:r>
              <a:rPr lang="en-US" altLang="zh-CN" sz="1800" baseline="30000" dirty="0">
                <a:solidFill>
                  <a:srgbClr val="0070C0"/>
                </a:solidFill>
              </a:rPr>
              <a:t>1</a:t>
            </a:r>
            <a:r>
              <a:rPr lang="en-US" altLang="zh-CN" sz="1800" dirty="0">
                <a:solidFill>
                  <a:srgbClr val="0070C0"/>
                </a:solidFill>
              </a:rPr>
              <a:t>,g</a:t>
            </a:r>
            <a:r>
              <a:rPr lang="en-US" altLang="zh-CN" sz="1800" baseline="30000" dirty="0">
                <a:solidFill>
                  <a:srgbClr val="0070C0"/>
                </a:solidFill>
              </a:rPr>
              <a:t>2</a:t>
            </a:r>
            <a:r>
              <a:rPr lang="en-US" altLang="zh-CN" sz="1800" dirty="0">
                <a:solidFill>
                  <a:srgbClr val="0070C0"/>
                </a:solidFill>
              </a:rPr>
              <a:t>,K)</a:t>
            </a:r>
            <a:r>
              <a:rPr lang="zh-CN" altLang="en-US" sz="1800" dirty="0">
                <a:solidFill>
                  <a:srgbClr val="0070C0"/>
                </a:solidFill>
              </a:rPr>
              <a:t>： </a:t>
            </a:r>
          </a:p>
          <a:p>
            <a:pPr marL="273050" indent="439738"/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y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y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z</a:t>
            </a:r>
            <a:r>
              <a:rPr lang="en-US" altLang="zh-CN" sz="1800" i="1" dirty="0">
                <a:solidFill>
                  <a:srgbClr val="0070C0"/>
                </a:solidFill>
              </a:rPr>
              <a:t>←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$ </a:t>
            </a:r>
            <a:r>
              <a:rPr lang="en-US" altLang="zh-CN" sz="1800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sz="1800" i="1" baseline="-25000" dirty="0" err="1" smtClean="0">
                <a:solidFill>
                  <a:srgbClr val="0070C0"/>
                </a:solidFill>
              </a:rPr>
              <a:t>q</a:t>
            </a:r>
            <a:r>
              <a:rPr lang="en-US" altLang="zh-CN" sz="1800" dirty="0" smtClean="0">
                <a:solidFill>
                  <a:srgbClr val="0070C0"/>
                </a:solidFill>
              </a:rPr>
              <a:t>; 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273050" indent="439738"/>
            <a:r>
              <a:rPr lang="en-US" altLang="zh-CN" sz="1800" i="1" dirty="0">
                <a:solidFill>
                  <a:srgbClr val="FF0000"/>
                </a:solidFill>
              </a:rPr>
              <a:t>c</a:t>
            </a:r>
            <a:r>
              <a:rPr lang="en-US" altLang="zh-CN" sz="1800" i="1" dirty="0">
                <a:solidFill>
                  <a:srgbClr val="0070C0"/>
                </a:solidFill>
              </a:rPr>
              <a:t>←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i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x1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x2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d</a:t>
            </a:r>
            <a:r>
              <a:rPr lang="en-US" altLang="zh-CN" sz="1800" i="1" dirty="0">
                <a:solidFill>
                  <a:srgbClr val="0070C0"/>
                </a:solidFill>
              </a:rPr>
              <a:t>←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i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y1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y2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1800" i="1" dirty="0">
                <a:solidFill>
                  <a:srgbClr val="0070C0"/>
                </a:solidFill>
              </a:rPr>
              <a:t>←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z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</a:p>
          <a:p>
            <a:pPr marL="273050" indent="439738"/>
            <a:r>
              <a:rPr lang="en-US" altLang="zh-CN" sz="1800" i="1" dirty="0" err="1">
                <a:solidFill>
                  <a:srgbClr val="FF0000"/>
                </a:solidFill>
              </a:rPr>
              <a:t>pk</a:t>
            </a:r>
            <a:r>
              <a:rPr lang="en-US" altLang="zh-CN" sz="1800" dirty="0">
                <a:solidFill>
                  <a:srgbClr val="0070C0"/>
                </a:solidFill>
              </a:rPr>
              <a:t>←(</a:t>
            </a:r>
            <a:r>
              <a:rPr lang="en-US" altLang="zh-CN" sz="1800" i="1" dirty="0" err="1">
                <a:solidFill>
                  <a:srgbClr val="0070C0"/>
                </a:solidFill>
              </a:rPr>
              <a:t>c,d,h</a:t>
            </a:r>
            <a:r>
              <a:rPr lang="en-US" altLang="zh-CN" sz="1800" dirty="0">
                <a:solidFill>
                  <a:srgbClr val="0070C0"/>
                </a:solidFill>
              </a:rPr>
              <a:t>); 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sk</a:t>
            </a:r>
            <a:r>
              <a:rPr lang="en-US" altLang="zh-CN" sz="1800" dirty="0">
                <a:solidFill>
                  <a:srgbClr val="0070C0"/>
                </a:solidFill>
              </a:rPr>
              <a:t>←(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z</a:t>
            </a:r>
            <a:r>
              <a:rPr lang="en-US" altLang="zh-CN" sz="1800" dirty="0">
                <a:solidFill>
                  <a:srgbClr val="0070C0"/>
                </a:solidFill>
              </a:rPr>
              <a:t>); </a:t>
            </a:r>
          </a:p>
          <a:p>
            <a:pPr marL="273050" indent="439738"/>
            <a:endParaRPr lang="en-US" altLang="zh-CN" sz="1800" dirty="0" smtClean="0">
              <a:solidFill>
                <a:srgbClr val="0070C0"/>
              </a:solidFill>
            </a:endParaRPr>
          </a:p>
          <a:p>
            <a:pPr marL="273050" indent="439738"/>
            <a:r>
              <a:rPr lang="zh-CN" altLang="en-US" sz="1800" b="1" dirty="0" smtClean="0">
                <a:solidFill>
                  <a:srgbClr val="FF0000"/>
                </a:solidFill>
              </a:rPr>
              <a:t>加密算法</a:t>
            </a:r>
            <a:r>
              <a:rPr lang="en-US" altLang="zh-CN" sz="1800" b="1" i="1" dirty="0">
                <a:solidFill>
                  <a:srgbClr val="0070C0"/>
                </a:solidFill>
              </a:rPr>
              <a:t>E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</a:rPr>
              <a:t>pk</a:t>
            </a:r>
            <a:r>
              <a:rPr lang="en-US" altLang="zh-CN" sz="1800" dirty="0">
                <a:solidFill>
                  <a:srgbClr val="0070C0"/>
                </a:solidFill>
              </a:rPr>
              <a:t>, M), </a:t>
            </a:r>
            <a:r>
              <a:rPr lang="en-US" altLang="zh-CN" sz="1800" i="1" dirty="0">
                <a:solidFill>
                  <a:srgbClr val="0070C0"/>
                </a:solidFill>
              </a:rPr>
              <a:t>M</a:t>
            </a:r>
            <a:r>
              <a:rPr lang="en-US" altLang="zh-CN" sz="1800" dirty="0">
                <a:solidFill>
                  <a:srgbClr val="0070C0"/>
                </a:solidFill>
              </a:rPr>
              <a:t>∈</a:t>
            </a:r>
            <a:r>
              <a:rPr lang="en-US" altLang="zh-CN" sz="1800" i="1" dirty="0">
                <a:solidFill>
                  <a:srgbClr val="0070C0"/>
                </a:solidFill>
              </a:rPr>
              <a:t>G</a:t>
            </a:r>
            <a:r>
              <a:rPr lang="zh-CN" altLang="en-US" sz="1800" dirty="0">
                <a:solidFill>
                  <a:srgbClr val="0070C0"/>
                </a:solidFill>
              </a:rPr>
              <a:t>： </a:t>
            </a:r>
          </a:p>
          <a:p>
            <a:pPr marL="273050" indent="439738"/>
            <a:r>
              <a:rPr lang="en-US" altLang="zh-CN" sz="1800" i="1" dirty="0">
                <a:solidFill>
                  <a:srgbClr val="FF0000"/>
                </a:solidFill>
              </a:rPr>
              <a:t>r</a:t>
            </a:r>
            <a:r>
              <a:rPr lang="en-US" altLang="zh-CN" sz="1800" dirty="0">
                <a:solidFill>
                  <a:srgbClr val="0070C0"/>
                </a:solidFill>
              </a:rPr>
              <a:t>←</a:t>
            </a:r>
            <a:r>
              <a:rPr lang="en-US" altLang="zh-CN" sz="1800" baseline="30000" dirty="0" smtClean="0">
                <a:solidFill>
                  <a:srgbClr val="0070C0"/>
                </a:solidFill>
              </a:rPr>
              <a:t>$</a:t>
            </a:r>
            <a:r>
              <a:rPr lang="en-US" altLang="zh-CN" sz="1800" i="1" dirty="0" err="1">
                <a:solidFill>
                  <a:srgbClr val="0070C0"/>
                </a:solidFill>
              </a:rPr>
              <a:t>F</a:t>
            </a:r>
            <a:r>
              <a:rPr lang="en-US" altLang="zh-CN" sz="1800" i="1" baseline="-25000" dirty="0" err="1" smtClean="0">
                <a:solidFill>
                  <a:srgbClr val="0070C0"/>
                </a:solidFill>
              </a:rPr>
              <a:t>q</a:t>
            </a:r>
            <a:r>
              <a:rPr lang="en-US" altLang="zh-CN" sz="18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u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</a:rPr>
              <a:t>←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baseline="-25000" dirty="0">
                <a:solidFill>
                  <a:srgbClr val="0070C0"/>
                </a:solidFill>
              </a:rPr>
              <a:t>1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1800" dirty="0" smtClean="0">
                <a:solidFill>
                  <a:srgbClr val="0070C0"/>
                </a:solidFill>
              </a:rPr>
              <a:t>;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u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0070C0"/>
                </a:solidFill>
              </a:rPr>
              <a:t>←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1800" dirty="0" smtClean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sz="1800" i="1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1800" dirty="0" err="1">
                <a:solidFill>
                  <a:srgbClr val="0070C0"/>
                </a:solidFill>
              </a:rPr>
              <a:t>←</a:t>
            </a:r>
            <a:r>
              <a:rPr lang="en-US" altLang="zh-CN" sz="1800" i="1" dirty="0" err="1">
                <a:solidFill>
                  <a:srgbClr val="0070C0"/>
                </a:solidFill>
              </a:rPr>
              <a:t>Mh</a:t>
            </a:r>
            <a:r>
              <a:rPr lang="en-US" altLang="zh-CN" sz="1800" baseline="30000" dirty="0" err="1">
                <a:solidFill>
                  <a:srgbClr val="0070C0"/>
                </a:solidFill>
              </a:rPr>
              <a:t>r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1800" dirty="0">
                <a:solidFill>
                  <a:srgbClr val="0070C0"/>
                </a:solidFill>
              </a:rPr>
              <a:t>←</a:t>
            </a:r>
            <a:r>
              <a:rPr lang="en-US" altLang="zh-CN" sz="1800" b="1" i="1" dirty="0" smtClean="0">
                <a:solidFill>
                  <a:srgbClr val="0070C0"/>
                </a:solidFill>
              </a:rPr>
              <a:t>H</a:t>
            </a:r>
            <a:r>
              <a:rPr lang="en-US" altLang="zh-CN" sz="1800" dirty="0" smtClean="0">
                <a:solidFill>
                  <a:srgbClr val="0070C0"/>
                </a:solidFill>
              </a:rPr>
              <a:t>(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dirty="0" smtClean="0">
                <a:solidFill>
                  <a:srgbClr val="0070C0"/>
                </a:solidFill>
              </a:rPr>
              <a:t>,e</a:t>
            </a:r>
            <a:r>
              <a:rPr lang="en-US" altLang="zh-CN" sz="1800" dirty="0">
                <a:solidFill>
                  <a:srgbClr val="0070C0"/>
                </a:solidFill>
              </a:rPr>
              <a:t>); 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1800" dirty="0" err="1">
                <a:solidFill>
                  <a:srgbClr val="0070C0"/>
                </a:solidFill>
              </a:rPr>
              <a:t>←</a:t>
            </a:r>
            <a:r>
              <a:rPr lang="en-US" altLang="zh-CN" sz="1800" i="1" dirty="0" err="1">
                <a:solidFill>
                  <a:srgbClr val="0070C0"/>
                </a:solidFill>
              </a:rPr>
              <a:t>c</a:t>
            </a:r>
            <a:r>
              <a:rPr lang="en-US" altLang="zh-CN" sz="1800" baseline="30000" dirty="0" err="1">
                <a:solidFill>
                  <a:srgbClr val="0070C0"/>
                </a:solidFill>
              </a:rPr>
              <a:t>r</a:t>
            </a:r>
            <a:r>
              <a:rPr lang="en-US" altLang="zh-CN" sz="1800" i="1" dirty="0" err="1">
                <a:solidFill>
                  <a:srgbClr val="0070C0"/>
                </a:solidFill>
              </a:rPr>
              <a:t>d</a:t>
            </a:r>
            <a:r>
              <a:rPr lang="en-US" altLang="zh-CN" sz="1800" baseline="30000" dirty="0" err="1">
                <a:solidFill>
                  <a:srgbClr val="0070C0"/>
                </a:solidFill>
              </a:rPr>
              <a:t>rT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output(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e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1800" dirty="0">
                <a:solidFill>
                  <a:srgbClr val="0070C0"/>
                </a:solidFill>
              </a:rPr>
              <a:t>); 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1900" dirty="0" smtClean="0"/>
              <a:t>解密算法的正确性：</a:t>
            </a:r>
            <a:endParaRPr lang="en-US" altLang="zh-CN" sz="19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  </a:t>
            </a:r>
            <a:r>
              <a:rPr lang="en-US" altLang="zh-CN" sz="2000" i="1" dirty="0">
                <a:solidFill>
                  <a:srgbClr val="C00000"/>
                </a:solidFill>
              </a:rPr>
              <a:t>u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000" i="1" baseline="30000" dirty="0">
                <a:solidFill>
                  <a:srgbClr val="C00000"/>
                </a:solidFill>
              </a:rPr>
              <a:t>x</a:t>
            </a:r>
            <a:r>
              <a:rPr lang="en-US" altLang="zh-CN" sz="2000" baseline="30000" dirty="0">
                <a:solidFill>
                  <a:srgbClr val="C00000"/>
                </a:solidFill>
              </a:rPr>
              <a:t>1+T</a:t>
            </a:r>
            <a:r>
              <a:rPr lang="en-US" altLang="zh-CN" sz="2000" i="1" baseline="30000" dirty="0">
                <a:solidFill>
                  <a:srgbClr val="C00000"/>
                </a:solidFill>
              </a:rPr>
              <a:t>y</a:t>
            </a:r>
            <a:r>
              <a:rPr lang="en-US" altLang="zh-CN" sz="2000" baseline="30000" dirty="0">
                <a:solidFill>
                  <a:srgbClr val="C00000"/>
                </a:solidFill>
              </a:rPr>
              <a:t>1</a:t>
            </a:r>
            <a:r>
              <a:rPr lang="en-US" altLang="zh-CN" sz="2000" i="1" dirty="0">
                <a:solidFill>
                  <a:srgbClr val="C00000"/>
                </a:solidFill>
              </a:rPr>
              <a:t>u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000" i="1" baseline="30000" dirty="0">
                <a:solidFill>
                  <a:srgbClr val="C00000"/>
                </a:solidFill>
              </a:rPr>
              <a:t>x</a:t>
            </a:r>
            <a:r>
              <a:rPr lang="en-US" altLang="zh-CN" sz="2000" baseline="30000" dirty="0">
                <a:solidFill>
                  <a:srgbClr val="C00000"/>
                </a:solidFill>
              </a:rPr>
              <a:t>2+T</a:t>
            </a:r>
            <a:r>
              <a:rPr lang="en-US" altLang="zh-CN" sz="2000" i="1" baseline="30000" dirty="0">
                <a:solidFill>
                  <a:srgbClr val="C00000"/>
                </a:solidFill>
              </a:rPr>
              <a:t>y</a:t>
            </a:r>
            <a:r>
              <a:rPr lang="en-US" altLang="zh-CN" sz="2000" baseline="30000" dirty="0">
                <a:solidFill>
                  <a:srgbClr val="C00000"/>
                </a:solidFill>
              </a:rPr>
              <a:t>2</a:t>
            </a:r>
            <a:r>
              <a:rPr lang="en-US" altLang="zh-CN" sz="2000" baseline="30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1+T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1)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2+T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2)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 </a:t>
            </a:r>
            <a:r>
              <a:rPr lang="en-US" altLang="zh-CN" sz="2000" dirty="0" smtClean="0">
                <a:solidFill>
                  <a:srgbClr val="0070C0"/>
                </a:solidFill>
              </a:rPr>
              <a:t>=</a:t>
            </a:r>
            <a:r>
              <a:rPr lang="en-US" altLang="zh-CN" sz="2000" i="1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 </a:t>
            </a:r>
            <a:r>
              <a:rPr lang="en-US" altLang="zh-CN" sz="2000" i="1" baseline="30000" dirty="0" err="1">
                <a:solidFill>
                  <a:srgbClr val="0070C0"/>
                </a:solidFill>
              </a:rPr>
              <a:t>r</a:t>
            </a:r>
            <a:r>
              <a:rPr lang="en-US" altLang="zh-CN" sz="20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c</a:t>
            </a:r>
            <a:r>
              <a:rPr lang="en-US" altLang="zh-CN" sz="2000" baseline="30000" dirty="0" err="1" smtClean="0">
                <a:solidFill>
                  <a:srgbClr val="0070C0"/>
                </a:solidFill>
              </a:rPr>
              <a:t>r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000" baseline="30000" dirty="0" err="1" smtClean="0">
                <a:solidFill>
                  <a:srgbClr val="0070C0"/>
                </a:solidFill>
              </a:rPr>
              <a:t>rT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v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  <a:endParaRPr lang="en-US" altLang="zh-CN" sz="2000" i="1" dirty="0" smtClean="0">
              <a:solidFill>
                <a:srgbClr val="0070C0"/>
              </a:solidFill>
            </a:endParaRPr>
          </a:p>
          <a:p>
            <a:r>
              <a:rPr lang="en-US" altLang="zh-CN" sz="2000" i="1" dirty="0">
                <a:solidFill>
                  <a:srgbClr val="C00000"/>
                </a:solidFill>
              </a:rPr>
              <a:t>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      u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C00000"/>
                </a:solidFill>
              </a:rPr>
              <a:t>z</a:t>
            </a:r>
            <a:r>
              <a:rPr lang="en-US" altLang="zh-CN" sz="2000" dirty="0" smtClean="0">
                <a:solidFill>
                  <a:srgbClr val="0070C0"/>
                </a:solidFill>
              </a:rPr>
              <a:t> = 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z</a:t>
            </a:r>
            <a:r>
              <a:rPr lang="en-US" altLang="zh-CN" sz="2000" dirty="0" smtClean="0">
                <a:solidFill>
                  <a:srgbClr val="0070C0"/>
                </a:solidFill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z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= </a:t>
            </a:r>
            <a:r>
              <a:rPr lang="en-US" altLang="zh-CN" sz="1900" i="1" dirty="0" err="1" smtClean="0">
                <a:solidFill>
                  <a:srgbClr val="C00000"/>
                </a:solidFill>
              </a:rPr>
              <a:t>h</a:t>
            </a:r>
            <a:r>
              <a:rPr lang="en-US" altLang="zh-CN" sz="1900" i="1" baseline="3000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1900" dirty="0">
                <a:solidFill>
                  <a:srgbClr val="0070C0"/>
                </a:solidFill>
              </a:rPr>
              <a:t>;</a:t>
            </a:r>
            <a:endParaRPr lang="en-US" altLang="zh-CN" sz="1900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284984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s-ES" b="1" dirty="0">
                <a:solidFill>
                  <a:srgbClr val="FF0000"/>
                </a:solidFill>
              </a:rPr>
              <a:t>解密算法 </a:t>
            </a:r>
            <a:r>
              <a:rPr lang="es-ES" altLang="zh-CN" i="1" dirty="0">
                <a:solidFill>
                  <a:srgbClr val="0070C0"/>
                </a:solidFill>
              </a:rPr>
              <a:t>D</a:t>
            </a:r>
            <a:r>
              <a:rPr lang="es-ES" altLang="zh-CN" dirty="0">
                <a:solidFill>
                  <a:srgbClr val="0070C0"/>
                </a:solidFill>
              </a:rPr>
              <a:t>(sk,</a:t>
            </a:r>
            <a:r>
              <a:rPr lang="es-ES" altLang="zh-CN" i="1" dirty="0">
                <a:solidFill>
                  <a:srgbClr val="0070C0"/>
                </a:solidFill>
              </a:rPr>
              <a:t>Y</a:t>
            </a:r>
            <a:r>
              <a:rPr lang="es-ES" altLang="zh-CN" dirty="0">
                <a:solidFill>
                  <a:srgbClr val="0070C0"/>
                </a:solidFill>
              </a:rPr>
              <a:t>), </a:t>
            </a:r>
            <a:r>
              <a:rPr lang="es-ES" altLang="zh-CN" i="1" dirty="0">
                <a:solidFill>
                  <a:srgbClr val="0070C0"/>
                </a:solidFill>
              </a:rPr>
              <a:t>Y</a:t>
            </a:r>
            <a:r>
              <a:rPr lang="es-ES" altLang="zh-CN" dirty="0">
                <a:solidFill>
                  <a:srgbClr val="0070C0"/>
                </a:solidFill>
              </a:rPr>
              <a:t>=(</a:t>
            </a:r>
            <a:r>
              <a:rPr lang="es-E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s-ES" altLang="zh-CN" dirty="0" smtClean="0">
                <a:solidFill>
                  <a:srgbClr val="0070C0"/>
                </a:solidFill>
              </a:rPr>
              <a:t>, </a:t>
            </a:r>
            <a:r>
              <a:rPr lang="es-E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2</a:t>
            </a:r>
            <a:r>
              <a:rPr lang="es-ES" altLang="zh-CN" dirty="0" smtClean="0">
                <a:solidFill>
                  <a:srgbClr val="0070C0"/>
                </a:solidFill>
              </a:rPr>
              <a:t>, </a:t>
            </a:r>
            <a:r>
              <a:rPr lang="es-ES" altLang="zh-CN" i="1" dirty="0" smtClean="0">
                <a:solidFill>
                  <a:srgbClr val="0070C0"/>
                </a:solidFill>
              </a:rPr>
              <a:t>e</a:t>
            </a:r>
            <a:r>
              <a:rPr lang="es-ES" altLang="zh-CN" dirty="0">
                <a:solidFill>
                  <a:srgbClr val="0070C0"/>
                </a:solidFill>
              </a:rPr>
              <a:t>, </a:t>
            </a:r>
            <a:r>
              <a:rPr lang="es-ES" altLang="zh-CN" i="1" dirty="0">
                <a:solidFill>
                  <a:srgbClr val="0070C0"/>
                </a:solidFill>
              </a:rPr>
              <a:t>v</a:t>
            </a:r>
            <a:r>
              <a:rPr lang="es-ES" altLang="zh-CN" dirty="0">
                <a:solidFill>
                  <a:srgbClr val="0070C0"/>
                </a:solidFill>
              </a:rPr>
              <a:t>)</a:t>
            </a:r>
            <a:r>
              <a:rPr lang="zh-CN" altLang="es-ES" dirty="0">
                <a:solidFill>
                  <a:srgbClr val="0070C0"/>
                </a:solidFill>
              </a:rPr>
              <a:t>：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←</a:t>
            </a:r>
            <a:r>
              <a:rPr lang="en-US" altLang="zh-CN" dirty="0" smtClean="0">
                <a:solidFill>
                  <a:srgbClr val="0070C0"/>
                </a:solidFill>
              </a:rPr>
              <a:t>H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);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if </a:t>
            </a:r>
            <a:r>
              <a:rPr lang="en-US" altLang="zh-CN" i="1" dirty="0" smtClean="0">
                <a:solidFill>
                  <a:srgbClr val="FF0000"/>
                </a:solidFill>
              </a:rPr>
              <a:t>v 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1+T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1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2+T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 </a:t>
            </a:r>
          </a:p>
          <a:p>
            <a:r>
              <a:rPr lang="en-US" altLang="zh-CN" baseline="30000" dirty="0">
                <a:solidFill>
                  <a:srgbClr val="0070C0"/>
                </a:solidFill>
              </a:rPr>
              <a:t> 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        </a:t>
            </a:r>
            <a:r>
              <a:rPr lang="en-US" altLang="zh-CN" dirty="0" smtClean="0">
                <a:solidFill>
                  <a:srgbClr val="0070C0"/>
                </a:solidFill>
              </a:rPr>
              <a:t>then    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err="1">
                <a:solidFill>
                  <a:srgbClr val="0070C0"/>
                </a:solidFill>
              </a:rPr>
              <a:t>←</a:t>
            </a:r>
            <a:r>
              <a:rPr lang="en-US" altLang="zh-CN" i="1" dirty="0" err="1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z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 </a:t>
            </a:r>
          </a:p>
          <a:p>
            <a:r>
              <a:rPr lang="en-US" altLang="zh-CN" baseline="30000" dirty="0">
                <a:solidFill>
                  <a:srgbClr val="0070C0"/>
                </a:solidFill>
              </a:rPr>
              <a:t> 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        </a:t>
            </a:r>
            <a:r>
              <a:rPr lang="en-US" altLang="zh-CN" dirty="0" smtClean="0">
                <a:solidFill>
                  <a:srgbClr val="0070C0"/>
                </a:solidFill>
              </a:rPr>
              <a:t>else 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←“</a:t>
            </a:r>
            <a:r>
              <a:rPr lang="zh-CN" altLang="en-US" dirty="0">
                <a:solidFill>
                  <a:srgbClr val="0070C0"/>
                </a:solidFill>
              </a:rPr>
              <a:t>错误”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output(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); 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60703"/>
    </mc:Choice>
    <mc:Fallback xmlns="">
      <p:transition spd="slow" advTm="16070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公钥加密方案</a:t>
            </a:r>
            <a:r>
              <a:rPr lang="en-US" altLang="zh-CN" dirty="0"/>
              <a:t>(</a:t>
            </a:r>
            <a:r>
              <a:rPr lang="en-US" altLang="zh-CN" dirty="0" smtClean="0"/>
              <a:t>15)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i="1" dirty="0"/>
                  <a:t>Cramer-</a:t>
                </a:r>
                <a:r>
                  <a:rPr lang="en-US" altLang="zh-CN" sz="2400" i="1" dirty="0" err="1"/>
                  <a:t>Shoup</a:t>
                </a:r>
                <a:r>
                  <a:rPr lang="zh-CN" altLang="en-US" sz="2400" dirty="0"/>
                  <a:t>公钥加密</a:t>
                </a:r>
                <a:r>
                  <a:rPr lang="zh-CN" altLang="en-US" sz="2400" dirty="0" smtClean="0"/>
                  <a:t>方案</a:t>
                </a:r>
                <a:r>
                  <a:rPr lang="en-US" altLang="zh-CN" sz="2400" dirty="0" smtClean="0"/>
                  <a:t>: </a:t>
                </a:r>
                <a:r>
                  <a:rPr lang="zh-CN" altLang="en-US" sz="2400" dirty="0" smtClean="0"/>
                  <a:t>安全性</a:t>
                </a:r>
                <a:endParaRPr lang="en-US" altLang="zh-CN" sz="2400" dirty="0" smtClean="0"/>
              </a:p>
              <a:p>
                <a:endParaRPr lang="en-US" altLang="zh-CN" sz="2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2200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若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群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族</a:t>
                </a:r>
                <a:r>
                  <a:rPr lang="en-US" altLang="zh-CN" sz="2200" dirty="0" smtClean="0">
                    <a:solidFill>
                      <a:srgbClr val="0070C0"/>
                    </a:solidFill>
                  </a:rPr>
                  <a:t>{</a:t>
                </a:r>
                <a:r>
                  <a:rPr lang="en-US" altLang="zh-CN" sz="22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200" i="1" baseline="-25000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200" baseline="-25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200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200" baseline="-25000" dirty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200" i="1" baseline="-25000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200" baseline="-25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200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200" baseline="-25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200" i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200" i="1" baseline="-25000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200" i="1" baseline="-25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</a:rPr>
                  <a:t>),</a:t>
                </a:r>
                <a:r>
                  <a:rPr lang="en-US" altLang="zh-CN" sz="2200" i="1" baseline="-25000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200" i="1" baseline="-25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是素</a:t>
                </a:r>
                <a:r>
                  <a:rPr lang="en-US" altLang="zh-CN" sz="22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2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阶循环群，</a:t>
                </a:r>
                <a:r>
                  <a:rPr lang="en-US" altLang="zh-CN" sz="2200" i="1" dirty="0">
                    <a:solidFill>
                      <a:srgbClr val="0070C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200" dirty="0" smtClean="0">
                    <a:solidFill>
                      <a:srgbClr val="0070C0"/>
                    </a:solidFill>
                  </a:rPr>
                  <a:t>}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上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的判定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性</a:t>
                </a:r>
                <a:endParaRPr lang="en-US" altLang="zh-CN" sz="22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2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i="1" dirty="0" err="1" smtClean="0">
                    <a:solidFill>
                      <a:srgbClr val="0070C0"/>
                    </a:solidFill>
                  </a:rPr>
                  <a:t>Diffie</a:t>
                </a:r>
                <a:r>
                  <a:rPr lang="en-US" altLang="zh-CN" sz="2200" i="1" dirty="0" smtClean="0">
                    <a:solidFill>
                      <a:srgbClr val="0070C0"/>
                    </a:solidFill>
                  </a:rPr>
                  <a:t>-Hellman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问题难解，即任何</a:t>
                </a:r>
                <a:r>
                  <a:rPr lang="en-US" altLang="zh-CN" sz="2200" i="1" dirty="0">
                    <a:solidFill>
                      <a:srgbClr val="0070C0"/>
                    </a:solidFill>
                  </a:rPr>
                  <a:t>P.P.T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200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都有</a:t>
                </a:r>
                <a:endParaRPr lang="en-US" altLang="zh-CN" sz="22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|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err="1">
                    <a:solidFill>
                      <a:srgbClr val="0070C0"/>
                    </a:solidFill>
                  </a:rPr>
                  <a:t>xy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]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+mn-ea"/>
                  </a:rPr>
                  <a:t>-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y,w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]|</a:t>
                </a: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 O(2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-k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</a:rPr>
                  <a:t>，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200" dirty="0">
                    <a:solidFill>
                      <a:srgbClr val="0070C0"/>
                    </a:solidFill>
                  </a:rPr>
                  <a:t>   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则</a:t>
                </a:r>
                <a:r>
                  <a:rPr lang="en-US" altLang="zh-CN" sz="2200" i="1" dirty="0" smtClean="0">
                    <a:solidFill>
                      <a:srgbClr val="0070C0"/>
                    </a:solidFill>
                  </a:rPr>
                  <a:t>Cramer-</a:t>
                </a:r>
                <a:r>
                  <a:rPr lang="en-US" altLang="zh-CN" sz="2200" i="1" dirty="0" err="1" smtClean="0">
                    <a:solidFill>
                      <a:srgbClr val="0070C0"/>
                    </a:solidFill>
                  </a:rPr>
                  <a:t>Shoup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方案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具有</a:t>
                </a:r>
                <a:r>
                  <a:rPr lang="en-US" altLang="zh-CN" sz="2200" dirty="0" smtClean="0">
                    <a:solidFill>
                      <a:srgbClr val="0070C0"/>
                    </a:solidFill>
                  </a:rPr>
                  <a:t>CCA-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安全性</a:t>
                </a:r>
                <a:r>
                  <a:rPr lang="zh-CN" altLang="en-US" sz="22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200" dirty="0" smtClean="0">
                  <a:solidFill>
                    <a:srgbClr val="0070C0"/>
                  </a:solidFill>
                </a:endParaRPr>
              </a:p>
              <a:p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endParaRPr lang="en-US" altLang="zh-CN" sz="2200" dirty="0">
                  <a:solidFill>
                    <a:srgbClr val="0070C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  <a:blipFill rotWithShape="1">
                <a:blip r:embed="rId4"/>
                <a:stretch>
                  <a:fillRect l="-741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公钥加密方案</a:t>
            </a:r>
            <a:r>
              <a:rPr lang="en-US" altLang="zh-CN" dirty="0"/>
              <a:t>(</a:t>
            </a:r>
            <a:r>
              <a:rPr lang="en-US" altLang="zh-CN" dirty="0" smtClean="0"/>
              <a:t>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49685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sz="2400" i="1" dirty="0"/>
                  <a:t>Cramer-</a:t>
                </a:r>
                <a:r>
                  <a:rPr lang="en-US" altLang="zh-CN" sz="2400" i="1" dirty="0" err="1"/>
                  <a:t>Shoup</a:t>
                </a:r>
                <a:r>
                  <a:rPr lang="zh-CN" altLang="en-US" sz="2400" dirty="0"/>
                  <a:t>公钥加密</a:t>
                </a:r>
                <a:r>
                  <a:rPr lang="zh-CN" altLang="en-US" sz="2400" dirty="0" smtClean="0"/>
                  <a:t>方案</a:t>
                </a:r>
                <a:r>
                  <a:rPr lang="en-US" altLang="zh-CN" sz="2400" dirty="0" smtClean="0"/>
                  <a:t>: </a:t>
                </a:r>
                <a:r>
                  <a:rPr lang="zh-CN" altLang="en-US" sz="2400" dirty="0" smtClean="0"/>
                  <a:t>安全实现</a:t>
                </a:r>
                <a:endParaRPr lang="en-US" altLang="zh-CN" sz="2400" dirty="0" smtClean="0"/>
              </a:p>
              <a:p>
                <a:endParaRPr lang="en-US" altLang="zh-CN" sz="2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0070C0"/>
                    </a:solidFill>
                  </a:rPr>
                  <a:t>一、群族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baseline="30000" dirty="0">
                    <a:solidFill>
                      <a:srgbClr val="0070C0"/>
                    </a:solidFill>
                  </a:rPr>
                  <a:t>*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阶循环子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群，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方案的运算是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mod p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的整数乘法运算。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0070C0"/>
                    </a:solidFill>
                  </a:rPr>
                  <a:t>二、群族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是有限域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p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上的椭圆曲线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A,B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上的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阶循环子群，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                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A,B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x,y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aseline="30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B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000" dirty="0">
                    <a:solidFill>
                      <a:srgbClr val="0070C0"/>
                    </a:solidFill>
                  </a:rPr>
                  <a:t>                方案的运算是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A,B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上的“加法”运算：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三、单向散列函数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采用当前的业界标准算法，如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MD-5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SHA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等。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/>
                  <a:t>           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以上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Cramer-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Shoup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方案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的实现都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具有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安全性。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4968552"/>
              </a:xfrm>
              <a:blipFill rotWithShape="1">
                <a:blip r:embed="rId4"/>
                <a:stretch>
                  <a:fillRect l="-444" t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67308"/>
    </mc:Choice>
    <mc:Fallback xmlns="">
      <p:transition spd="slow" advTm="2673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公钥加密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1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公钥加密方案定义做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CPA-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in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Plaintext Attack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和多项式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1/poly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解密私钥持有者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4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r>
              <a:rPr lang="en-US" altLang="zh-CN" dirty="0" smtClean="0"/>
              <a:t>/P.P.T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22106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pk,sk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10640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9969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62762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00744" y="3045657"/>
                <a:ext cx="2743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A1(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44" y="3045657"/>
                <a:ext cx="274325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000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4.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19672" y="3681028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81028"/>
                <a:ext cx="2016224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2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49116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5986" y="412183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9000" y="4485930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r>
                  <a:rPr lang="en-US" altLang="zh-CN" dirty="0" smtClean="0"/>
                  <a:t>.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00" y="4485930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00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39552" y="4941168"/>
            <a:ext cx="8106256" cy="139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4" y="2685546"/>
            <a:ext cx="1427648" cy="12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904" y="39833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安全的加密算法犹如高明的化妆师，拿手好戏是掩饰。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564" y="6333980"/>
            <a:ext cx="7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【</a:t>
            </a:r>
            <a:r>
              <a:rPr lang="zh-CN" altLang="en-US" sz="1200" dirty="0" smtClean="0">
                <a:solidFill>
                  <a:srgbClr val="00B050"/>
                </a:solidFill>
              </a:rPr>
              <a:t>思考</a:t>
            </a:r>
            <a:r>
              <a:rPr lang="en-US" altLang="zh-CN" sz="1200" dirty="0" smtClean="0">
                <a:solidFill>
                  <a:srgbClr val="00B050"/>
                </a:solidFill>
              </a:rPr>
              <a:t>】</a:t>
            </a:r>
            <a:r>
              <a:rPr lang="zh-CN" altLang="en-US" sz="1200" dirty="0" smtClean="0">
                <a:solidFill>
                  <a:srgbClr val="00B050"/>
                </a:solidFill>
              </a:rPr>
              <a:t>如果加密算法</a:t>
            </a:r>
            <a:r>
              <a:rPr lang="en-US" altLang="zh-CN" sz="1200" dirty="0" smtClean="0">
                <a:solidFill>
                  <a:srgbClr val="00B050"/>
                </a:solidFill>
              </a:rPr>
              <a:t>E</a:t>
            </a:r>
            <a:r>
              <a:rPr lang="zh-CN" altLang="en-US" sz="1200" dirty="0" smtClean="0">
                <a:solidFill>
                  <a:srgbClr val="00B050"/>
                </a:solidFill>
              </a:rPr>
              <a:t>是确定性算法，以上的过程中</a:t>
            </a:r>
            <a:r>
              <a:rPr lang="en-US" altLang="zh-CN" sz="1200" dirty="0" smtClean="0">
                <a:solidFill>
                  <a:srgbClr val="00B050"/>
                </a:solidFill>
              </a:rPr>
              <a:t>A</a:t>
            </a:r>
            <a:r>
              <a:rPr lang="zh-CN" altLang="en-US" sz="1200" dirty="0" smtClean="0">
                <a:solidFill>
                  <a:srgbClr val="00B050"/>
                </a:solidFill>
              </a:rPr>
              <a:t>成功的概率是多少？                   答案：</a:t>
            </a:r>
            <a:r>
              <a:rPr lang="en-US" altLang="zh-CN" sz="1200" dirty="0" smtClean="0">
                <a:solidFill>
                  <a:srgbClr val="00B050"/>
                </a:solidFill>
              </a:rPr>
              <a:t>P[b*=b]=1 !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17557"/>
    </mc:Choice>
    <mc:Fallback xmlns="">
      <p:transition spd="slow" advTm="3175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公钥加密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CCA-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公钥加密方案定义做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(in-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Cyphertext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Attack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多项式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1/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  <a:p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解密私钥持有者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r>
              <a:rPr lang="en-US" altLang="zh-CN" dirty="0"/>
              <a:t>/P.P.T</a:t>
            </a:r>
            <a:r>
              <a:rPr lang="zh-CN" altLang="en-US" dirty="0"/>
              <a:t>算法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pk,sk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1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193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2026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不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blipFill rotWithShape="1">
                <a:blip r:embed="rId6"/>
                <a:stretch>
                  <a:fillRect l="-1833" t="-3546" b="-9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197" r="-10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05788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3694" y="36885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15. 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11560" y="4941168"/>
            <a:ext cx="8352928" cy="1238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5856" y="2924944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5856" y="325869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blipFill rotWithShape="1">
                <a:blip r:embed="rId9"/>
                <a:stretch>
                  <a:fillRect l="-2000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891610" y="2566645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sk,y</a:t>
                </a:r>
                <a:r>
                  <a:rPr lang="en-US" altLang="zh-CN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91610" y="2903711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75856" y="443711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1922" y="4071057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11.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blipFill rotWithShape="1">
                <a:blip r:embed="rId11"/>
                <a:stretch>
                  <a:fillRect l="-1765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13.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sk,z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3275856" y="47971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61922" y="4437112"/>
            <a:ext cx="21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72113"/>
    </mc:Choice>
    <mc:Fallback xmlns="">
      <p:transition spd="slow" advTm="17211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544616"/>
              </a:xfrm>
            </p:spPr>
            <p:txBody>
              <a:bodyPr/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公钥加密方案普适安全模型：主要结论</a:t>
                </a:r>
                <a:endPara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rgbClr val="00B0F0"/>
                    </a:solidFill>
                  </a:rPr>
                  <a:t>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CPA-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语义安全</a:t>
                </a:r>
                <a:r>
                  <a:rPr lang="en-US" altLang="zh-CN" sz="2000" b="1" dirty="0" smtClean="0">
                    <a:solidFill>
                      <a:srgbClr val="00B0F0"/>
                    </a:solidFill>
                  </a:rPr>
                  <a:t>/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抗选择明文攻击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抗选择密文攻击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CMA-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抗密文可塑性安全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(1)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CPA-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 CCA-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= CMA-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安全。</a:t>
                </a:r>
                <a:endParaRPr lang="en-US" altLang="zh-CN" sz="2000" b="1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参阅：</a:t>
                </a:r>
                <a:r>
                  <a:rPr lang="en-US" altLang="zh-CN" sz="1800" dirty="0" smtClean="0">
                    <a:solidFill>
                      <a:srgbClr val="00B0F0"/>
                    </a:solidFill>
                  </a:rPr>
                  <a:t>M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Bellare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A. Desai, D.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Pointcheval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P.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Rogaway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>
                    <a:solidFill>
                      <a:srgbClr val="7030A0"/>
                    </a:solidFill>
                  </a:rPr>
                  <a:t>Relations among notions of security for public-key encryption schemes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Lecture Notes in Computer Science, vol. 1462, 1998, pp. 26–45. </a:t>
                </a:r>
                <a:endParaRPr lang="en-US" altLang="zh-CN" sz="1800" dirty="0" smtClean="0">
                  <a:solidFill>
                    <a:srgbClr val="00B0F0"/>
                  </a:solidFill>
                </a:endParaRPr>
              </a:p>
              <a:p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2)  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一个公钥加密方案若是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CPA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安全的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，则加密算法必是随机算法。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)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一个公钥加密方案若是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CPA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安全的，则任何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P.P.T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算法成功破译任何密文</a:t>
                </a:r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的概率随安全参数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的渐进上界为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O(1/poly(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)), 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&gt;0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是某个常数。</a:t>
                </a:r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  【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习题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】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阅读上述论文并证明命题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(2)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(3)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endParaRPr lang="zh-CN" alt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544616"/>
              </a:xfrm>
              <a:blipFill rotWithShape="1">
                <a:blip r:embed="rId4"/>
                <a:stretch>
                  <a:fillRect l="-1111" t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26279"/>
    </mc:Choice>
    <mc:Fallback xmlns="">
      <p:transition spd="slow" advTm="4262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公钥加密方案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的普适安全模型：小  结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000" dirty="0" smtClean="0">
                <a:solidFill>
                  <a:srgbClr val="C00000"/>
                </a:solidFill>
              </a:rPr>
              <a:t>任何安全模型均须反映以下要素：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(1)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安全方案或安全协议的工作特点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(2) </a:t>
            </a:r>
            <a:r>
              <a:rPr lang="zh-CN" altLang="en-US" sz="2000" b="1" dirty="0">
                <a:solidFill>
                  <a:srgbClr val="0070C0"/>
                </a:solidFill>
              </a:rPr>
              <a:t>攻击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者的能力：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P.P.T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算法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(3)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实施攻击时可能获取到的信息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(4)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攻击者的目标：</a:t>
            </a:r>
            <a:r>
              <a:rPr lang="zh-CN" altLang="en-US" sz="1800" dirty="0" smtClean="0">
                <a:solidFill>
                  <a:srgbClr val="FF0000"/>
                </a:solidFill>
              </a:rPr>
              <a:t>破译、伪造、身份欺诈</a:t>
            </a:r>
            <a:r>
              <a:rPr lang="en-US" altLang="zh-CN" sz="1800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(5)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攻击者达成其攻击目标程度的度量：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        </a:t>
            </a:r>
            <a:r>
              <a:rPr lang="zh-CN" altLang="en-US" sz="1800" dirty="0">
                <a:solidFill>
                  <a:srgbClr val="FF0000"/>
                </a:solidFill>
              </a:rPr>
              <a:t>攻击</a:t>
            </a:r>
            <a:r>
              <a:rPr lang="zh-CN" altLang="en-US" sz="1800" dirty="0" smtClean="0">
                <a:solidFill>
                  <a:srgbClr val="FF0000"/>
                </a:solidFill>
              </a:rPr>
              <a:t>成功的概率随安全参数的渐进速降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4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03534"/>
    </mc:Choice>
    <mc:Fallback xmlns="">
      <p:transition spd="slow" advTm="4035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(9)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07288" cy="5127848"/>
              </a:xfrm>
            </p:spPr>
            <p:txBody>
              <a:bodyPr/>
              <a:lstStyle/>
              <a:p>
                <a:r>
                  <a:rPr lang="en-US" altLang="zh-CN" sz="2400" b="1" i="1" dirty="0" err="1">
                    <a:solidFill>
                      <a:srgbClr val="FF0000"/>
                    </a:solidFill>
                  </a:rPr>
                  <a:t>ElGamal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方案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：精确的安全性结论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记号：</a:t>
                </a:r>
                <a:r>
                  <a:rPr lang="en-US" altLang="zh-CN" sz="1800" i="1" u="sng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1800" u="sng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i="1" u="sng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800" u="sng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表示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的某个多项式。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若群族</a:t>
                </a:r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{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),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是以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为生成子的素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阶循环群，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}</a:t>
                </a:r>
              </a:p>
              <a:p>
                <a:r>
                  <a:rPr lang="zh-CN" altLang="en-US" sz="2000" dirty="0" smtClean="0">
                    <a:solidFill>
                      <a:srgbClr val="C00000"/>
                    </a:solidFill>
                  </a:rPr>
                  <a:t>上的判定性</a:t>
                </a:r>
                <a:r>
                  <a:rPr lang="en-US" altLang="zh-CN" sz="2000" i="1" dirty="0" err="1" smtClean="0">
                    <a:solidFill>
                      <a:srgbClr val="C00000"/>
                    </a:solidFill>
                  </a:rPr>
                  <a:t>Diffie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-Hellman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问题难解，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即任何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P.P.T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平均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时间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复杂度是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的随机算法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都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有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|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err="1" smtClean="0">
                    <a:solidFill>
                      <a:srgbClr val="0070C0"/>
                    </a:solidFill>
                  </a:rPr>
                  <a:t>xy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+mn-ea"/>
                  </a:rPr>
                  <a:t>-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y,w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]|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O(2</a:t>
                </a:r>
                <a:r>
                  <a:rPr lang="en-US" altLang="zh-CN" sz="2000" i="1" baseline="30000" dirty="0" smtClean="0">
                    <a:solidFill>
                      <a:srgbClr val="FF0000"/>
                    </a:solidFill>
                  </a:rPr>
                  <a:t>-k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则</a:t>
                </a:r>
                <a:r>
                  <a:rPr lang="en-US" altLang="zh-CN" sz="2000" i="1" dirty="0" err="1" smtClean="0">
                    <a:solidFill>
                      <a:srgbClr val="C00000"/>
                    </a:solidFill>
                  </a:rPr>
                  <a:t>ElGamal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方案具有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CPA-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安全性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07288" cy="5127848"/>
              </a:xfrm>
              <a:blipFill rotWithShape="1">
                <a:blip r:embed="rId4"/>
                <a:stretch>
                  <a:fillRect l="-716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3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80880"/>
    </mc:Choice>
    <mc:Fallback xmlns="">
      <p:transition spd="slow" advTm="4808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</p:spPr>
            <p:txBody>
              <a:bodyPr/>
              <a:lstStyle/>
              <a:p>
                <a:r>
                  <a:rPr lang="en-US" altLang="zh-CN" sz="2800" b="1" i="1" dirty="0" err="1">
                    <a:solidFill>
                      <a:srgbClr val="FF0000"/>
                    </a:solidFill>
                  </a:rPr>
                  <a:t>ElGamal</a:t>
                </a:r>
                <a:r>
                  <a:rPr lang="zh-CN" altLang="en-US" sz="2800" dirty="0" smtClean="0">
                    <a:solidFill>
                      <a:srgbClr val="0070C0"/>
                    </a:solidFill>
                  </a:rPr>
                  <a:t>方案的实现</a:t>
                </a:r>
                <a:endParaRPr lang="en-US" altLang="zh-CN" sz="2800" dirty="0" smtClean="0">
                  <a:solidFill>
                    <a:srgbClr val="0070C0"/>
                  </a:solidFill>
                </a:endParaRPr>
              </a:p>
              <a:p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一、群族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阶循环子群，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方案的运算是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mod p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的整数乘法运算。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二、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群族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g,q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是有限域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p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上的椭圆曲线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A,B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上的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阶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循环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子群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                q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A,B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x,y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aseline="30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B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            方案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的运算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A,B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上的“加法”运算：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</a:t>
                </a: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以上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ElGamal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方案的实现都具有语义安全性。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  <a:blipFill rotWithShape="1">
                <a:blip r:embed="rId4"/>
                <a:stretch>
                  <a:fillRect l="-1037" t="-1663" b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497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42215"/>
    </mc:Choice>
    <mc:Fallback xmlns="">
      <p:transition spd="slow" advTm="34221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(11)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altLang="zh-CN" sz="2000" i="1" dirty="0" err="1" smtClean="0"/>
              <a:t>ElGamal</a:t>
            </a:r>
            <a:r>
              <a:rPr lang="zh-CN" altLang="en-US" sz="2000" dirty="0" smtClean="0"/>
              <a:t>方案的安全性证明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1600" dirty="0" smtClean="0"/>
              <a:t>证明的思路：</a:t>
            </a:r>
            <a:endParaRPr lang="en-US" altLang="zh-CN" sz="1600" dirty="0" smtClean="0"/>
          </a:p>
          <a:p>
            <a:r>
              <a:rPr lang="zh-CN" altLang="en-US" sz="1600" dirty="0" smtClean="0"/>
              <a:t>利用</a:t>
            </a:r>
            <a:r>
              <a:rPr lang="en-US" altLang="zh-CN" sz="1600" i="1" dirty="0" err="1" smtClean="0"/>
              <a:t>ElGamal</a:t>
            </a:r>
            <a:r>
              <a:rPr lang="zh-CN" altLang="en-US" sz="1600" dirty="0" smtClean="0"/>
              <a:t>方案的破译算法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600" dirty="0" smtClean="0"/>
              <a:t>构造求解</a:t>
            </a:r>
            <a:r>
              <a:rPr lang="en-US" altLang="zh-CN" sz="1600" i="1" dirty="0" smtClean="0"/>
              <a:t>DDHP</a:t>
            </a:r>
            <a:r>
              <a:rPr lang="zh-CN" altLang="en-US" sz="1600" dirty="0" smtClean="0"/>
              <a:t>的算法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B</a:t>
            </a:r>
            <a:r>
              <a:rPr lang="zh-CN" altLang="en-US" sz="1600" i="1" dirty="0" smtClean="0"/>
              <a:t>，</a:t>
            </a:r>
            <a:r>
              <a:rPr lang="en-US" altLang="zh-CN" sz="1600" i="1" dirty="0" smtClean="0"/>
              <a:t>B</a:t>
            </a:r>
            <a:r>
              <a:rPr lang="zh-CN" altLang="en-US" sz="1600" dirty="0" smtClean="0"/>
              <a:t>仅</a:t>
            </a:r>
            <a:endParaRPr lang="en-US" altLang="zh-CN" sz="1600" dirty="0" smtClean="0"/>
          </a:p>
          <a:p>
            <a:r>
              <a:rPr lang="zh-CN" altLang="en-US" sz="1600" dirty="0" smtClean="0"/>
              <a:t>以多项式复杂度实施计算和调用</a:t>
            </a:r>
            <a:endParaRPr lang="en-US" altLang="zh-CN" sz="1600" dirty="0" smtClean="0"/>
          </a:p>
          <a:p>
            <a:r>
              <a:rPr lang="zh-CN" altLang="en-US" sz="1600" dirty="0" smtClean="0"/>
              <a:t>算法</a:t>
            </a:r>
            <a:r>
              <a:rPr lang="en-US" altLang="zh-CN" sz="1600" i="1" dirty="0" smtClean="0"/>
              <a:t>A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-2264"/>
            <a:ext cx="51435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" y="1844824"/>
            <a:ext cx="3992444" cy="197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9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22874"/>
    </mc:Choice>
    <mc:Fallback xmlns="">
      <p:transition spd="slow" advTm="11228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(11)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对称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加密方案普适安全模型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对称加密方案定义做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CPA-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(in-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Plain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text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Attacke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多项式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1/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poly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密钥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合法</a:t>
            </a:r>
            <a:r>
              <a:rPr lang="zh-CN" altLang="en-US" dirty="0" smtClean="0"/>
              <a:t>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1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193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2026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70C0"/>
                </a:solidFill>
              </a:rPr>
              <a:t>|K|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不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blipFill rotWithShape="1">
                <a:blip r:embed="rId6"/>
                <a:stretch>
                  <a:fillRect l="-1833" t="-3546" b="-9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05788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3694" y="36885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15. 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11560" y="4941168"/>
            <a:ext cx="8352928" cy="1238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5856" y="2924944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5856" y="325869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|K|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是该方案的一组明文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blipFill rotWithShape="1">
                <a:blip r:embed="rId9"/>
                <a:stretch>
                  <a:fillRect l="-2000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891610" y="2566645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>
                <a:solidFill>
                  <a:srgbClr val="0070C0"/>
                </a:solidFill>
              </a:rPr>
              <a:t>U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K,U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91610" y="2903711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75856" y="443711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1922" y="4071057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>
                <a:solidFill>
                  <a:srgbClr val="0070C0"/>
                </a:solidFill>
              </a:rPr>
              <a:t>V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11.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是该方案的一组明文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blipFill rotWithShape="1">
                <a:blip r:embed="rId11"/>
                <a:stretch>
                  <a:fillRect l="-1765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13. 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K,V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3275856" y="47971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61922" y="4437112"/>
            <a:ext cx="21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>
                <a:solidFill>
                  <a:srgbClr val="0070C0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77996"/>
    </mc:Choice>
    <mc:Fallback xmlns="">
      <p:transition spd="slow" advTm="47799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1060</TotalTime>
  <Words>2085</Words>
  <Application>Microsoft Office PowerPoint</Application>
  <PresentationFormat>全屏显示(4:3)</PresentationFormat>
  <Paragraphs>257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网络空间安全  – 理论与应用</vt:lpstr>
      <vt:lpstr>公钥加密方案(5)</vt:lpstr>
      <vt:lpstr>公钥加密方案(6)</vt:lpstr>
      <vt:lpstr>公钥加密方案(7)</vt:lpstr>
      <vt:lpstr>公钥加密方案(8)</vt:lpstr>
      <vt:lpstr>公钥加密方案(9)</vt:lpstr>
      <vt:lpstr>公钥加密方案(10)</vt:lpstr>
      <vt:lpstr>公钥加密方案(11)</vt:lpstr>
      <vt:lpstr>公钥加密方案(11)</vt:lpstr>
      <vt:lpstr>公钥加密方案(12)</vt:lpstr>
      <vt:lpstr>公钥加密方案(13)</vt:lpstr>
      <vt:lpstr>公钥加密方案(14)</vt:lpstr>
      <vt:lpstr>公钥加密方案(15)</vt:lpstr>
      <vt:lpstr>公钥加密方案(16)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  – 计算机密码学理论与应用</dc:title>
  <dc:creator>Windows 用户</dc:creator>
  <cp:lastModifiedBy>Windows 用户</cp:lastModifiedBy>
  <cp:revision>176</cp:revision>
  <dcterms:created xsi:type="dcterms:W3CDTF">2020-03-28T00:52:15Z</dcterms:created>
  <dcterms:modified xsi:type="dcterms:W3CDTF">2023-05-09T13:05:46Z</dcterms:modified>
</cp:coreProperties>
</file>