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696B03B-E1A2-4C0B-A376-DE43F7F4D82E}">
          <p14:sldIdLst>
            <p14:sldId id="256"/>
          </p14:sldIdLst>
        </p14:section>
        <p14:section name="无标题节" id="{2D6B19EA-666F-4DB9-9C23-42497BEFCC58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7" autoAdjust="0"/>
    <p:restoredTop sz="94660"/>
  </p:normalViewPr>
  <p:slideViewPr>
    <p:cSldViewPr>
      <p:cViewPr varScale="1">
        <p:scale>
          <a:sx n="98" d="100"/>
          <a:sy n="98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7768-9878-4EA5-B6AE-529B5593C25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7768-9878-4EA5-B6AE-529B5593C25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7768-9878-4EA5-B6AE-529B5593C25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7768-9878-4EA5-B6AE-529B5593C25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7768-9878-4EA5-B6AE-529B5593C25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7768-9878-4EA5-B6AE-529B5593C25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7768-9878-4EA5-B6AE-529B5593C25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7768-9878-4EA5-B6AE-529B5593C25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7768-9878-4EA5-B6AE-529B5593C25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7768-9878-4EA5-B6AE-529B5593C25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7768-9878-4EA5-B6AE-529B5593C25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D27768-9878-4EA5-B6AE-529B5593C25A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8F9326-68A2-4A01-B2EC-7CA1C06EC80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网络空间</a:t>
            </a:r>
            <a:r>
              <a:rPr lang="zh-CN" altLang="en-US" dirty="0" smtClean="0"/>
              <a:t>安全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– </a:t>
            </a:r>
            <a:r>
              <a:rPr lang="zh-CN" altLang="en-US" dirty="0" smtClean="0">
                <a:solidFill>
                  <a:srgbClr val="FFFF00"/>
                </a:solidFill>
              </a:rPr>
              <a:t>理论与应用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混合加密方案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en-US" altLang="zh-CN" i="1" dirty="0" err="1" smtClean="0">
                <a:solidFill>
                  <a:srgbClr val="FFC000"/>
                </a:solidFill>
              </a:rPr>
              <a:t>Boneh</a:t>
            </a:r>
            <a:r>
              <a:rPr lang="en-US" altLang="zh-CN" i="1" dirty="0" smtClean="0">
                <a:solidFill>
                  <a:srgbClr val="FFC000"/>
                </a:solidFill>
              </a:rPr>
              <a:t>-Franklin IBE</a:t>
            </a:r>
            <a:r>
              <a:rPr lang="zh-CN" altLang="en-US" dirty="0" smtClean="0">
                <a:solidFill>
                  <a:srgbClr val="FFC000"/>
                </a:solidFill>
              </a:rPr>
              <a:t>加密方案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997"/>
            <a:ext cx="3491880" cy="241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653" y="4509120"/>
            <a:ext cx="4392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 err="1"/>
              <a:t>e</a:t>
            </a:r>
            <a:r>
              <a:rPr lang="en-US" altLang="zh-CN" sz="3600" i="1" dirty="0" err="1" smtClean="0"/>
              <a:t>d</a:t>
            </a:r>
            <a:r>
              <a:rPr lang="en-US" altLang="zh-CN" sz="3600" i="1" dirty="0" smtClean="0"/>
              <a:t> = 1 mod </a:t>
            </a:r>
            <a:r>
              <a:rPr lang="el-GR" altLang="zh-CN" sz="3600" i="1" dirty="0" smtClean="0"/>
              <a:t>φ</a:t>
            </a:r>
            <a:r>
              <a:rPr lang="en-US" altLang="zh-CN" sz="3600" i="1" dirty="0" smtClean="0"/>
              <a:t>(N)</a:t>
            </a:r>
          </a:p>
          <a:p>
            <a:r>
              <a:rPr lang="en-US" altLang="zh-CN" sz="3600" i="1" dirty="0" smtClean="0"/>
              <a:t>Y = M</a:t>
            </a:r>
            <a:r>
              <a:rPr lang="en-US" altLang="zh-CN" sz="3600" i="1" baseline="30000" dirty="0" smtClean="0"/>
              <a:t>e</a:t>
            </a:r>
            <a:r>
              <a:rPr lang="en-US" altLang="zh-CN" sz="3600" i="1" dirty="0" smtClean="0"/>
              <a:t> mod N</a:t>
            </a:r>
          </a:p>
          <a:p>
            <a:r>
              <a:rPr lang="en-US" altLang="zh-CN" sz="3600" i="1" dirty="0" smtClean="0"/>
              <a:t>M = </a:t>
            </a:r>
            <a:r>
              <a:rPr lang="en-US" altLang="zh-CN" sz="3600" i="1" dirty="0" err="1" smtClean="0"/>
              <a:t>Y</a:t>
            </a:r>
            <a:r>
              <a:rPr lang="en-US" altLang="zh-CN" sz="3600" i="1" baseline="30000" dirty="0" err="1" smtClean="0"/>
              <a:t>d</a:t>
            </a:r>
            <a:r>
              <a:rPr lang="en-US" altLang="zh-CN" sz="3600" i="1" dirty="0" smtClean="0"/>
              <a:t> mod N</a:t>
            </a:r>
            <a:endParaRPr lang="zh-CN" alt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18756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3212"/>
    </mc:Choice>
    <mc:Fallback xmlns="">
      <p:transition spd="slow" advTm="1321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320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IBE</a:t>
            </a:r>
            <a:r>
              <a:rPr lang="zh-CN" altLang="en-US" dirty="0" smtClean="0"/>
              <a:t>加密方案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>
            <a:normAutofit/>
          </a:bodyPr>
          <a:lstStyle/>
          <a:p>
            <a:r>
              <a:rPr lang="en-US" altLang="zh-CN" i="1" dirty="0" err="1" smtClean="0"/>
              <a:t>Boneh</a:t>
            </a:r>
            <a:r>
              <a:rPr lang="en-US" altLang="zh-CN" i="1" dirty="0" smtClean="0"/>
              <a:t>-Franklin IBE</a:t>
            </a:r>
            <a:r>
              <a:rPr lang="zh-CN" altLang="en-US" dirty="0" smtClean="0"/>
              <a:t>加密方案</a:t>
            </a:r>
            <a:r>
              <a:rPr lang="en-US" altLang="zh-CN" dirty="0" smtClean="0"/>
              <a:t>(2001)</a:t>
            </a:r>
            <a:r>
              <a:rPr lang="zh-CN" altLang="en-US" dirty="0" smtClean="0"/>
              <a:t>：算 法</a:t>
            </a:r>
            <a:endParaRPr lang="en-US" altLang="zh-CN" dirty="0"/>
          </a:p>
          <a:p>
            <a:pPr algn="just"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endParaRPr lang="en-US" altLang="zh-CN" sz="2000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2" y="4003576"/>
            <a:ext cx="59055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974" y="1628800"/>
            <a:ext cx="70294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117974" y="1628800"/>
            <a:ext cx="7026026" cy="28083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28184" y="465313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注意</a:t>
            </a:r>
            <a:r>
              <a:rPr lang="en-US" altLang="zh-CN" i="1" dirty="0" err="1" smtClean="0">
                <a:solidFill>
                  <a:srgbClr val="0070C0"/>
                </a:solidFill>
              </a:rPr>
              <a:t>Boneh</a:t>
            </a:r>
            <a:r>
              <a:rPr lang="en-US" altLang="zh-CN" i="1" dirty="0" smtClean="0">
                <a:solidFill>
                  <a:srgbClr val="0070C0"/>
                </a:solidFill>
              </a:rPr>
              <a:t>-Franklin</a:t>
            </a:r>
            <a:r>
              <a:rPr lang="zh-CN" altLang="en-US" dirty="0" smtClean="0">
                <a:solidFill>
                  <a:srgbClr val="0070C0"/>
                </a:solidFill>
              </a:rPr>
              <a:t>方案具有随机</a:t>
            </a:r>
            <a:r>
              <a:rPr lang="en-US" altLang="zh-CN" dirty="0" smtClean="0">
                <a:solidFill>
                  <a:srgbClr val="0070C0"/>
                </a:solidFill>
              </a:rPr>
              <a:t>oracle</a:t>
            </a:r>
            <a:r>
              <a:rPr lang="zh-CN" altLang="en-US" dirty="0" smtClean="0">
                <a:solidFill>
                  <a:srgbClr val="0070C0"/>
                </a:solidFill>
              </a:rPr>
              <a:t>范型。</a:t>
            </a:r>
            <a:endParaRPr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520" y="1628800"/>
                <a:ext cx="20162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solidFill>
                      <a:srgbClr val="FF0000"/>
                    </a:solidFill>
                  </a:rPr>
                  <a:t>e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: </a:t>
                </a:r>
                <a:r>
                  <a:rPr lang="en-US" altLang="zh-CN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b="1" i="1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𝑮</m:t>
                    </m:r>
                  </m:oMath>
                </a14:m>
                <a:r>
                  <a:rPr lang="en-US" altLang="zh-CN" b="1" i="1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𝐺</m:t>
                    </m:r>
                    <m:r>
                      <a:rPr lang="en-US" altLang="zh-CN" b="0" i="1" baseline="-2500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endParaRPr lang="en-US" altLang="zh-CN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1" i="1" dirty="0" smtClean="0">
                    <a:solidFill>
                      <a:srgbClr val="0070C0"/>
                    </a:solidFill>
                  </a:rPr>
                  <a:t>    |</a:t>
                </a:r>
                <a:r>
                  <a:rPr lang="en-US" altLang="zh-CN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b="1" i="1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b="1" i="1" dirty="0" smtClean="0">
                    <a:solidFill>
                      <a:srgbClr val="0070C0"/>
                    </a:solidFill>
                  </a:rPr>
                  <a:t>| = </a:t>
                </a:r>
                <a:r>
                  <a:rPr lang="en-US" altLang="zh-CN" i="1" dirty="0" smtClean="0">
                    <a:solidFill>
                      <a:srgbClr val="FF0000"/>
                    </a:solidFill>
                  </a:rPr>
                  <a:t>p</a:t>
                </a:r>
              </a:p>
              <a:p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    P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zh-CN" i="1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1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628800"/>
                <a:ext cx="2016224" cy="923330"/>
              </a:xfrm>
              <a:prstGeom prst="rect">
                <a:avLst/>
              </a:prstGeom>
              <a:blipFill rotWithShape="1">
                <a:blip r:embed="rId6"/>
                <a:stretch>
                  <a:fillRect l="-2417" t="-3947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33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707681"/>
    </mc:Choice>
    <mc:Fallback xmlns="">
      <p:transition spd="slow" advTm="70768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IBE</a:t>
            </a:r>
            <a:r>
              <a:rPr lang="zh-CN" altLang="en-US" dirty="0" smtClean="0"/>
              <a:t>加密方案</a:t>
            </a:r>
            <a:r>
              <a:rPr lang="en-US" altLang="zh-CN" dirty="0" smtClean="0"/>
              <a:t>(5)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579296" cy="5127848"/>
          </a:xfrm>
        </p:spPr>
        <p:txBody>
          <a:bodyPr>
            <a:normAutofit lnSpcReduction="10000"/>
          </a:bodyPr>
          <a:lstStyle/>
          <a:p>
            <a:r>
              <a:rPr lang="en-US" altLang="zh-CN" i="1" dirty="0" err="1" smtClean="0"/>
              <a:t>Boneh</a:t>
            </a:r>
            <a:r>
              <a:rPr lang="en-US" altLang="zh-CN" i="1" dirty="0" smtClean="0"/>
              <a:t>-Franklin IBE</a:t>
            </a:r>
            <a:r>
              <a:rPr lang="zh-CN" altLang="en-US" dirty="0" smtClean="0"/>
              <a:t>加密方案：安全性质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(1) </a:t>
            </a:r>
            <a:r>
              <a:rPr lang="zh-CN" altLang="en-US" sz="2000" dirty="0" smtClean="0">
                <a:solidFill>
                  <a:srgbClr val="0070C0"/>
                </a:solidFill>
              </a:rPr>
              <a:t>若</a:t>
            </a:r>
            <a:r>
              <a:rPr lang="en-US" altLang="zh-CN" sz="2000" dirty="0" smtClean="0">
                <a:solidFill>
                  <a:srgbClr val="FF0000"/>
                </a:solidFill>
              </a:rPr>
              <a:t>χ</a:t>
            </a:r>
            <a:r>
              <a:rPr lang="en-US" altLang="zh-CN" sz="2000" dirty="0">
                <a:solidFill>
                  <a:srgbClr val="0070C0"/>
                </a:solidFill>
              </a:rPr>
              <a:t>=(</a:t>
            </a:r>
            <a:r>
              <a:rPr lang="en-US" altLang="zh-CN" sz="2000" i="1" dirty="0">
                <a:solidFill>
                  <a:srgbClr val="0070C0"/>
                </a:solidFill>
              </a:rPr>
              <a:t>q</a:t>
            </a:r>
            <a:r>
              <a:rPr lang="en-US" altLang="zh-CN" sz="2000" dirty="0">
                <a:solidFill>
                  <a:srgbClr val="0070C0"/>
                </a:solidFill>
              </a:rPr>
              <a:t>, P, G, G</a:t>
            </a:r>
            <a:r>
              <a:rPr lang="en-US" altLang="zh-CN" sz="2000" baseline="-25000" dirty="0">
                <a:solidFill>
                  <a:srgbClr val="0070C0"/>
                </a:solidFill>
              </a:rPr>
              <a:t>T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i="1" dirty="0">
                <a:solidFill>
                  <a:srgbClr val="0070C0"/>
                </a:solidFill>
              </a:rPr>
              <a:t>e</a:t>
            </a:r>
            <a:r>
              <a:rPr lang="en-US" altLang="zh-CN" sz="2000" dirty="0">
                <a:solidFill>
                  <a:srgbClr val="0070C0"/>
                </a:solidFill>
              </a:rPr>
              <a:t>:G×G</a:t>
            </a:r>
            <a:r>
              <a:rPr lang="zh-CN" altLang="en-US" sz="2000" dirty="0">
                <a:solidFill>
                  <a:srgbClr val="0070C0"/>
                </a:solidFill>
              </a:rPr>
              <a:t>→</a:t>
            </a:r>
            <a:r>
              <a:rPr lang="en-US" altLang="zh-CN" sz="2000" dirty="0">
                <a:solidFill>
                  <a:srgbClr val="0070C0"/>
                </a:solidFill>
              </a:rPr>
              <a:t>G</a:t>
            </a:r>
            <a:r>
              <a:rPr lang="en-US" altLang="zh-CN" sz="2000" baseline="-25000" dirty="0">
                <a:solidFill>
                  <a:srgbClr val="0070C0"/>
                </a:solidFill>
              </a:rPr>
              <a:t>T</a:t>
            </a:r>
            <a:r>
              <a:rPr lang="en-US" altLang="zh-CN" sz="2000" dirty="0">
                <a:solidFill>
                  <a:srgbClr val="0070C0"/>
                </a:solidFill>
              </a:rPr>
              <a:t>)</a:t>
            </a:r>
            <a:r>
              <a:rPr lang="zh-CN" altLang="en-US" sz="2000" dirty="0">
                <a:solidFill>
                  <a:srgbClr val="0070C0"/>
                </a:solidFill>
              </a:rPr>
              <a:t>上的</a:t>
            </a:r>
            <a:r>
              <a:rPr lang="zh-CN" altLang="en-US" sz="2000" dirty="0">
                <a:solidFill>
                  <a:srgbClr val="FF0000"/>
                </a:solidFill>
              </a:rPr>
              <a:t>计算性双线性</a:t>
            </a:r>
            <a:r>
              <a:rPr lang="en-US" altLang="zh-CN" sz="2000" i="1" dirty="0" err="1" smtClean="0">
                <a:solidFill>
                  <a:srgbClr val="FF0000"/>
                </a:solidFill>
              </a:rPr>
              <a:t>Diffie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-Hellman</a:t>
            </a:r>
            <a:r>
              <a:rPr lang="zh-CN" altLang="en-US" sz="2000" dirty="0" smtClean="0">
                <a:solidFill>
                  <a:srgbClr val="FF0000"/>
                </a:solidFill>
              </a:rPr>
              <a:t>问题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</a:t>
            </a:r>
            <a:r>
              <a:rPr lang="zh-CN" altLang="en-US" sz="2000" dirty="0" smtClean="0">
                <a:solidFill>
                  <a:srgbClr val="FF0000"/>
                </a:solidFill>
              </a:rPr>
              <a:t>难解</a:t>
            </a:r>
            <a:r>
              <a:rPr lang="zh-CN" altLang="en-US" sz="2000" dirty="0" smtClean="0">
                <a:solidFill>
                  <a:srgbClr val="0070C0"/>
                </a:solidFill>
              </a:rPr>
              <a:t>，则</a:t>
            </a:r>
            <a:r>
              <a:rPr lang="en-US" altLang="zh-CN" sz="2000" dirty="0" smtClean="0">
                <a:solidFill>
                  <a:srgbClr val="FF0000"/>
                </a:solidFill>
              </a:rPr>
              <a:t>χ</a:t>
            </a:r>
            <a:r>
              <a:rPr lang="zh-CN" altLang="en-US" sz="2000" dirty="0" smtClean="0">
                <a:solidFill>
                  <a:srgbClr val="0070C0"/>
                </a:solidFill>
              </a:rPr>
              <a:t>上的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Boneh</a:t>
            </a:r>
            <a:r>
              <a:rPr lang="en-US" altLang="zh-CN" sz="2000" dirty="0" smtClean="0">
                <a:solidFill>
                  <a:srgbClr val="0070C0"/>
                </a:solidFill>
              </a:rPr>
              <a:t>-Franklin</a:t>
            </a:r>
            <a:r>
              <a:rPr lang="zh-CN" altLang="en-US" sz="2000" dirty="0" smtClean="0">
                <a:solidFill>
                  <a:srgbClr val="0070C0"/>
                </a:solidFill>
              </a:rPr>
              <a:t>方案具有</a:t>
            </a:r>
            <a:r>
              <a:rPr lang="zh-CN" altLang="en-US" sz="2000" dirty="0" smtClean="0">
                <a:solidFill>
                  <a:srgbClr val="FF0000"/>
                </a:solidFill>
              </a:rPr>
              <a:t>对用户私钥</a:t>
            </a:r>
            <a:r>
              <a:rPr lang="en-US" altLang="zh-CN" sz="2000" i="1" dirty="0" err="1" smtClean="0">
                <a:solidFill>
                  <a:srgbClr val="0070C0"/>
                </a:solidFill>
              </a:rPr>
              <a:t>sk</a:t>
            </a:r>
            <a:r>
              <a:rPr lang="zh-CN" altLang="en-US" sz="2000" dirty="0" smtClean="0">
                <a:solidFill>
                  <a:srgbClr val="FF0000"/>
                </a:solidFill>
              </a:rPr>
              <a:t>的抗合谋攻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</a:t>
            </a:r>
            <a:r>
              <a:rPr lang="zh-CN" altLang="en-US" sz="2000" dirty="0" smtClean="0">
                <a:solidFill>
                  <a:srgbClr val="FF0000"/>
                </a:solidFill>
              </a:rPr>
              <a:t>击能力、</a:t>
            </a:r>
            <a:r>
              <a:rPr lang="zh-CN" altLang="en-US" sz="2000" dirty="0" smtClean="0">
                <a:solidFill>
                  <a:srgbClr val="0070C0"/>
                </a:solidFill>
              </a:rPr>
              <a:t>以及密文的</a:t>
            </a:r>
            <a:r>
              <a:rPr lang="en-US" altLang="zh-CN" sz="2000" dirty="0" smtClean="0">
                <a:solidFill>
                  <a:srgbClr val="FF0000"/>
                </a:solidFill>
              </a:rPr>
              <a:t>CPA-</a:t>
            </a:r>
            <a:r>
              <a:rPr lang="zh-CN" altLang="en-US" sz="2000" dirty="0" smtClean="0">
                <a:solidFill>
                  <a:srgbClr val="FF0000"/>
                </a:solidFill>
              </a:rPr>
              <a:t>安全性</a:t>
            </a:r>
            <a:r>
              <a:rPr lang="zh-CN" altLang="en-US" sz="2000" dirty="0" smtClean="0">
                <a:solidFill>
                  <a:srgbClr val="0070C0"/>
                </a:solidFill>
              </a:rPr>
              <a:t>。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(2) </a:t>
            </a:r>
            <a:r>
              <a:rPr lang="zh-CN" altLang="en-US" sz="2000" dirty="0" smtClean="0">
                <a:solidFill>
                  <a:srgbClr val="0070C0"/>
                </a:solidFill>
              </a:rPr>
              <a:t>对素域上的椭圆曲线，相应的</a:t>
            </a:r>
            <a:r>
              <a:rPr lang="en-US" altLang="zh-CN" sz="2000" i="1" dirty="0" err="1" smtClean="0">
                <a:solidFill>
                  <a:srgbClr val="0070C0"/>
                </a:solidFill>
              </a:rPr>
              <a:t>Boneh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-Franklin</a:t>
            </a:r>
            <a:r>
              <a:rPr lang="zh-CN" altLang="en-US" sz="2000" dirty="0" smtClean="0">
                <a:solidFill>
                  <a:srgbClr val="0070C0"/>
                </a:solidFill>
              </a:rPr>
              <a:t>方案具有以上安全特性。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(3) </a:t>
            </a:r>
            <a:r>
              <a:rPr lang="zh-CN" altLang="en-US" sz="2000" dirty="0" smtClean="0">
                <a:solidFill>
                  <a:srgbClr val="0070C0"/>
                </a:solidFill>
              </a:rPr>
              <a:t>通过结合任何一种</a:t>
            </a:r>
            <a:r>
              <a:rPr lang="en-US" altLang="zh-CN" sz="2000" dirty="0" smtClean="0">
                <a:solidFill>
                  <a:srgbClr val="0070C0"/>
                </a:solidFill>
              </a:rPr>
              <a:t>CPA-</a:t>
            </a:r>
            <a:r>
              <a:rPr lang="zh-CN" altLang="en-US" sz="2000" dirty="0" smtClean="0">
                <a:solidFill>
                  <a:srgbClr val="0070C0"/>
                </a:solidFill>
              </a:rPr>
              <a:t>安全的对称加密方案，完成前述任何一种混合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    </a:t>
            </a:r>
            <a:r>
              <a:rPr lang="zh-CN" altLang="en-US" sz="2000" dirty="0" smtClean="0">
                <a:solidFill>
                  <a:srgbClr val="0070C0"/>
                </a:solidFill>
              </a:rPr>
              <a:t>加密变换，例如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Fujisaki-</a:t>
            </a:r>
            <a:r>
              <a:rPr lang="en-US" altLang="zh-CN" sz="2000" i="1" dirty="0" err="1" smtClean="0">
                <a:solidFill>
                  <a:srgbClr val="0070C0"/>
                </a:solidFill>
              </a:rPr>
              <a:t>Okamato</a:t>
            </a:r>
            <a:r>
              <a:rPr lang="zh-CN" altLang="en-US" sz="2000" dirty="0" smtClean="0">
                <a:solidFill>
                  <a:srgbClr val="0070C0"/>
                </a:solidFill>
              </a:rPr>
              <a:t>变换，就得到</a:t>
            </a:r>
            <a:r>
              <a:rPr lang="zh-CN" altLang="en-US" sz="2000" u="sng" dirty="0" smtClean="0">
                <a:solidFill>
                  <a:srgbClr val="0070C0"/>
                </a:solidFill>
              </a:rPr>
              <a:t>具有用户私钥抗合谋</a:t>
            </a:r>
            <a:endParaRPr lang="en-US" altLang="zh-CN" sz="2000" u="sng" dirty="0" smtClean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    </a:t>
            </a:r>
            <a:r>
              <a:rPr lang="zh-CN" altLang="en-US" sz="2000" u="sng" dirty="0" smtClean="0">
                <a:solidFill>
                  <a:srgbClr val="0070C0"/>
                </a:solidFill>
              </a:rPr>
              <a:t>攻击能力和密文</a:t>
            </a:r>
            <a:r>
              <a:rPr lang="en-US" altLang="zh-CN" sz="2000" u="sng" dirty="0" smtClean="0">
                <a:solidFill>
                  <a:srgbClr val="FF0000"/>
                </a:solidFill>
              </a:rPr>
              <a:t>CCA</a:t>
            </a:r>
            <a:r>
              <a:rPr lang="en-US" altLang="zh-CN" sz="2000" u="sng" dirty="0" smtClean="0">
                <a:solidFill>
                  <a:srgbClr val="0070C0"/>
                </a:solidFill>
              </a:rPr>
              <a:t>-</a:t>
            </a:r>
            <a:r>
              <a:rPr lang="zh-CN" altLang="en-US" sz="2000" u="sng" dirty="0" smtClean="0">
                <a:solidFill>
                  <a:srgbClr val="0070C0"/>
                </a:solidFill>
              </a:rPr>
              <a:t>安全性的</a:t>
            </a:r>
            <a:r>
              <a:rPr lang="en-US" altLang="zh-CN" sz="2000" i="1" u="sng" dirty="0" smtClean="0">
                <a:solidFill>
                  <a:srgbClr val="0070C0"/>
                </a:solidFill>
              </a:rPr>
              <a:t>IBE</a:t>
            </a:r>
            <a:r>
              <a:rPr lang="zh-CN" altLang="en-US" sz="2000" u="sng" dirty="0" smtClean="0">
                <a:solidFill>
                  <a:srgbClr val="0070C0"/>
                </a:solidFill>
              </a:rPr>
              <a:t>加密方案</a:t>
            </a:r>
            <a:r>
              <a:rPr lang="zh-CN" altLang="en-US" sz="2000" dirty="0" smtClean="0">
                <a:solidFill>
                  <a:srgbClr val="0070C0"/>
                </a:solidFill>
              </a:rPr>
              <a:t>。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(4) </a:t>
            </a:r>
            <a:r>
              <a:rPr lang="zh-CN" altLang="en-US" sz="2000" dirty="0" smtClean="0">
                <a:solidFill>
                  <a:srgbClr val="0070C0"/>
                </a:solidFill>
              </a:rPr>
              <a:t>注意</a:t>
            </a:r>
            <a:r>
              <a:rPr lang="en-US" altLang="zh-CN" sz="2000" i="1" dirty="0" err="1" smtClean="0">
                <a:solidFill>
                  <a:srgbClr val="0070C0"/>
                </a:solidFill>
              </a:rPr>
              <a:t>Boneh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-Franklin</a:t>
            </a:r>
            <a:r>
              <a:rPr lang="zh-CN" altLang="en-US" sz="2000" dirty="0" smtClean="0">
                <a:solidFill>
                  <a:srgbClr val="0070C0"/>
                </a:solidFill>
              </a:rPr>
              <a:t>方案具有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random-oracle</a:t>
            </a:r>
            <a:r>
              <a:rPr lang="zh-CN" altLang="en-US" sz="2000" dirty="0" smtClean="0">
                <a:solidFill>
                  <a:srgbClr val="0070C0"/>
                </a:solidFill>
              </a:rPr>
              <a:t>范型。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algn="just"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endParaRPr lang="en-US" altLang="zh-CN" sz="2000" dirty="0">
              <a:solidFill>
                <a:srgbClr val="0070C0"/>
              </a:solidFill>
            </a:endParaRPr>
          </a:p>
          <a:p>
            <a:endParaRPr lang="en-US" altLang="zh-CN" sz="2000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52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86676"/>
    </mc:Choice>
    <mc:Fallback xmlns="">
      <p:transition spd="slow" advTm="18667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464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IBE</a:t>
            </a:r>
            <a:r>
              <a:rPr lang="zh-CN" altLang="en-US" dirty="0"/>
              <a:t>加密方案</a:t>
            </a:r>
            <a:r>
              <a:rPr lang="en-US" altLang="zh-CN" dirty="0" smtClean="0"/>
              <a:t>(6)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r>
              <a:rPr lang="en-US" altLang="zh-CN" i="1" dirty="0" smtClean="0"/>
              <a:t>Waters </a:t>
            </a:r>
            <a:r>
              <a:rPr lang="en-US" altLang="zh-CN" i="1" dirty="0"/>
              <a:t>IBE</a:t>
            </a:r>
            <a:r>
              <a:rPr lang="zh-CN" altLang="en-US" dirty="0"/>
              <a:t>加密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(2005)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75648"/>
            <a:ext cx="71056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428" y="1844824"/>
            <a:ext cx="48101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790" y="5085184"/>
            <a:ext cx="4343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439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27"/>
    </mc:Choice>
    <mc:Fallback xmlns="">
      <p:transition spd="slow" advTm="388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混合加密方案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/>
          <a:lstStyle/>
          <a:p>
            <a:r>
              <a:rPr lang="zh-CN" altLang="en-US" dirty="0" smtClean="0"/>
              <a:t>为什么需要混合方案</a:t>
            </a:r>
            <a:endParaRPr lang="en-US" altLang="zh-CN" dirty="0" smtClean="0"/>
          </a:p>
          <a:p>
            <a:endParaRPr lang="en-US" altLang="zh-CN" dirty="0"/>
          </a:p>
          <a:p>
            <a:pPr marL="273050" indent="714375"/>
            <a:r>
              <a:rPr lang="zh-CN" altLang="en-US" sz="2000" dirty="0" smtClean="0">
                <a:solidFill>
                  <a:srgbClr val="0070C0"/>
                </a:solidFill>
              </a:rPr>
              <a:t>公钥加密方案的特点：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273050" indent="714375"/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      </a:t>
            </a:r>
            <a:r>
              <a:rPr lang="zh-CN" altLang="en-US" sz="2000" dirty="0" smtClean="0">
                <a:solidFill>
                  <a:srgbClr val="0070C0"/>
                </a:solidFill>
              </a:rPr>
              <a:t>使用灵活（无须共享密钥）；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273050" indent="714375"/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      </a:t>
            </a:r>
            <a:r>
              <a:rPr lang="zh-CN" altLang="en-US" sz="2000" dirty="0" smtClean="0">
                <a:solidFill>
                  <a:srgbClr val="0070C0"/>
                </a:solidFill>
              </a:rPr>
              <a:t>计算效率相对不高，不适于加密长明文。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273050" indent="714375"/>
            <a:r>
              <a:rPr lang="zh-CN" altLang="en-US" sz="2000" dirty="0">
                <a:solidFill>
                  <a:srgbClr val="0070C0"/>
                </a:solidFill>
              </a:rPr>
              <a:t>对称</a:t>
            </a:r>
            <a:r>
              <a:rPr lang="zh-CN" altLang="en-US" sz="2000" dirty="0" smtClean="0">
                <a:solidFill>
                  <a:srgbClr val="0070C0"/>
                </a:solidFill>
              </a:rPr>
              <a:t>加密</a:t>
            </a:r>
            <a:r>
              <a:rPr lang="zh-CN" altLang="en-US" sz="2000" dirty="0">
                <a:solidFill>
                  <a:srgbClr val="0070C0"/>
                </a:solidFill>
              </a:rPr>
              <a:t>方案的特点：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marL="273050" indent="714375"/>
            <a:r>
              <a:rPr lang="en-US" altLang="zh-CN" sz="2000" dirty="0">
                <a:solidFill>
                  <a:srgbClr val="0070C0"/>
                </a:solidFill>
              </a:rPr>
              <a:t>       </a:t>
            </a:r>
            <a:r>
              <a:rPr lang="zh-CN" altLang="en-US" sz="2000" dirty="0" smtClean="0">
                <a:solidFill>
                  <a:srgbClr val="0070C0"/>
                </a:solidFill>
              </a:rPr>
              <a:t>使用相对不灵活（须</a:t>
            </a:r>
            <a:r>
              <a:rPr lang="zh-CN" altLang="en-US" sz="2000" dirty="0">
                <a:solidFill>
                  <a:srgbClr val="0070C0"/>
                </a:solidFill>
              </a:rPr>
              <a:t>共享密钥）；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marL="273050" indent="714375"/>
            <a:r>
              <a:rPr lang="en-US" altLang="zh-CN" sz="2000" dirty="0">
                <a:solidFill>
                  <a:srgbClr val="0070C0"/>
                </a:solidFill>
              </a:rPr>
              <a:t>       </a:t>
            </a:r>
            <a:r>
              <a:rPr lang="zh-CN" altLang="en-US" sz="2000" dirty="0" smtClean="0">
                <a:solidFill>
                  <a:srgbClr val="0070C0"/>
                </a:solidFill>
              </a:rPr>
              <a:t>计算效率极高，适于</a:t>
            </a:r>
            <a:r>
              <a:rPr lang="zh-CN" altLang="en-US" sz="2000" dirty="0">
                <a:solidFill>
                  <a:srgbClr val="0070C0"/>
                </a:solidFill>
              </a:rPr>
              <a:t>加密长明文</a:t>
            </a:r>
            <a:r>
              <a:rPr lang="zh-CN" altLang="en-US" sz="2000" dirty="0" smtClean="0">
                <a:solidFill>
                  <a:srgbClr val="0070C0"/>
                </a:solidFill>
              </a:rPr>
              <a:t>。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273050" indent="714375"/>
            <a:r>
              <a:rPr lang="zh-CN" altLang="en-US" sz="2000" dirty="0" smtClean="0">
                <a:solidFill>
                  <a:srgbClr val="FF0000"/>
                </a:solidFill>
              </a:rPr>
              <a:t>两者恰具有互补的特性。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zh-CN" altLang="en-US" sz="2000" dirty="0">
              <a:solidFill>
                <a:srgbClr val="0070C0"/>
              </a:solidFill>
            </a:endParaRPr>
          </a:p>
          <a:p>
            <a:endParaRPr lang="en-US" altLang="zh-CN" sz="2000" dirty="0" smtClean="0">
              <a:solidFill>
                <a:srgbClr val="0070C0"/>
              </a:solidFill>
            </a:endParaRPr>
          </a:p>
          <a:p>
            <a:endParaRPr lang="zh-CN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301201"/>
    </mc:Choice>
    <mc:Fallback xmlns="">
      <p:transition spd="slow" advTm="30120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混合加密方案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127848"/>
              </a:xfrm>
            </p:spPr>
            <p:txBody>
              <a:bodyPr/>
              <a:lstStyle/>
              <a:p>
                <a:r>
                  <a:rPr lang="zh-CN" altLang="en-US" dirty="0" smtClean="0"/>
                  <a:t>一个简单的混合加密方案</a:t>
                </a:r>
                <a:endParaRPr lang="en-US" altLang="zh-CN" dirty="0" smtClean="0"/>
              </a:p>
              <a:p>
                <a:r>
                  <a:rPr lang="en-US" altLang="zh-CN" dirty="0" smtClean="0">
                    <a:latin typeface="Cambria Math"/>
                    <a:ea typeface="Cambria Math"/>
                  </a:rPr>
                  <a:t>       </a:t>
                </a:r>
              </a:p>
              <a:p>
                <a:r>
                  <a:rPr lang="en-US" altLang="zh-CN" dirty="0">
                    <a:latin typeface="Cambria Math"/>
                    <a:ea typeface="Cambria Math"/>
                  </a:rPr>
                  <a:t> </a:t>
                </a:r>
                <a:r>
                  <a:rPr lang="en-US" altLang="zh-CN" dirty="0" smtClean="0">
                    <a:latin typeface="Cambria Math"/>
                    <a:ea typeface="Cambria Math"/>
                  </a:rPr>
                  <a:t>   </a:t>
                </a:r>
                <a:r>
                  <a:rPr lang="zh-CN" altLang="en-US" sz="2000" dirty="0" smtClean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设</a:t>
                </a:r>
                <a:r>
                  <a:rPr lang="el-GR" altLang="zh-CN" sz="2000" b="1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Π</a:t>
                </a:r>
                <a:r>
                  <a:rPr lang="en-US" altLang="zh-CN" sz="2000" b="1" baseline="-25000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s</a:t>
                </a:r>
                <a:r>
                  <a:rPr lang="en-US" altLang="zh-CN" sz="2000" dirty="0" smtClean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=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KG</a:t>
                </a:r>
                <a:r>
                  <a:rPr lang="en-US" altLang="zh-CN" sz="2000" baseline="-25000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E</a:t>
                </a:r>
                <a:r>
                  <a:rPr lang="en-US" altLang="zh-CN" sz="2000" baseline="-25000" dirty="0" err="1">
                    <a:solidFill>
                      <a:srgbClr val="0070C0"/>
                    </a:solidFill>
                  </a:rPr>
                  <a:t>s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D</a:t>
                </a:r>
                <a:r>
                  <a:rPr lang="en-US" altLang="zh-CN" sz="2000" i="1" baseline="-25000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是一个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CPA-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安全的对称加密方案；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zh-CN" altLang="en-US" sz="2000" dirty="0" smtClean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     设</a:t>
                </a:r>
                <a:r>
                  <a:rPr lang="el-GR" altLang="zh-CN" sz="2000" b="1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Π</a:t>
                </a:r>
                <a:r>
                  <a:rPr lang="en-US" altLang="zh-CN" sz="2000" b="1" i="1" baseline="-25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dirty="0" smtClean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=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KG</a:t>
                </a:r>
                <a:r>
                  <a:rPr lang="en-US" altLang="zh-CN" sz="2000" i="1" baseline="-250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i="1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E</a:t>
                </a:r>
                <a:r>
                  <a:rPr lang="en-US" altLang="zh-CN" sz="2000" i="1" baseline="-250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D</a:t>
                </a:r>
                <a:r>
                  <a:rPr lang="en-US" altLang="zh-CN" sz="2000" i="1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是一个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CPA-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安全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的公钥加密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方案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；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</a:t>
                </a:r>
                <a:r>
                  <a:rPr lang="en-US" altLang="zh-CN" sz="2000" b="1" i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是安全参数；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一个混合加密方案构造如下。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公钥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私钥生成算法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：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err="1" smtClean="0">
                    <a:solidFill>
                      <a:srgbClr val="FF0000"/>
                    </a:solidFill>
                  </a:rPr>
                  <a:t>pk</a:t>
                </a:r>
                <a:r>
                  <a:rPr lang="en-US" altLang="zh-CN" sz="2000" dirty="0" err="1" smtClean="0">
                    <a:solidFill>
                      <a:srgbClr val="FF0000"/>
                    </a:solidFill>
                  </a:rPr>
                  <a:t>,</a:t>
                </a:r>
                <a:r>
                  <a:rPr lang="en-US" altLang="zh-CN" sz="2000" i="1" dirty="0" err="1" smtClean="0">
                    <a:solidFill>
                      <a:srgbClr val="FF0000"/>
                    </a:solidFill>
                  </a:rPr>
                  <a:t>sk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KG</a:t>
                </a:r>
                <a:r>
                  <a:rPr lang="en-US" altLang="zh-CN" sz="2000" i="1" baseline="-25000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); </a:t>
                </a:r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 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加密算法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E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pk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：   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i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                </a:t>
                </a:r>
                <a:r>
                  <a:rPr lang="en-US" altLang="zh-CN" sz="2000" b="1" i="1" dirty="0" smtClean="0">
                    <a:solidFill>
                      <a:srgbClr val="FF0000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CN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KG</m:t>
                    </m:r>
                    <m:r>
                      <a:rPr lang="en-US" altLang="zh-CN" sz="2000" b="0" i="1" baseline="-2500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);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u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E</a:t>
                </a:r>
                <a:r>
                  <a:rPr lang="en-US" altLang="zh-CN" sz="2000" i="1" baseline="-25000" dirty="0" err="1" smtClean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pk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);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Y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altLang="zh-CN" sz="2000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𝐸</m:t>
                    </m:r>
                    <m:r>
                      <a:rPr lang="en-US" altLang="zh-CN" sz="2000" b="0" i="1" baseline="-2500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);  output(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u,Y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); </a:t>
                </a:r>
              </a:p>
              <a:p>
                <a:r>
                  <a:rPr lang="zh-CN" altLang="en-US" sz="2000" dirty="0" smtClean="0">
                    <a:solidFill>
                      <a:srgbClr val="FF0000"/>
                    </a:solidFill>
                  </a:rPr>
                  <a:t>     解密算法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D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s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u</a:t>
                </a:r>
                <a:r>
                  <a:rPr lang="en-US" altLang="zh-CN" sz="2000" dirty="0" err="1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：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          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altLang="zh-CN" sz="2000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𝐷</m:t>
                    </m:r>
                  </m:oMath>
                </a14:m>
                <a:r>
                  <a:rPr lang="en-US" altLang="zh-CN" sz="2000" i="1" baseline="-25000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sk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u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);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altLang="zh-CN" sz="2000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𝐷</m:t>
                    </m:r>
                    <m:r>
                      <a:rPr lang="en-US" altLang="zh-CN" sz="2000" i="1" baseline="-25000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);  output(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);</a:t>
                </a:r>
                <a:endParaRPr lang="zh-CN" alt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127848"/>
              </a:xfrm>
              <a:blipFill rotWithShape="1">
                <a:blip r:embed="rId4"/>
                <a:stretch>
                  <a:fillRect l="-889" t="-1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58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623453"/>
    </mc:Choice>
    <mc:Fallback xmlns="">
      <p:transition spd="slow" advTm="62345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混合加密方案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127848"/>
              </a:xfrm>
            </p:spPr>
            <p:txBody>
              <a:bodyPr/>
              <a:lstStyle/>
              <a:p>
                <a:r>
                  <a:rPr lang="en-US" altLang="zh-CN" i="1" dirty="0" smtClean="0"/>
                  <a:t>Fujisaki-</a:t>
                </a:r>
                <a:r>
                  <a:rPr lang="en-US" altLang="zh-CN" i="1" dirty="0" err="1" smtClean="0"/>
                  <a:t>Okamato</a:t>
                </a:r>
                <a:r>
                  <a:rPr lang="zh-CN" altLang="en-US" dirty="0" smtClean="0"/>
                  <a:t>混合方案</a:t>
                </a:r>
                <a:r>
                  <a:rPr lang="el-GR" altLang="zh-CN" b="1" dirty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Π</a:t>
                </a:r>
                <a:r>
                  <a:rPr lang="en-US" altLang="zh-CN" b="1" baseline="-25000" dirty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F-O</a:t>
                </a:r>
                <a:r>
                  <a:rPr lang="en-US" altLang="zh-CN" dirty="0" smtClean="0"/>
                  <a:t>(1999)</a:t>
                </a:r>
              </a:p>
              <a:p>
                <a:endParaRPr lang="en-US" altLang="zh-CN" sz="2000" dirty="0" smtClean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r>
                  <a:rPr lang="zh-CN" altLang="en-US" sz="2000" dirty="0" smtClean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设</a:t>
                </a:r>
                <a:r>
                  <a:rPr lang="el-GR" altLang="zh-CN" sz="2000" b="1" dirty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Π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s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=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KG</a:t>
                </a:r>
                <a:r>
                  <a:rPr lang="en-US" altLang="zh-CN" sz="2000" baseline="-25000" dirty="0">
                    <a:solidFill>
                      <a:srgbClr val="0070C0"/>
                    </a:solidFill>
                  </a:rPr>
                  <a:t>s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E</a:t>
                </a:r>
                <a:r>
                  <a:rPr lang="en-US" altLang="zh-CN" sz="2000" baseline="-25000" dirty="0" err="1">
                    <a:solidFill>
                      <a:srgbClr val="0070C0"/>
                    </a:solidFill>
                  </a:rPr>
                  <a:t>s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D</a:t>
                </a:r>
                <a:r>
                  <a:rPr lang="en-US" altLang="zh-CN" sz="2000" i="1" baseline="-25000" dirty="0">
                    <a:solidFill>
                      <a:srgbClr val="0070C0"/>
                    </a:solidFill>
                  </a:rPr>
                  <a:t>s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是一个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CPA-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安全的对称加密方案；</a:t>
                </a:r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r>
                  <a:rPr lang="zh-CN" altLang="en-US" sz="2000" dirty="0" smtClean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设</a:t>
                </a:r>
                <a:r>
                  <a:rPr lang="el-GR" altLang="zh-CN" sz="2000" b="1" dirty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Π</a:t>
                </a:r>
                <a:r>
                  <a:rPr lang="en-US" altLang="zh-CN" sz="2000" b="1" i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=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KG</a:t>
                </a:r>
                <a:r>
                  <a:rPr lang="en-US" altLang="zh-CN" sz="2000" i="1" baseline="-25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i="1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E</a:t>
                </a:r>
                <a:r>
                  <a:rPr lang="en-US" altLang="zh-CN" sz="2000" i="1" baseline="-25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D</a:t>
                </a:r>
                <a:r>
                  <a:rPr lang="en-US" altLang="zh-CN" sz="2000" i="1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是一个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CPA-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安全的公钥加密方案；</a:t>
                </a:r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b="1" i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是安全参数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；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H</a:t>
                </a:r>
                <a:r>
                  <a:rPr lang="zh-CN" altLang="en-US" sz="2000" i="1" dirty="0" smtClean="0">
                    <a:solidFill>
                      <a:srgbClr val="0070C0"/>
                    </a:solidFill>
                  </a:rPr>
                  <a:t>、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G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：随机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Oracle </a:t>
                </a:r>
                <a:r>
                  <a:rPr lang="en-US" altLang="zh-CN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/*</a:t>
                </a:r>
                <a:r>
                  <a:rPr lang="zh-CN" altLang="en-US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参考</a:t>
                </a:r>
                <a:r>
                  <a:rPr lang="en-US" altLang="zh-CN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OAEP/RSA</a:t>
                </a:r>
                <a:r>
                  <a:rPr lang="zh-CN" altLang="en-US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方案</a:t>
                </a:r>
                <a:r>
                  <a:rPr lang="en-US" altLang="zh-CN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*/</a:t>
                </a:r>
              </a:p>
              <a:p>
                <a:r>
                  <a:rPr lang="zh-CN" altLang="en-US" sz="2000" dirty="0">
                    <a:solidFill>
                      <a:srgbClr val="FF0000"/>
                    </a:solidFill>
                  </a:rPr>
                  <a:t>公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钥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私钥生成算法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KG=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KG</a:t>
                </a:r>
                <a:r>
                  <a:rPr lang="en-US" altLang="zh-CN" sz="2000" i="1" baseline="-250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: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err="1">
                    <a:solidFill>
                      <a:srgbClr val="FF0000"/>
                    </a:solidFill>
                  </a:rPr>
                  <a:t>pk</a:t>
                </a:r>
                <a:r>
                  <a:rPr lang="en-US" altLang="zh-CN" sz="2000" dirty="0" err="1">
                    <a:solidFill>
                      <a:srgbClr val="FF0000"/>
                    </a:solidFill>
                  </a:rPr>
                  <a:t>,</a:t>
                </a:r>
                <a:r>
                  <a:rPr lang="en-US" altLang="zh-CN" sz="2000" i="1" dirty="0" err="1">
                    <a:solidFill>
                      <a:srgbClr val="FF0000"/>
                    </a:solidFill>
                  </a:rPr>
                  <a:t>sk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sz="2000" i="1" dirty="0">
                    <a:solidFill>
                      <a:srgbClr val="0070C0"/>
                    </a:solidFill>
                  </a:rPr>
                  <a:t>KG</a:t>
                </a:r>
                <a:r>
                  <a:rPr lang="en-US" altLang="zh-CN" sz="2000" i="1" baseline="-25000" dirty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); </a:t>
                </a:r>
              </a:p>
              <a:p>
                <a:r>
                  <a:rPr lang="zh-CN" altLang="en-US" sz="2000" dirty="0" smtClean="0">
                    <a:solidFill>
                      <a:srgbClr val="FF0000"/>
                    </a:solidFill>
                  </a:rPr>
                  <a:t>加密算法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E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pk</a:t>
                </a:r>
                <a:r>
                  <a:rPr lang="en-US" altLang="zh-CN" sz="2000" dirty="0" err="1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M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：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/>
                  <a:t>      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生成随机数</a:t>
                </a:r>
                <a:r>
                  <a:rPr lang="el-GR" altLang="zh-CN" sz="2000" i="1" dirty="0">
                    <a:solidFill>
                      <a:srgbClr val="FF0000"/>
                    </a:solidFill>
                  </a:rPr>
                  <a:t>σ</a:t>
                </a:r>
                <a:r>
                  <a:rPr lang="el-GR" altLang="zh-CN" sz="2000" dirty="0">
                    <a:solidFill>
                      <a:srgbClr val="0070C0"/>
                    </a:solidFill>
                  </a:rPr>
                  <a:t>;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/*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H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l-GR" altLang="zh-CN" sz="2000" i="1" dirty="0">
                    <a:solidFill>
                      <a:srgbClr val="0070C0"/>
                    </a:solidFill>
                  </a:rPr>
                  <a:t>σ</a:t>
                </a:r>
                <a:r>
                  <a:rPr lang="el-GR" altLang="zh-CN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M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用作加密算法</a:t>
                </a:r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E</a:t>
                </a:r>
                <a:r>
                  <a:rPr lang="en-US" altLang="zh-CN" sz="2000" i="1" baseline="-25000" dirty="0" err="1">
                    <a:solidFill>
                      <a:srgbClr val="0070C0"/>
                    </a:solidFill>
                  </a:rPr>
                  <a:t>a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中的随机数</a:t>
                </a:r>
                <a:r>
                  <a:rPr lang="en-US" altLang="zh-CN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*/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i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      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 </m:t>
                    </m:r>
                  </m:oMath>
                </a14:m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E</a:t>
                </a:r>
                <a:r>
                  <a:rPr lang="en-US" altLang="zh-CN" sz="2000" i="1" baseline="-25000" dirty="0" err="1" smtClean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pk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,</a:t>
                </a:r>
                <a:r>
                  <a:rPr lang="el-GR" altLang="zh-CN" sz="2000" i="1" dirty="0">
                    <a:solidFill>
                      <a:srgbClr val="0070C0"/>
                    </a:solidFill>
                  </a:rPr>
                  <a:t>σ</a:t>
                </a:r>
                <a:r>
                  <a:rPr lang="el-GR" altLang="zh-CN" sz="2000" dirty="0">
                    <a:solidFill>
                      <a:srgbClr val="0070C0"/>
                    </a:solidFill>
                  </a:rPr>
                  <a:t>; 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H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l-GR" altLang="zh-CN" sz="2000" i="1" dirty="0">
                    <a:solidFill>
                      <a:srgbClr val="0070C0"/>
                    </a:solidFill>
                  </a:rPr>
                  <a:t>σ</a:t>
                </a:r>
                <a:r>
                  <a:rPr lang="el-GR" altLang="zh-CN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M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；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 </m:t>
                    </m:r>
                  </m:oMath>
                </a14:m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E</a:t>
                </a:r>
                <a:r>
                  <a:rPr lang="en-US" altLang="zh-CN" sz="2000" baseline="-25000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(G(</a:t>
                </a:r>
                <a:r>
                  <a:rPr lang="el-GR" altLang="zh-CN" sz="2000" i="1" dirty="0">
                    <a:solidFill>
                      <a:srgbClr val="0070C0"/>
                    </a:solidFill>
                  </a:rPr>
                  <a:t>σ</a:t>
                </a:r>
                <a:r>
                  <a:rPr lang="el-GR" altLang="zh-CN" sz="2000" dirty="0">
                    <a:solidFill>
                      <a:srgbClr val="0070C0"/>
                    </a:solidFill>
                  </a:rPr>
                  <a:t>),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M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   output(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 Y</a:t>
                </a:r>
                <a:r>
                  <a:rPr lang="en-US" altLang="zh-CN" sz="2000" baseline="-25000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);   </a:t>
                </a:r>
              </a:p>
              <a:p>
                <a:r>
                  <a:rPr lang="zh-CN" altLang="en-US" sz="2000" dirty="0" smtClean="0">
                    <a:solidFill>
                      <a:srgbClr val="FF0000"/>
                    </a:solidFill>
                  </a:rPr>
                  <a:t>解密算法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D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sk</a:t>
                </a:r>
                <a:r>
                  <a:rPr lang="en-US" altLang="zh-CN" sz="2000" dirty="0" err="1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),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=(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 Y</a:t>
                </a:r>
                <a:r>
                  <a:rPr lang="en-US" altLang="zh-CN" sz="2000" baseline="-25000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：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 smtClean="0">
                    <a:solidFill>
                      <a:srgbClr val="0070C0"/>
                    </a:solidFill>
                    <a:ea typeface="Cambria Math"/>
                  </a:rPr>
                  <a:t>        </a:t>
                </a:r>
                <a:r>
                  <a:rPr lang="el-GR" altLang="zh-CN" sz="2000" i="1" dirty="0" smtClean="0">
                    <a:solidFill>
                      <a:srgbClr val="FF0000"/>
                    </a:solidFill>
                  </a:rPr>
                  <a:t>σ</a:t>
                </a:r>
                <a:r>
                  <a:rPr lang="el-GR" altLang="zh-CN" sz="2000" i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altLang="zh-CN" sz="2000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𝐷</m:t>
                    </m:r>
                  </m:oMath>
                </a14:m>
                <a:r>
                  <a:rPr lang="en-US" altLang="zh-CN" sz="2000" i="1" baseline="-25000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sk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；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M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altLang="zh-CN" sz="2000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𝐷</m:t>
                    </m:r>
                  </m:oMath>
                </a14:m>
                <a:r>
                  <a:rPr lang="en-US" altLang="zh-CN" sz="2000" baseline="-25000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(G(</a:t>
                </a:r>
                <a:r>
                  <a:rPr lang="el-GR" altLang="zh-CN" sz="2000" i="1" dirty="0">
                    <a:solidFill>
                      <a:srgbClr val="0070C0"/>
                    </a:solidFill>
                  </a:rPr>
                  <a:t>σ</a:t>
                </a:r>
                <a:r>
                  <a:rPr lang="el-GR" altLang="zh-CN" sz="2000" dirty="0" smtClean="0">
                    <a:solidFill>
                      <a:srgbClr val="0070C0"/>
                    </a:solidFill>
                  </a:rPr>
                  <a:t>),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；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r>
                  <a:rPr lang="en-US" altLang="zh-CN" sz="2000" i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       if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 </m:t>
                    </m:r>
                  </m:oMath>
                </a14:m>
                <a:r>
                  <a:rPr lang="en-US" altLang="zh-CN" sz="2000" i="1" dirty="0" err="1">
                    <a:solidFill>
                      <a:srgbClr val="FF0000"/>
                    </a:solidFill>
                  </a:rPr>
                  <a:t>E</a:t>
                </a:r>
                <a:r>
                  <a:rPr lang="en-US" altLang="zh-CN" sz="2000" i="1" baseline="-25000" dirty="0" err="1">
                    <a:solidFill>
                      <a:srgbClr val="FF0000"/>
                    </a:solidFill>
                  </a:rPr>
                  <a:t>a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i="1" dirty="0" err="1">
                    <a:solidFill>
                      <a:srgbClr val="FF0000"/>
                    </a:solidFill>
                  </a:rPr>
                  <a:t>pk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,</a:t>
                </a:r>
                <a:r>
                  <a:rPr lang="el-GR" altLang="zh-CN" sz="2000" i="1" dirty="0">
                    <a:solidFill>
                      <a:srgbClr val="FF0000"/>
                    </a:solidFill>
                  </a:rPr>
                  <a:t>σ</a:t>
                </a:r>
                <a:r>
                  <a:rPr lang="el-GR" altLang="zh-CN" sz="2000" dirty="0">
                    <a:solidFill>
                      <a:srgbClr val="FF0000"/>
                    </a:solidFill>
                  </a:rPr>
                  <a:t>; 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H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(</a:t>
                </a:r>
                <a:r>
                  <a:rPr lang="el-GR" altLang="zh-CN" sz="2000" i="1" dirty="0">
                    <a:solidFill>
                      <a:srgbClr val="FF0000"/>
                    </a:solidFill>
                  </a:rPr>
                  <a:t>σ</a:t>
                </a:r>
                <a:r>
                  <a:rPr lang="el-GR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M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 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then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output(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 else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output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“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错误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”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 </a:t>
                </a:r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endParaRPr lang="zh-CN" alt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127848"/>
              </a:xfrm>
              <a:blipFill rotWithShape="1">
                <a:blip r:embed="rId5"/>
                <a:stretch>
                  <a:fillRect l="-889" t="-1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923928" y="86960"/>
            <a:ext cx="5184576" cy="17543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  </a:t>
            </a:r>
            <a:r>
              <a:rPr lang="zh-CN" altLang="en-US" b="1" dirty="0" smtClean="0">
                <a:solidFill>
                  <a:srgbClr val="0070C0"/>
                </a:solidFill>
              </a:rPr>
              <a:t>安全性质</a:t>
            </a:r>
            <a:r>
              <a:rPr lang="zh-CN" altLang="en-US" dirty="0" smtClean="0">
                <a:solidFill>
                  <a:srgbClr val="0070C0"/>
                </a:solidFill>
              </a:rPr>
              <a:t>：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  </a:t>
            </a:r>
            <a:r>
              <a:rPr lang="zh-CN" altLang="en-US" dirty="0" smtClean="0">
                <a:solidFill>
                  <a:srgbClr val="0070C0"/>
                </a:solidFill>
              </a:rPr>
              <a:t>如果</a:t>
            </a:r>
            <a:r>
              <a:rPr lang="el-GR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Π</a:t>
            </a:r>
            <a:r>
              <a:rPr lang="en-US" altLang="zh-CN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s</a:t>
            </a:r>
            <a:r>
              <a:rPr lang="zh-CN" altLang="en-US" dirty="0" smtClean="0">
                <a:solidFill>
                  <a:srgbClr val="0070C0"/>
                </a:solidFill>
                <a:latin typeface="Cambria Math"/>
                <a:ea typeface="Cambria Math"/>
              </a:rPr>
              <a:t>和</a:t>
            </a:r>
            <a:r>
              <a:rPr lang="el-GR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Π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solidFill>
                  <a:srgbClr val="0070C0"/>
                </a:solidFill>
                <a:latin typeface="Cambria Math"/>
                <a:ea typeface="Cambria Math"/>
              </a:rPr>
              <a:t>分别为</a:t>
            </a:r>
            <a:r>
              <a:rPr lang="en-US" altLang="zh-CN" dirty="0" smtClean="0">
                <a:solidFill>
                  <a:srgbClr val="0070C0"/>
                </a:solidFill>
                <a:latin typeface="Cambria Math"/>
                <a:ea typeface="Cambria Math"/>
              </a:rPr>
              <a:t>CPA-</a:t>
            </a:r>
            <a:r>
              <a:rPr lang="zh-CN" altLang="en-US" dirty="0" smtClean="0">
                <a:solidFill>
                  <a:srgbClr val="0070C0"/>
                </a:solidFill>
                <a:latin typeface="Cambria Math"/>
                <a:ea typeface="Cambria Math"/>
              </a:rPr>
              <a:t>安全的加密方案，则</a:t>
            </a:r>
            <a:endParaRPr lang="en-US" altLang="zh-CN" dirty="0" smtClean="0">
              <a:solidFill>
                <a:srgbClr val="0070C0"/>
              </a:solidFill>
              <a:latin typeface="Cambria Math"/>
              <a:ea typeface="Cambria Math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Cambria Math"/>
                <a:ea typeface="Cambria Math"/>
              </a:rPr>
              <a:t>   </a:t>
            </a:r>
            <a:r>
              <a:rPr lang="el-GR" altLang="zh-CN" b="1" dirty="0" smtClean="0">
                <a:solidFill>
                  <a:srgbClr val="FF0000"/>
                </a:solidFill>
                <a:latin typeface="Cambria Math"/>
                <a:ea typeface="Cambria Math"/>
              </a:rPr>
              <a:t>Π</a:t>
            </a:r>
            <a:r>
              <a:rPr lang="en-US" altLang="zh-CN" b="1" baseline="-25000" dirty="0">
                <a:solidFill>
                  <a:srgbClr val="FF0000"/>
                </a:solidFill>
                <a:latin typeface="Cambria Math"/>
                <a:ea typeface="Cambria Math"/>
              </a:rPr>
              <a:t>F-O</a:t>
            </a:r>
            <a:r>
              <a:rPr lang="zh-CN" altLang="en-US" dirty="0" smtClean="0">
                <a:solidFill>
                  <a:srgbClr val="0070C0"/>
                </a:solidFill>
                <a:latin typeface="Cambria Math"/>
                <a:ea typeface="Cambria Math"/>
              </a:rPr>
              <a:t>是具有</a:t>
            </a:r>
            <a:r>
              <a:rPr lang="en-US" altLang="zh-CN" dirty="0" smtClean="0">
                <a:solidFill>
                  <a:srgbClr val="0070C0"/>
                </a:solidFill>
                <a:latin typeface="Cambria Math"/>
                <a:ea typeface="Cambria Math"/>
              </a:rPr>
              <a:t>CCA-</a:t>
            </a:r>
            <a:r>
              <a:rPr lang="zh-CN" altLang="en-US" dirty="0" smtClean="0">
                <a:solidFill>
                  <a:srgbClr val="0070C0"/>
                </a:solidFill>
                <a:latin typeface="Cambria Math"/>
                <a:ea typeface="Cambria Math"/>
              </a:rPr>
              <a:t>安全的公钥加密方案。</a:t>
            </a:r>
            <a:endParaRPr lang="en-US" altLang="zh-CN" dirty="0" smtClean="0">
              <a:solidFill>
                <a:srgbClr val="0070C0"/>
              </a:solidFill>
              <a:latin typeface="Cambria Math"/>
              <a:ea typeface="Cambria Math"/>
            </a:endParaRP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194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965075"/>
    </mc:Choice>
    <mc:Fallback xmlns="">
      <p:transition spd="slow" advTm="9650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混合加密方案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4726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b="1" i="1" dirty="0" smtClean="0"/>
                  <a:t>REACT</a:t>
                </a:r>
                <a:r>
                  <a:rPr lang="zh-CN" altLang="en-US" dirty="0" smtClean="0"/>
                  <a:t>混合方案</a:t>
                </a:r>
                <a:r>
                  <a:rPr lang="el-GR" altLang="zh-CN" b="1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Π</a:t>
                </a:r>
                <a:r>
                  <a:rPr lang="en-US" altLang="zh-CN" b="1" baseline="-25000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REACT</a:t>
                </a:r>
                <a:r>
                  <a:rPr lang="en-US" altLang="zh-CN" dirty="0" smtClean="0"/>
                  <a:t>(</a:t>
                </a:r>
                <a:r>
                  <a:rPr lang="en-US" altLang="zh-CN" i="1" dirty="0" err="1" smtClean="0"/>
                  <a:t>Pointcheval</a:t>
                </a:r>
                <a:r>
                  <a:rPr lang="en-US" altLang="zh-CN" i="1" dirty="0" smtClean="0"/>
                  <a:t>-Stern</a:t>
                </a:r>
                <a:r>
                  <a:rPr lang="en-US" altLang="zh-CN" dirty="0" smtClean="0"/>
                  <a:t>, 1999)</a:t>
                </a:r>
              </a:p>
              <a:p>
                <a:endParaRPr lang="en-US" altLang="zh-CN" sz="2000" dirty="0" smtClean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r>
                  <a:rPr lang="zh-CN" altLang="en-US" sz="2000" dirty="0" smtClean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设</a:t>
                </a:r>
                <a:r>
                  <a:rPr lang="el-GR" altLang="zh-CN" sz="2000" b="1" dirty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Π</a:t>
                </a:r>
                <a:r>
                  <a:rPr lang="en-US" altLang="zh-CN" sz="2000" b="1" baseline="-25000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s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和</a:t>
                </a:r>
                <a:r>
                  <a:rPr lang="el-GR" altLang="zh-CN" sz="2000" b="1" dirty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Π</a:t>
                </a:r>
                <a:r>
                  <a:rPr lang="en-US" altLang="zh-CN" sz="2000" b="1" i="1" baseline="-25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分别是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CPA-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安全的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对称和公钥加密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方案；</a:t>
                </a:r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r>
                  <a:rPr lang="en-US" altLang="zh-CN" sz="2000" b="1" i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是安全参数；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H</a:t>
                </a:r>
                <a:r>
                  <a:rPr lang="zh-CN" altLang="en-US" sz="2000" i="1" dirty="0">
                    <a:solidFill>
                      <a:srgbClr val="0070C0"/>
                    </a:solidFill>
                  </a:rPr>
                  <a:t>、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G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：随机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Oracle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；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zh-CN" altLang="en-US" sz="2000" dirty="0" smtClean="0">
                    <a:solidFill>
                      <a:srgbClr val="FF0000"/>
                    </a:solidFill>
                  </a:rPr>
                  <a:t>公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钥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-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私钥生成算法</a:t>
                </a:r>
                <a:r>
                  <a:rPr lang="en-US" altLang="zh-CN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KG=</a:t>
                </a:r>
                <a:r>
                  <a:rPr lang="en-US" altLang="zh-CN" sz="2000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KG</a:t>
                </a:r>
                <a:r>
                  <a:rPr lang="en-US" altLang="zh-CN" sz="2000" i="1" baseline="-25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: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err="1">
                    <a:solidFill>
                      <a:srgbClr val="FF0000"/>
                    </a:solidFill>
                  </a:rPr>
                  <a:t>pk</a:t>
                </a:r>
                <a:r>
                  <a:rPr lang="en-US" altLang="zh-CN" sz="2000" dirty="0" err="1">
                    <a:solidFill>
                      <a:srgbClr val="FF0000"/>
                    </a:solidFill>
                  </a:rPr>
                  <a:t>,</a:t>
                </a:r>
                <a:r>
                  <a:rPr lang="en-US" altLang="zh-CN" sz="2000" i="1" dirty="0" err="1">
                    <a:solidFill>
                      <a:srgbClr val="FF0000"/>
                    </a:solidFill>
                  </a:rPr>
                  <a:t>sk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altLang="zh-CN" sz="2000" i="1" dirty="0">
                    <a:solidFill>
                      <a:srgbClr val="0070C0"/>
                    </a:solidFill>
                  </a:rPr>
                  <a:t>KG</a:t>
                </a:r>
                <a:r>
                  <a:rPr lang="en-US" altLang="zh-CN" sz="2000" i="1" baseline="-25000" dirty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); </a:t>
                </a:r>
              </a:p>
              <a:p>
                <a:r>
                  <a:rPr lang="zh-CN" altLang="en-US" sz="2000" dirty="0">
                    <a:solidFill>
                      <a:srgbClr val="FF0000"/>
                    </a:solidFill>
                  </a:rPr>
                  <a:t>加密算法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E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pk</a:t>
                </a:r>
                <a:r>
                  <a:rPr lang="en-US" altLang="zh-CN" sz="20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M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：</a:t>
                </a:r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/>
                  <a:t>       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生成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随机数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R</a:t>
                </a:r>
                <a:r>
                  <a:rPr lang="el-GR" altLang="zh-CN" sz="2000" dirty="0" smtClean="0">
                    <a:solidFill>
                      <a:srgbClr val="0070C0"/>
                    </a:solidFill>
                  </a:rPr>
                  <a:t>;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 </m:t>
                    </m:r>
                  </m:oMath>
                </a14:m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E</a:t>
                </a:r>
                <a:r>
                  <a:rPr lang="en-US" altLang="zh-CN" sz="2000" i="1" baseline="-25000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pk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R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；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 </m:t>
                    </m:r>
                  </m:oMath>
                </a14:m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E</a:t>
                </a:r>
                <a:r>
                  <a:rPr lang="en-US" altLang="zh-CN" sz="2000" baseline="-25000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(G(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R</a:t>
                </a:r>
                <a:r>
                  <a:rPr lang="el-GR" altLang="zh-CN" sz="2000" dirty="0" smtClean="0">
                    <a:solidFill>
                      <a:srgbClr val="0070C0"/>
                    </a:solidFill>
                  </a:rPr>
                  <a:t>),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M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);</a:t>
                </a:r>
              </a:p>
              <a:p>
                <a:r>
                  <a:rPr lang="en-US" altLang="zh-CN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2000" i="1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000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 </m:t>
                    </m:r>
                  </m:oMath>
                </a14:m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H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R</a:t>
                </a:r>
                <a:r>
                  <a:rPr lang="el-GR" altLang="zh-CN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altLang="zh-CN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);</a:t>
                </a:r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       output(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2000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 Y</a:t>
                </a:r>
                <a:r>
                  <a:rPr lang="en-US" altLang="zh-CN" sz="2000" baseline="-25000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h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);   </a:t>
                </a:r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r>
                  <a:rPr lang="zh-CN" altLang="en-US" sz="2000" dirty="0">
                    <a:solidFill>
                      <a:srgbClr val="FF0000"/>
                    </a:solidFill>
                  </a:rPr>
                  <a:t>解密算法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D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sk</a:t>
                </a:r>
                <a:r>
                  <a:rPr lang="en-US" altLang="zh-CN" sz="20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), 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=(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h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：</a:t>
                </a:r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  <a:ea typeface="Cambria Math"/>
                  </a:rPr>
                  <a:t>       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l-GR" altLang="zh-CN" sz="2000" i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altLang="zh-CN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𝐷</m:t>
                    </m:r>
                  </m:oMath>
                </a14:m>
                <a:r>
                  <a:rPr lang="en-US" altLang="zh-CN" sz="2000" i="1" baseline="-25000" dirty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sk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2000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；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M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altLang="zh-CN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𝐷</m:t>
                    </m:r>
                  </m:oMath>
                </a14:m>
                <a:r>
                  <a:rPr lang="en-US" altLang="zh-CN" sz="2000" baseline="-25000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R</a:t>
                </a:r>
                <a:r>
                  <a:rPr lang="el-GR" altLang="zh-CN" sz="2000" dirty="0" smtClean="0">
                    <a:solidFill>
                      <a:srgbClr val="0070C0"/>
                    </a:solidFill>
                  </a:rPr>
                  <a:t>),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2000" baseline="-25000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；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 </a:t>
                </a:r>
              </a:p>
              <a:p>
                <a:r>
                  <a:rPr lang="en-US" altLang="zh-CN" sz="2000" i="1" dirty="0">
                    <a:solidFill>
                      <a:srgbClr val="0070C0"/>
                    </a:solidFill>
                  </a:rPr>
                  <a:t>        if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000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zh-CN" sz="2000" i="1" dirty="0">
                    <a:solidFill>
                      <a:srgbClr val="FF0000"/>
                    </a:solidFill>
                  </a:rPr>
                  <a:t>H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R</a:t>
                </a:r>
                <a:r>
                  <a:rPr lang="el-GR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M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 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then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output(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M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 else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output(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“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错误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”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</a:p>
              <a:p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注：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REACT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方案对密文完整性的验证仅须计算散列函数，因此速度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  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高于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Fujisaki-</a:t>
                </a:r>
                <a:r>
                  <a:rPr lang="en-US" altLang="zh-CN" sz="2000" dirty="0" err="1" smtClean="0">
                    <a:solidFill>
                      <a:srgbClr val="0070C0"/>
                    </a:solidFill>
                  </a:rPr>
                  <a:t>Okamato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方案。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</a:t>
                </a:r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472608"/>
              </a:xfrm>
              <a:blipFill rotWithShape="1">
                <a:blip r:embed="rId5"/>
                <a:stretch>
                  <a:fillRect l="-889" t="-2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931992" y="0"/>
            <a:ext cx="5184576" cy="17543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  </a:t>
            </a:r>
            <a:r>
              <a:rPr lang="zh-CN" altLang="en-US" b="1" dirty="0" smtClean="0">
                <a:solidFill>
                  <a:srgbClr val="0070C0"/>
                </a:solidFill>
              </a:rPr>
              <a:t>安全性质</a:t>
            </a:r>
            <a:r>
              <a:rPr lang="zh-CN" altLang="en-US" dirty="0" smtClean="0">
                <a:solidFill>
                  <a:srgbClr val="0070C0"/>
                </a:solidFill>
              </a:rPr>
              <a:t>：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  </a:t>
            </a:r>
            <a:r>
              <a:rPr lang="zh-CN" altLang="en-US" dirty="0" smtClean="0">
                <a:solidFill>
                  <a:srgbClr val="0070C0"/>
                </a:solidFill>
              </a:rPr>
              <a:t>如果</a:t>
            </a:r>
            <a:r>
              <a:rPr lang="el-GR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Π</a:t>
            </a:r>
            <a:r>
              <a:rPr lang="en-US" altLang="zh-CN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s</a:t>
            </a:r>
            <a:r>
              <a:rPr lang="zh-CN" altLang="en-US" dirty="0" smtClean="0">
                <a:solidFill>
                  <a:srgbClr val="0070C0"/>
                </a:solidFill>
                <a:latin typeface="Cambria Math"/>
                <a:ea typeface="Cambria Math"/>
              </a:rPr>
              <a:t>和</a:t>
            </a:r>
            <a:r>
              <a:rPr lang="el-GR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Π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solidFill>
                  <a:srgbClr val="0070C0"/>
                </a:solidFill>
                <a:latin typeface="Cambria Math"/>
                <a:ea typeface="Cambria Math"/>
              </a:rPr>
              <a:t>分别为</a:t>
            </a:r>
            <a:r>
              <a:rPr lang="en-US" altLang="zh-CN" i="1" dirty="0" smtClean="0">
                <a:solidFill>
                  <a:srgbClr val="0070C0"/>
                </a:solidFill>
                <a:latin typeface="Cambria Math"/>
                <a:ea typeface="Cambria Math"/>
              </a:rPr>
              <a:t>CPA</a:t>
            </a:r>
            <a:r>
              <a:rPr lang="en-US" altLang="zh-CN" dirty="0" smtClean="0">
                <a:solidFill>
                  <a:srgbClr val="0070C0"/>
                </a:solidFill>
                <a:latin typeface="Cambria Math"/>
                <a:ea typeface="Cambria Math"/>
              </a:rPr>
              <a:t>-</a:t>
            </a:r>
            <a:r>
              <a:rPr lang="zh-CN" altLang="en-US" dirty="0" smtClean="0">
                <a:solidFill>
                  <a:srgbClr val="0070C0"/>
                </a:solidFill>
                <a:latin typeface="Cambria Math"/>
                <a:ea typeface="Cambria Math"/>
              </a:rPr>
              <a:t>安全的加密方案，则</a:t>
            </a:r>
            <a:endParaRPr lang="en-US" altLang="zh-CN" dirty="0" smtClean="0">
              <a:solidFill>
                <a:srgbClr val="0070C0"/>
              </a:solidFill>
              <a:latin typeface="Cambria Math"/>
              <a:ea typeface="Cambria Math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Cambria Math"/>
                <a:ea typeface="Cambria Math"/>
              </a:rPr>
              <a:t>   </a:t>
            </a:r>
            <a:r>
              <a:rPr lang="el-GR" altLang="zh-CN" b="1" dirty="0" smtClean="0">
                <a:solidFill>
                  <a:srgbClr val="FF0000"/>
                </a:solidFill>
                <a:latin typeface="Cambria Math"/>
                <a:ea typeface="Cambria Math"/>
              </a:rPr>
              <a:t>Π</a:t>
            </a:r>
            <a:r>
              <a:rPr lang="en-US" altLang="zh-CN" b="1" baseline="-25000" dirty="0" smtClean="0">
                <a:solidFill>
                  <a:srgbClr val="FF0000"/>
                </a:solidFill>
                <a:latin typeface="Cambria Math"/>
                <a:ea typeface="Cambria Math"/>
              </a:rPr>
              <a:t>REACT</a:t>
            </a:r>
            <a:r>
              <a:rPr lang="zh-CN" altLang="en-US" dirty="0" smtClean="0">
                <a:solidFill>
                  <a:srgbClr val="0070C0"/>
                </a:solidFill>
                <a:latin typeface="Cambria Math"/>
                <a:ea typeface="Cambria Math"/>
              </a:rPr>
              <a:t>是具有</a:t>
            </a:r>
            <a:r>
              <a:rPr lang="en-US" altLang="zh-CN" i="1" dirty="0" smtClean="0">
                <a:solidFill>
                  <a:srgbClr val="0070C0"/>
                </a:solidFill>
                <a:latin typeface="Cambria Math"/>
                <a:ea typeface="Cambria Math"/>
              </a:rPr>
              <a:t>CCA-</a:t>
            </a:r>
            <a:r>
              <a:rPr lang="zh-CN" altLang="en-US" dirty="0" smtClean="0">
                <a:solidFill>
                  <a:srgbClr val="0070C0"/>
                </a:solidFill>
                <a:latin typeface="Cambria Math"/>
                <a:ea typeface="Cambria Math"/>
              </a:rPr>
              <a:t>安全的公钥加密方案。</a:t>
            </a:r>
            <a:endParaRPr lang="en-US" altLang="zh-CN" dirty="0" smtClean="0">
              <a:solidFill>
                <a:srgbClr val="0070C0"/>
              </a:solidFill>
              <a:latin typeface="Cambria Math"/>
              <a:ea typeface="Cambria Math"/>
            </a:endParaRP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07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224877"/>
    </mc:Choice>
    <mc:Fallback xmlns="">
      <p:transition spd="slow" advTm="2248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混合加密方案</a:t>
            </a:r>
            <a:r>
              <a:rPr lang="en-US" altLang="zh-CN" dirty="0" smtClean="0"/>
              <a:t>(5)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/>
          <a:lstStyle/>
          <a:p>
            <a:r>
              <a:rPr lang="en-US" altLang="zh-CN" b="1" i="1" dirty="0" smtClean="0"/>
              <a:t>GEM</a:t>
            </a:r>
            <a:r>
              <a:rPr lang="zh-CN" altLang="en-US" dirty="0" smtClean="0"/>
              <a:t>混合方案</a:t>
            </a:r>
            <a:r>
              <a:rPr lang="el-GR" altLang="zh-CN" b="1" dirty="0">
                <a:solidFill>
                  <a:srgbClr val="FF0000"/>
                </a:solidFill>
                <a:latin typeface="Cambria Math"/>
                <a:ea typeface="Cambria Math"/>
              </a:rPr>
              <a:t>Π</a:t>
            </a:r>
            <a:r>
              <a:rPr lang="en-US" altLang="zh-CN" b="1" baseline="-25000" dirty="0">
                <a:solidFill>
                  <a:srgbClr val="FF0000"/>
                </a:solidFill>
                <a:latin typeface="Cambria Math"/>
                <a:ea typeface="Cambria Math"/>
              </a:rPr>
              <a:t>GEM</a:t>
            </a:r>
            <a:r>
              <a:rPr lang="en-US" altLang="zh-CN" dirty="0" smtClean="0"/>
              <a:t>(2002)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710565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47976" y="0"/>
            <a:ext cx="5184576" cy="17543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  </a:t>
            </a:r>
            <a:r>
              <a:rPr lang="zh-CN" altLang="en-US" b="1" dirty="0" smtClean="0">
                <a:solidFill>
                  <a:srgbClr val="0070C0"/>
                </a:solidFill>
              </a:rPr>
              <a:t>安全性质</a:t>
            </a:r>
            <a:r>
              <a:rPr lang="zh-CN" altLang="en-US" dirty="0" smtClean="0">
                <a:solidFill>
                  <a:srgbClr val="0070C0"/>
                </a:solidFill>
              </a:rPr>
              <a:t>：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  </a:t>
            </a:r>
            <a:r>
              <a:rPr lang="zh-CN" altLang="en-US" dirty="0" smtClean="0">
                <a:solidFill>
                  <a:srgbClr val="0070C0"/>
                </a:solidFill>
              </a:rPr>
              <a:t>如果</a:t>
            </a:r>
            <a:r>
              <a:rPr lang="el-GR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Π</a:t>
            </a:r>
            <a:r>
              <a:rPr lang="en-US" altLang="zh-CN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s</a:t>
            </a:r>
            <a:r>
              <a:rPr lang="zh-CN" altLang="en-US" dirty="0" smtClean="0">
                <a:solidFill>
                  <a:srgbClr val="0070C0"/>
                </a:solidFill>
                <a:latin typeface="Cambria Math"/>
                <a:ea typeface="Cambria Math"/>
              </a:rPr>
              <a:t>和</a:t>
            </a:r>
            <a:r>
              <a:rPr lang="el-GR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Π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solidFill>
                  <a:srgbClr val="0070C0"/>
                </a:solidFill>
                <a:latin typeface="Cambria Math"/>
                <a:ea typeface="Cambria Math"/>
              </a:rPr>
              <a:t>分别为</a:t>
            </a:r>
            <a:r>
              <a:rPr lang="en-US" altLang="zh-CN" i="1" dirty="0" smtClean="0">
                <a:solidFill>
                  <a:srgbClr val="0070C0"/>
                </a:solidFill>
                <a:latin typeface="Cambria Math"/>
                <a:ea typeface="Cambria Math"/>
              </a:rPr>
              <a:t>CPA</a:t>
            </a:r>
            <a:r>
              <a:rPr lang="en-US" altLang="zh-CN" dirty="0" smtClean="0">
                <a:solidFill>
                  <a:srgbClr val="0070C0"/>
                </a:solidFill>
                <a:latin typeface="Cambria Math"/>
                <a:ea typeface="Cambria Math"/>
              </a:rPr>
              <a:t>-</a:t>
            </a:r>
            <a:r>
              <a:rPr lang="zh-CN" altLang="en-US" dirty="0" smtClean="0">
                <a:solidFill>
                  <a:srgbClr val="0070C0"/>
                </a:solidFill>
                <a:latin typeface="Cambria Math"/>
                <a:ea typeface="Cambria Math"/>
              </a:rPr>
              <a:t>安全的加密方案，则</a:t>
            </a:r>
            <a:endParaRPr lang="en-US" altLang="zh-CN" dirty="0" smtClean="0">
              <a:solidFill>
                <a:srgbClr val="0070C0"/>
              </a:solidFill>
              <a:latin typeface="Cambria Math"/>
              <a:ea typeface="Cambria Math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Cambria Math"/>
                <a:ea typeface="Cambria Math"/>
              </a:rPr>
              <a:t>   </a:t>
            </a:r>
            <a:r>
              <a:rPr lang="el-GR" altLang="zh-CN" b="1" dirty="0" smtClean="0">
                <a:solidFill>
                  <a:srgbClr val="FF0000"/>
                </a:solidFill>
                <a:latin typeface="Cambria Math"/>
                <a:ea typeface="Cambria Math"/>
              </a:rPr>
              <a:t>Π</a:t>
            </a:r>
            <a:r>
              <a:rPr lang="en-US" altLang="zh-CN" b="1" baseline="-25000" dirty="0" smtClean="0">
                <a:solidFill>
                  <a:srgbClr val="FF0000"/>
                </a:solidFill>
                <a:latin typeface="Cambria Math"/>
                <a:ea typeface="Cambria Math"/>
              </a:rPr>
              <a:t>GEM</a:t>
            </a:r>
            <a:r>
              <a:rPr lang="zh-CN" altLang="en-US" dirty="0" smtClean="0">
                <a:solidFill>
                  <a:srgbClr val="0070C0"/>
                </a:solidFill>
                <a:latin typeface="Cambria Math"/>
                <a:ea typeface="Cambria Math"/>
              </a:rPr>
              <a:t>是具有</a:t>
            </a:r>
            <a:r>
              <a:rPr lang="en-US" altLang="zh-CN" i="1" dirty="0" smtClean="0">
                <a:solidFill>
                  <a:srgbClr val="0070C0"/>
                </a:solidFill>
                <a:latin typeface="Cambria Math"/>
                <a:ea typeface="Cambria Math"/>
              </a:rPr>
              <a:t>CCA-</a:t>
            </a:r>
            <a:r>
              <a:rPr lang="zh-CN" altLang="en-US" dirty="0" smtClean="0">
                <a:solidFill>
                  <a:srgbClr val="0070C0"/>
                </a:solidFill>
                <a:latin typeface="Cambria Math"/>
                <a:ea typeface="Cambria Math"/>
              </a:rPr>
              <a:t>安全的公钥加密方案。</a:t>
            </a:r>
            <a:endParaRPr lang="en-US" altLang="zh-CN" dirty="0" smtClean="0">
              <a:solidFill>
                <a:srgbClr val="0070C0"/>
              </a:solidFill>
              <a:latin typeface="Cambria Math"/>
              <a:ea typeface="Cambria Math"/>
            </a:endParaRP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7976" y="3356992"/>
            <a:ext cx="5184576" cy="230832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        小    结：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        以上所有混合</a:t>
            </a:r>
            <a:r>
              <a:rPr lang="zh-CN" altLang="en-US" dirty="0">
                <a:solidFill>
                  <a:srgbClr val="0070C0"/>
                </a:solidFill>
              </a:rPr>
              <a:t>方案实际上都是通用的结构框架</a:t>
            </a:r>
            <a:r>
              <a:rPr lang="zh-CN" altLang="en-US" dirty="0" smtClean="0">
                <a:solidFill>
                  <a:srgbClr val="0070C0"/>
                </a:solidFill>
              </a:rPr>
              <a:t>，以</a:t>
            </a:r>
            <a:r>
              <a:rPr lang="zh-CN" altLang="en-US" dirty="0">
                <a:solidFill>
                  <a:srgbClr val="0070C0"/>
                </a:solidFill>
              </a:rPr>
              <a:t>任何公钥方案和对称方案</a:t>
            </a:r>
            <a:r>
              <a:rPr lang="zh-CN" altLang="en-US" dirty="0" smtClean="0">
                <a:solidFill>
                  <a:srgbClr val="0070C0"/>
                </a:solidFill>
              </a:rPr>
              <a:t>代入，</a:t>
            </a:r>
            <a:r>
              <a:rPr lang="zh-CN" altLang="en-US" dirty="0">
                <a:solidFill>
                  <a:srgbClr val="0070C0"/>
                </a:solidFill>
              </a:rPr>
              <a:t>就能得到</a:t>
            </a:r>
            <a:r>
              <a:rPr lang="zh-CN" altLang="en-US" dirty="0" smtClean="0">
                <a:solidFill>
                  <a:srgbClr val="0070C0"/>
                </a:solidFill>
              </a:rPr>
              <a:t>各种实例。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  </a:t>
            </a:r>
            <a:r>
              <a:rPr lang="zh-CN" altLang="en-US" dirty="0">
                <a:solidFill>
                  <a:srgbClr val="0070C0"/>
                </a:solidFill>
              </a:rPr>
              <a:t>在</a:t>
            </a:r>
            <a:r>
              <a:rPr lang="zh-CN" altLang="en-US" dirty="0" smtClean="0">
                <a:solidFill>
                  <a:srgbClr val="0070C0"/>
                </a:solidFill>
              </a:rPr>
              <a:t>计算效率</a:t>
            </a:r>
            <a:r>
              <a:rPr lang="zh-CN" altLang="en-US" dirty="0">
                <a:solidFill>
                  <a:srgbClr val="0070C0"/>
                </a:solidFill>
              </a:rPr>
              <a:t>方面，以上三</a:t>
            </a:r>
            <a:r>
              <a:rPr lang="zh-CN" altLang="en-US" dirty="0" smtClean="0">
                <a:solidFill>
                  <a:srgbClr val="0070C0"/>
                </a:solidFill>
              </a:rPr>
              <a:t>个方案中以</a:t>
            </a:r>
            <a:r>
              <a:rPr lang="en-US" altLang="zh-CN" i="1" dirty="0" smtClean="0">
                <a:solidFill>
                  <a:srgbClr val="0070C0"/>
                </a:solidFill>
              </a:rPr>
              <a:t>GEM</a:t>
            </a:r>
            <a:r>
              <a:rPr lang="zh-CN" altLang="en-US" dirty="0" smtClean="0">
                <a:solidFill>
                  <a:srgbClr val="0070C0"/>
                </a:solidFill>
              </a:rPr>
              <a:t>方案为最高。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zh-CN" altLang="en-US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38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68235"/>
    </mc:Choice>
    <mc:Fallback xmlns="">
      <p:transition spd="slow" advTm="682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IBE</a:t>
            </a:r>
            <a:r>
              <a:rPr lang="zh-CN" altLang="en-US" dirty="0" smtClean="0"/>
              <a:t>加密方案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/>
          </a:bodyPr>
          <a:lstStyle/>
          <a:p>
            <a:r>
              <a:rPr lang="en-US" altLang="zh-CN" i="1" dirty="0" smtClean="0"/>
              <a:t>IBE</a:t>
            </a:r>
            <a:r>
              <a:rPr lang="zh-CN" altLang="en-US" dirty="0" smtClean="0"/>
              <a:t>加密方案</a:t>
            </a:r>
            <a:r>
              <a:rPr lang="en-US" altLang="zh-CN" dirty="0" smtClean="0"/>
              <a:t>(Identity based Encryption)</a:t>
            </a:r>
            <a:r>
              <a:rPr lang="zh-CN" altLang="en-US" dirty="0" smtClean="0"/>
              <a:t>：通用框架</a:t>
            </a:r>
            <a:endParaRPr lang="en-US" altLang="zh-CN" dirty="0" smtClean="0"/>
          </a:p>
          <a:p>
            <a:endParaRPr lang="en-US" altLang="zh-CN" dirty="0"/>
          </a:p>
          <a:p>
            <a:pPr algn="just">
              <a:defRPr/>
            </a:pPr>
            <a:r>
              <a:rPr lang="zh-CN" altLang="en-US" sz="2000" dirty="0">
                <a:solidFill>
                  <a:srgbClr val="0070C0"/>
                </a:solidFill>
              </a:rPr>
              <a:t>一个</a:t>
            </a:r>
            <a:r>
              <a:rPr lang="en-US" altLang="zh-CN" sz="2000" dirty="0">
                <a:solidFill>
                  <a:srgbClr val="0070C0"/>
                </a:solidFill>
              </a:rPr>
              <a:t>IBE</a:t>
            </a:r>
            <a:r>
              <a:rPr lang="zh-CN" altLang="en-US" sz="2000" dirty="0">
                <a:solidFill>
                  <a:srgbClr val="0070C0"/>
                </a:solidFill>
              </a:rPr>
              <a:t>方案</a:t>
            </a:r>
            <a:r>
              <a:rPr lang="en-US" altLang="zh-CN" sz="2000" dirty="0" smtClean="0">
                <a:solidFill>
                  <a:srgbClr val="0070C0"/>
                </a:solidFill>
              </a:rPr>
              <a:t>П</a:t>
            </a:r>
            <a:r>
              <a:rPr lang="en-US" altLang="zh-CN" sz="2000" i="1" baseline="-25000" dirty="0" smtClean="0">
                <a:solidFill>
                  <a:srgbClr val="0070C0"/>
                </a:solidFill>
              </a:rPr>
              <a:t>IBE</a:t>
            </a:r>
            <a:r>
              <a:rPr lang="en-US" altLang="zh-CN" sz="2000" dirty="0" smtClean="0">
                <a:solidFill>
                  <a:srgbClr val="0070C0"/>
                </a:solidFill>
              </a:rPr>
              <a:t>=(</a:t>
            </a:r>
            <a:r>
              <a:rPr lang="en-US" altLang="zh-CN" sz="2000" dirty="0">
                <a:solidFill>
                  <a:srgbClr val="0070C0"/>
                </a:solidFill>
              </a:rPr>
              <a:t>Setup, UKG, E, D)</a:t>
            </a:r>
            <a:r>
              <a:rPr lang="zh-CN" altLang="en-US" sz="2000" dirty="0">
                <a:solidFill>
                  <a:srgbClr val="0070C0"/>
                </a:solidFill>
              </a:rPr>
              <a:t>是一组算法，其中：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algn="just"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(1</a:t>
            </a:r>
            <a:r>
              <a:rPr lang="en-US" altLang="zh-CN" sz="2000" dirty="0" smtClean="0">
                <a:solidFill>
                  <a:srgbClr val="0070C0"/>
                </a:solidFill>
              </a:rPr>
              <a:t>) Setup</a:t>
            </a:r>
            <a:r>
              <a:rPr lang="zh-CN" altLang="en-US" sz="2000" dirty="0">
                <a:solidFill>
                  <a:srgbClr val="0070C0"/>
                </a:solidFill>
              </a:rPr>
              <a:t>是全局密钥生成算法，输出全局公钥</a:t>
            </a:r>
            <a:r>
              <a:rPr lang="en-US" altLang="zh-CN" sz="2000" dirty="0">
                <a:solidFill>
                  <a:srgbClr val="0070C0"/>
                </a:solidFill>
              </a:rPr>
              <a:t>-</a:t>
            </a:r>
            <a:r>
              <a:rPr lang="zh-CN" altLang="en-US" sz="2000" dirty="0">
                <a:solidFill>
                  <a:srgbClr val="0070C0"/>
                </a:solidFill>
              </a:rPr>
              <a:t>私钥</a:t>
            </a:r>
            <a:r>
              <a:rPr lang="zh-CN" altLang="en-US" sz="2000" dirty="0" smtClean="0">
                <a:solidFill>
                  <a:srgbClr val="0070C0"/>
                </a:solidFill>
              </a:rPr>
              <a:t>偶</a:t>
            </a:r>
            <a:r>
              <a:rPr lang="en-US" altLang="zh-CN" sz="2000" dirty="0" smtClean="0">
                <a:solidFill>
                  <a:srgbClr val="0070C0"/>
                </a:solidFill>
              </a:rPr>
              <a:t> (</a:t>
            </a:r>
            <a:r>
              <a:rPr lang="en-US" altLang="zh-CN" sz="2000" i="1" dirty="0" err="1">
                <a:solidFill>
                  <a:srgbClr val="0070C0"/>
                </a:solidFill>
              </a:rPr>
              <a:t>mpk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i="1" dirty="0" err="1">
                <a:solidFill>
                  <a:srgbClr val="0070C0"/>
                </a:solidFill>
              </a:rPr>
              <a:t>msk</a:t>
            </a:r>
            <a:r>
              <a:rPr lang="en-US" altLang="zh-CN" sz="2000" dirty="0">
                <a:solidFill>
                  <a:srgbClr val="0070C0"/>
                </a:solidFill>
              </a:rPr>
              <a:t>)</a:t>
            </a:r>
            <a:r>
              <a:rPr lang="zh-CN" altLang="en-US" sz="2000" dirty="0">
                <a:solidFill>
                  <a:srgbClr val="0070C0"/>
                </a:solidFill>
              </a:rPr>
              <a:t>；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algn="just"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(2)UKG</a:t>
            </a:r>
            <a:r>
              <a:rPr lang="zh-CN" altLang="en-US" sz="2000" dirty="0">
                <a:solidFill>
                  <a:srgbClr val="0070C0"/>
                </a:solidFill>
              </a:rPr>
              <a:t>是用户私钥生成算法，以全局私钥</a:t>
            </a:r>
            <a:r>
              <a:rPr lang="en-US" altLang="zh-CN" sz="2000" i="1" dirty="0" err="1">
                <a:solidFill>
                  <a:srgbClr val="0070C0"/>
                </a:solidFill>
              </a:rPr>
              <a:t>msk</a:t>
            </a:r>
            <a:r>
              <a:rPr lang="zh-CN" altLang="en-US" sz="2000" dirty="0">
                <a:solidFill>
                  <a:srgbClr val="0070C0"/>
                </a:solidFill>
              </a:rPr>
              <a:t>、用户身份标识</a:t>
            </a:r>
            <a:r>
              <a:rPr lang="en-US" altLang="zh-CN" sz="2000" i="1" dirty="0">
                <a:solidFill>
                  <a:srgbClr val="0070C0"/>
                </a:solidFill>
              </a:rPr>
              <a:t>a</a:t>
            </a:r>
            <a:r>
              <a:rPr lang="zh-CN" altLang="en-US" sz="2000" dirty="0">
                <a:solidFill>
                  <a:srgbClr val="0070C0"/>
                </a:solidFill>
              </a:rPr>
              <a:t>为输入</a:t>
            </a:r>
            <a:r>
              <a:rPr lang="en-US" altLang="zh-CN" sz="2000" dirty="0">
                <a:solidFill>
                  <a:srgbClr val="0070C0"/>
                </a:solidFill>
              </a:rPr>
              <a:t>,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algn="just"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    </a:t>
            </a:r>
            <a:r>
              <a:rPr lang="zh-CN" altLang="en-US" sz="2000" dirty="0" smtClean="0">
                <a:solidFill>
                  <a:srgbClr val="0070C0"/>
                </a:solidFill>
              </a:rPr>
              <a:t>输出</a:t>
            </a:r>
            <a:r>
              <a:rPr lang="en-US" altLang="zh-CN" sz="2000" i="1" dirty="0">
                <a:solidFill>
                  <a:srgbClr val="0070C0"/>
                </a:solidFill>
              </a:rPr>
              <a:t>a</a:t>
            </a:r>
            <a:r>
              <a:rPr lang="zh-CN" altLang="en-US" sz="2000" dirty="0">
                <a:solidFill>
                  <a:srgbClr val="0070C0"/>
                </a:solidFill>
              </a:rPr>
              <a:t>的私钥</a:t>
            </a:r>
            <a:r>
              <a:rPr lang="en-US" altLang="zh-CN" sz="2000" i="1" dirty="0" err="1">
                <a:solidFill>
                  <a:srgbClr val="0070C0"/>
                </a:solidFill>
              </a:rPr>
              <a:t>usk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i="1" dirty="0">
                <a:solidFill>
                  <a:srgbClr val="0070C0"/>
                </a:solidFill>
              </a:rPr>
              <a:t>a</a:t>
            </a:r>
            <a:r>
              <a:rPr lang="en-US" altLang="zh-CN" sz="2000" dirty="0">
                <a:solidFill>
                  <a:srgbClr val="0070C0"/>
                </a:solidFill>
              </a:rPr>
              <a:t>)</a:t>
            </a:r>
            <a:r>
              <a:rPr lang="zh-CN" altLang="en-US" sz="2000" dirty="0">
                <a:solidFill>
                  <a:srgbClr val="0070C0"/>
                </a:solidFill>
              </a:rPr>
              <a:t>；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algn="just"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(3)E</a:t>
            </a:r>
            <a:r>
              <a:rPr lang="zh-CN" altLang="en-US" sz="2000" dirty="0">
                <a:solidFill>
                  <a:srgbClr val="0070C0"/>
                </a:solidFill>
              </a:rPr>
              <a:t>是加密算法，以全局公钥</a:t>
            </a:r>
            <a:r>
              <a:rPr lang="en-US" altLang="zh-CN" sz="2000" i="1" dirty="0" err="1">
                <a:solidFill>
                  <a:srgbClr val="0070C0"/>
                </a:solidFill>
              </a:rPr>
              <a:t>mpk</a:t>
            </a:r>
            <a:r>
              <a:rPr lang="zh-CN" altLang="en-US" sz="2000" dirty="0">
                <a:solidFill>
                  <a:srgbClr val="0070C0"/>
                </a:solidFill>
              </a:rPr>
              <a:t>、用户身份标识</a:t>
            </a:r>
            <a:r>
              <a:rPr lang="en-US" altLang="zh-CN" sz="2000" i="1" dirty="0">
                <a:solidFill>
                  <a:srgbClr val="0070C0"/>
                </a:solidFill>
              </a:rPr>
              <a:t>a</a:t>
            </a:r>
            <a:r>
              <a:rPr lang="zh-CN" altLang="en-US" sz="2000" dirty="0">
                <a:solidFill>
                  <a:srgbClr val="0070C0"/>
                </a:solidFill>
              </a:rPr>
              <a:t>和消息</a:t>
            </a:r>
            <a:r>
              <a:rPr lang="en-US" altLang="zh-CN" sz="2000" dirty="0">
                <a:solidFill>
                  <a:srgbClr val="0070C0"/>
                </a:solidFill>
              </a:rPr>
              <a:t>M</a:t>
            </a:r>
            <a:r>
              <a:rPr lang="zh-CN" altLang="en-US" sz="2000" dirty="0">
                <a:solidFill>
                  <a:srgbClr val="0070C0"/>
                </a:solidFill>
              </a:rPr>
              <a:t>为输入</a:t>
            </a:r>
            <a:r>
              <a:rPr lang="zh-CN" altLang="en-US" sz="2000" dirty="0" smtClean="0">
                <a:solidFill>
                  <a:srgbClr val="0070C0"/>
                </a:solidFill>
              </a:rPr>
              <a:t>并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algn="just"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    </a:t>
            </a:r>
            <a:r>
              <a:rPr lang="zh-CN" altLang="en-US" sz="2000" dirty="0" smtClean="0">
                <a:solidFill>
                  <a:srgbClr val="0070C0"/>
                </a:solidFill>
              </a:rPr>
              <a:t>输出</a:t>
            </a:r>
            <a:r>
              <a:rPr lang="zh-CN" altLang="en-US" sz="2000" dirty="0">
                <a:solidFill>
                  <a:srgbClr val="0070C0"/>
                </a:solidFill>
              </a:rPr>
              <a:t>密文</a:t>
            </a:r>
            <a:r>
              <a:rPr lang="en-US" altLang="zh-CN" sz="2000" i="1" dirty="0">
                <a:solidFill>
                  <a:srgbClr val="0070C0"/>
                </a:solidFill>
              </a:rPr>
              <a:t>y</a:t>
            </a:r>
            <a:r>
              <a:rPr lang="zh-CN" altLang="en-US" sz="2000" dirty="0">
                <a:solidFill>
                  <a:srgbClr val="0070C0"/>
                </a:solidFill>
              </a:rPr>
              <a:t>；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algn="just"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(4)D</a:t>
            </a:r>
            <a:r>
              <a:rPr lang="zh-CN" altLang="en-US" sz="2000" dirty="0">
                <a:solidFill>
                  <a:srgbClr val="0070C0"/>
                </a:solidFill>
              </a:rPr>
              <a:t>是解密算法，以全局公钥</a:t>
            </a:r>
            <a:r>
              <a:rPr lang="en-US" altLang="zh-CN" sz="2000" i="1" dirty="0" err="1">
                <a:solidFill>
                  <a:srgbClr val="0070C0"/>
                </a:solidFill>
              </a:rPr>
              <a:t>mpk</a:t>
            </a:r>
            <a:r>
              <a:rPr lang="zh-CN" altLang="en-US" sz="2000" dirty="0">
                <a:solidFill>
                  <a:srgbClr val="0070C0"/>
                </a:solidFill>
              </a:rPr>
              <a:t>、用户私钥</a:t>
            </a:r>
            <a:r>
              <a:rPr lang="en-US" altLang="zh-CN" sz="2000" dirty="0" err="1">
                <a:solidFill>
                  <a:srgbClr val="0070C0"/>
                </a:solidFill>
              </a:rPr>
              <a:t>usk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i="1" dirty="0">
                <a:solidFill>
                  <a:srgbClr val="0070C0"/>
                </a:solidFill>
              </a:rPr>
              <a:t>a</a:t>
            </a:r>
            <a:r>
              <a:rPr lang="en-US" altLang="zh-CN" sz="2000" dirty="0">
                <a:solidFill>
                  <a:srgbClr val="0070C0"/>
                </a:solidFill>
              </a:rPr>
              <a:t>)</a:t>
            </a:r>
            <a:r>
              <a:rPr lang="zh-CN" altLang="en-US" sz="2000" dirty="0">
                <a:solidFill>
                  <a:srgbClr val="0070C0"/>
                </a:solidFill>
              </a:rPr>
              <a:t>和密文</a:t>
            </a:r>
            <a:r>
              <a:rPr lang="en-US" altLang="zh-CN" sz="2000" dirty="0">
                <a:solidFill>
                  <a:srgbClr val="0070C0"/>
                </a:solidFill>
              </a:rPr>
              <a:t>y</a:t>
            </a:r>
            <a:r>
              <a:rPr lang="zh-CN" altLang="en-US" sz="2000" dirty="0">
                <a:solidFill>
                  <a:srgbClr val="0070C0"/>
                </a:solidFill>
              </a:rPr>
              <a:t>为输入</a:t>
            </a:r>
            <a:r>
              <a:rPr lang="zh-CN" altLang="en-US" sz="2000" dirty="0" smtClean="0">
                <a:solidFill>
                  <a:srgbClr val="0070C0"/>
                </a:solidFill>
              </a:rPr>
              <a:t>并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algn="just"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    </a:t>
            </a:r>
            <a:r>
              <a:rPr lang="zh-CN" altLang="en-US" sz="2000" dirty="0" smtClean="0">
                <a:solidFill>
                  <a:srgbClr val="0070C0"/>
                </a:solidFill>
              </a:rPr>
              <a:t>输出</a:t>
            </a:r>
            <a:r>
              <a:rPr lang="zh-CN" altLang="en-US" sz="2000" dirty="0">
                <a:solidFill>
                  <a:srgbClr val="0070C0"/>
                </a:solidFill>
              </a:rPr>
              <a:t>明文</a:t>
            </a:r>
            <a:r>
              <a:rPr lang="en-US" altLang="zh-CN" sz="2000" dirty="0">
                <a:solidFill>
                  <a:srgbClr val="0070C0"/>
                </a:solidFill>
              </a:rPr>
              <a:t>M</a:t>
            </a:r>
            <a:r>
              <a:rPr lang="zh-CN" altLang="en-US" sz="2000" dirty="0">
                <a:solidFill>
                  <a:srgbClr val="0070C0"/>
                </a:solidFill>
              </a:rPr>
              <a:t>。</a:t>
            </a:r>
            <a:endParaRPr lang="en-US" altLang="zh-CN" sz="2000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274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709168"/>
    </mc:Choice>
    <mc:Fallback xmlns="">
      <p:transition spd="slow" advTm="70916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IBE</a:t>
            </a:r>
            <a:r>
              <a:rPr lang="zh-CN" altLang="en-US" dirty="0" smtClean="0"/>
              <a:t>加密方案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/>
          </a:bodyPr>
          <a:lstStyle/>
          <a:p>
            <a:r>
              <a:rPr lang="en-US" altLang="zh-CN" i="1" dirty="0" smtClean="0"/>
              <a:t>IBE</a:t>
            </a:r>
            <a:r>
              <a:rPr lang="zh-CN" altLang="en-US" dirty="0" smtClean="0"/>
              <a:t>加密方案：基本要求</a:t>
            </a:r>
            <a:endParaRPr lang="en-US" altLang="zh-CN" dirty="0" smtClean="0"/>
          </a:p>
          <a:p>
            <a:endParaRPr lang="en-US" altLang="zh-CN" dirty="0"/>
          </a:p>
          <a:p>
            <a:pPr algn="just"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(1)</a:t>
            </a:r>
            <a:r>
              <a:rPr lang="zh-CN" altLang="en-US" sz="2000" dirty="0">
                <a:solidFill>
                  <a:srgbClr val="0070C0"/>
                </a:solidFill>
              </a:rPr>
              <a:t>所有以上算法须满足一致性关系：对任何</a:t>
            </a:r>
            <a:r>
              <a:rPr lang="en-US" altLang="zh-CN" sz="2000" i="1" dirty="0">
                <a:solidFill>
                  <a:srgbClr val="0070C0"/>
                </a:solidFill>
              </a:rPr>
              <a:t>k</a:t>
            </a:r>
            <a:r>
              <a:rPr lang="zh-CN" altLang="en-US" sz="2000" dirty="0">
                <a:solidFill>
                  <a:srgbClr val="0070C0"/>
                </a:solidFill>
              </a:rPr>
              <a:t>、</a:t>
            </a:r>
            <a:r>
              <a:rPr lang="en-US" altLang="zh-CN" sz="2000" i="1" dirty="0">
                <a:solidFill>
                  <a:srgbClr val="0070C0"/>
                </a:solidFill>
              </a:rPr>
              <a:t>a</a:t>
            </a:r>
            <a:r>
              <a:rPr lang="zh-CN" altLang="en-US" sz="2000" dirty="0">
                <a:solidFill>
                  <a:srgbClr val="0070C0"/>
                </a:solidFill>
              </a:rPr>
              <a:t>和</a:t>
            </a:r>
            <a:r>
              <a:rPr lang="en-US" altLang="zh-CN" sz="2000" dirty="0">
                <a:solidFill>
                  <a:srgbClr val="0070C0"/>
                </a:solidFill>
              </a:rPr>
              <a:t>M</a:t>
            </a:r>
            <a:r>
              <a:rPr lang="zh-CN" altLang="en-US" sz="2000" dirty="0">
                <a:solidFill>
                  <a:srgbClr val="0070C0"/>
                </a:solidFill>
              </a:rPr>
              <a:t>，若 </a:t>
            </a:r>
          </a:p>
          <a:p>
            <a:pPr algn="just"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                 P</a:t>
            </a:r>
            <a:r>
              <a:rPr lang="en-US" altLang="zh-CN" sz="2000" dirty="0">
                <a:solidFill>
                  <a:srgbClr val="0070C0"/>
                </a:solidFill>
              </a:rPr>
              <a:t>[(</a:t>
            </a:r>
            <a:r>
              <a:rPr lang="en-US" altLang="zh-CN" sz="2000" i="1" dirty="0" err="1">
                <a:solidFill>
                  <a:srgbClr val="0070C0"/>
                </a:solidFill>
              </a:rPr>
              <a:t>mpk</a:t>
            </a:r>
            <a:r>
              <a:rPr lang="en-US" altLang="zh-CN" sz="2000" dirty="0" err="1">
                <a:solidFill>
                  <a:srgbClr val="0070C0"/>
                </a:solidFill>
              </a:rPr>
              <a:t>,</a:t>
            </a:r>
            <a:r>
              <a:rPr lang="en-US" altLang="zh-CN" sz="2000" i="1" dirty="0" err="1">
                <a:solidFill>
                  <a:srgbClr val="0070C0"/>
                </a:solidFill>
              </a:rPr>
              <a:t>msk</a:t>
            </a:r>
            <a:r>
              <a:rPr lang="en-US" altLang="zh-CN" sz="2000" dirty="0">
                <a:solidFill>
                  <a:srgbClr val="0070C0"/>
                </a:solidFill>
              </a:rPr>
              <a:t>)←Setup(</a:t>
            </a:r>
            <a:r>
              <a:rPr lang="en-US" altLang="zh-CN" sz="2000" i="1" dirty="0">
                <a:solidFill>
                  <a:srgbClr val="0070C0"/>
                </a:solidFill>
              </a:rPr>
              <a:t>k</a:t>
            </a:r>
            <a:r>
              <a:rPr lang="en-US" altLang="zh-CN" sz="2000" dirty="0">
                <a:solidFill>
                  <a:srgbClr val="0070C0"/>
                </a:solidFill>
              </a:rPr>
              <a:t>); </a:t>
            </a:r>
          </a:p>
          <a:p>
            <a:pPr algn="just"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                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usk</a:t>
            </a:r>
            <a:r>
              <a:rPr lang="en-US" altLang="zh-CN" sz="2000" dirty="0" smtClean="0">
                <a:solidFill>
                  <a:srgbClr val="0070C0"/>
                </a:solidFill>
              </a:rPr>
              <a:t>(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a</a:t>
            </a:r>
            <a:r>
              <a:rPr lang="en-US" altLang="zh-CN" sz="2000" dirty="0">
                <a:solidFill>
                  <a:srgbClr val="0070C0"/>
                </a:solidFill>
              </a:rPr>
              <a:t>)←UKG(</a:t>
            </a:r>
            <a:r>
              <a:rPr lang="en-US" altLang="zh-CN" sz="2000" i="1" dirty="0" err="1">
                <a:solidFill>
                  <a:srgbClr val="0070C0"/>
                </a:solidFill>
              </a:rPr>
              <a:t>msk</a:t>
            </a:r>
            <a:r>
              <a:rPr lang="en-US" altLang="zh-CN" sz="2000" dirty="0" err="1">
                <a:solidFill>
                  <a:srgbClr val="0070C0"/>
                </a:solidFill>
              </a:rPr>
              <a:t>,</a:t>
            </a:r>
            <a:r>
              <a:rPr lang="en-US" altLang="zh-CN" sz="2000" i="1" dirty="0" err="1">
                <a:solidFill>
                  <a:srgbClr val="0070C0"/>
                </a:solidFill>
              </a:rPr>
              <a:t>a</a:t>
            </a:r>
            <a:r>
              <a:rPr lang="en-US" altLang="zh-CN" sz="2000" dirty="0">
                <a:solidFill>
                  <a:srgbClr val="0070C0"/>
                </a:solidFill>
              </a:rPr>
              <a:t>); </a:t>
            </a:r>
          </a:p>
          <a:p>
            <a:pPr algn="just"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                 </a:t>
            </a:r>
            <a:r>
              <a:rPr lang="en-US" altLang="zh-CN" sz="2000" i="1" dirty="0" err="1" smtClean="0">
                <a:solidFill>
                  <a:srgbClr val="0070C0"/>
                </a:solidFill>
              </a:rPr>
              <a:t>y</a:t>
            </a:r>
            <a:r>
              <a:rPr lang="en-US" altLang="zh-CN" sz="2000" dirty="0" err="1">
                <a:solidFill>
                  <a:srgbClr val="0070C0"/>
                </a:solidFill>
              </a:rPr>
              <a:t>←E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i="1" dirty="0" err="1">
                <a:solidFill>
                  <a:srgbClr val="0070C0"/>
                </a:solidFill>
              </a:rPr>
              <a:t>mpk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i="1" dirty="0">
                <a:solidFill>
                  <a:srgbClr val="0070C0"/>
                </a:solidFill>
              </a:rPr>
              <a:t>a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i="1" dirty="0">
                <a:solidFill>
                  <a:srgbClr val="0070C0"/>
                </a:solidFill>
              </a:rPr>
              <a:t>M</a:t>
            </a:r>
            <a:r>
              <a:rPr lang="en-US" altLang="zh-CN" sz="2000" dirty="0">
                <a:solidFill>
                  <a:srgbClr val="0070C0"/>
                </a:solidFill>
              </a:rPr>
              <a:t>); </a:t>
            </a:r>
          </a:p>
          <a:p>
            <a:pPr algn="just">
              <a:defRPr/>
            </a:pPr>
            <a:r>
              <a:rPr lang="zh-CN" altLang="en-US" sz="2000" dirty="0">
                <a:solidFill>
                  <a:srgbClr val="0070C0"/>
                </a:solidFill>
              </a:rPr>
              <a:t>则</a:t>
            </a:r>
            <a:r>
              <a:rPr lang="en-US" altLang="zh-CN" sz="2000" dirty="0">
                <a:solidFill>
                  <a:srgbClr val="0070C0"/>
                </a:solidFill>
              </a:rPr>
              <a:t>            </a:t>
            </a:r>
            <a:r>
              <a:rPr lang="en-US" altLang="zh-CN" sz="2000" dirty="0" smtClean="0">
                <a:solidFill>
                  <a:srgbClr val="0070C0"/>
                </a:solidFill>
              </a:rPr>
              <a:t> D(</a:t>
            </a:r>
            <a:r>
              <a:rPr lang="en-US" altLang="zh-CN" sz="2000" i="1" dirty="0" err="1" smtClean="0">
                <a:solidFill>
                  <a:srgbClr val="0070C0"/>
                </a:solidFill>
              </a:rPr>
              <a:t>mpk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i="1" dirty="0" err="1">
                <a:solidFill>
                  <a:srgbClr val="0070C0"/>
                </a:solidFill>
              </a:rPr>
              <a:t>usk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i="1" dirty="0">
                <a:solidFill>
                  <a:srgbClr val="0070C0"/>
                </a:solidFill>
              </a:rPr>
              <a:t>a</a:t>
            </a:r>
            <a:r>
              <a:rPr lang="en-US" altLang="zh-CN" sz="2000" dirty="0">
                <a:solidFill>
                  <a:srgbClr val="0070C0"/>
                </a:solidFill>
              </a:rPr>
              <a:t>), y)=</a:t>
            </a:r>
            <a:r>
              <a:rPr lang="en-US" altLang="zh-CN" sz="2000" i="1" dirty="0">
                <a:solidFill>
                  <a:srgbClr val="0070C0"/>
                </a:solidFill>
              </a:rPr>
              <a:t>M</a:t>
            </a:r>
            <a:r>
              <a:rPr lang="en-US" altLang="zh-CN" sz="2000" dirty="0">
                <a:solidFill>
                  <a:srgbClr val="0070C0"/>
                </a:solidFill>
              </a:rPr>
              <a:t>]=1</a:t>
            </a:r>
            <a:r>
              <a:rPr lang="zh-CN" altLang="en-US" sz="2000" dirty="0">
                <a:solidFill>
                  <a:srgbClr val="0070C0"/>
                </a:solidFill>
              </a:rPr>
              <a:t>恒成立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</a:p>
          <a:p>
            <a:pPr algn="just"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(2)</a:t>
            </a:r>
            <a:r>
              <a:rPr lang="zh-CN" altLang="en-US" sz="2000" dirty="0">
                <a:solidFill>
                  <a:srgbClr val="0070C0"/>
                </a:solidFill>
              </a:rPr>
              <a:t>由于</a:t>
            </a:r>
            <a:r>
              <a:rPr lang="en-US" altLang="zh-CN" sz="2000" i="1" dirty="0">
                <a:solidFill>
                  <a:srgbClr val="0070C0"/>
                </a:solidFill>
              </a:rPr>
              <a:t>IBE</a:t>
            </a:r>
            <a:r>
              <a:rPr lang="zh-CN" altLang="en-US" sz="2000" dirty="0">
                <a:solidFill>
                  <a:srgbClr val="0070C0"/>
                </a:solidFill>
              </a:rPr>
              <a:t>方案的特殊结构，在刻画其保密性质时需要考虑所谓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合谋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just">
              <a:defRPr/>
            </a:pPr>
            <a:r>
              <a:rPr lang="zh-CN" altLang="en-US" sz="2000" b="1" dirty="0" smtClean="0">
                <a:solidFill>
                  <a:srgbClr val="FF0000"/>
                </a:solidFill>
              </a:rPr>
              <a:t>攻击</a:t>
            </a:r>
            <a:r>
              <a:rPr lang="zh-CN" altLang="en-US" sz="2000" dirty="0">
                <a:solidFill>
                  <a:srgbClr val="0070C0"/>
                </a:solidFill>
              </a:rPr>
              <a:t>，这时攻击者可能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zh-CN" altLang="en-US" sz="2000" dirty="0">
                <a:solidFill>
                  <a:srgbClr val="0070C0"/>
                </a:solidFill>
              </a:rPr>
              <a:t>通过非法入侵或合谋</a:t>
            </a:r>
            <a:r>
              <a:rPr lang="en-US" altLang="zh-CN" sz="2000" dirty="0">
                <a:solidFill>
                  <a:srgbClr val="0070C0"/>
                </a:solidFill>
              </a:rPr>
              <a:t>)</a:t>
            </a:r>
            <a:r>
              <a:rPr lang="zh-CN" altLang="en-US" sz="2000" dirty="0">
                <a:solidFill>
                  <a:srgbClr val="0070C0"/>
                </a:solidFill>
              </a:rPr>
              <a:t>持有某些合法</a:t>
            </a:r>
            <a:r>
              <a:rPr lang="zh-CN" altLang="en-US" sz="2000" dirty="0" smtClean="0">
                <a:solidFill>
                  <a:srgbClr val="0070C0"/>
                </a:solidFill>
              </a:rPr>
              <a:t>用户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algn="just">
              <a:defRPr/>
            </a:pPr>
            <a:r>
              <a:rPr lang="en-US" altLang="zh-CN" sz="2000" i="1" dirty="0" smtClean="0">
                <a:solidFill>
                  <a:srgbClr val="0070C0"/>
                </a:solidFill>
              </a:rPr>
              <a:t>a</a:t>
            </a:r>
            <a:r>
              <a:rPr lang="en-US" altLang="zh-CN" sz="2000" baseline="30000" dirty="0" smtClean="0">
                <a:solidFill>
                  <a:srgbClr val="0070C0"/>
                </a:solidFill>
              </a:rPr>
              <a:t>1</a:t>
            </a:r>
            <a:r>
              <a:rPr lang="en-US" altLang="zh-CN" sz="2000" dirty="0">
                <a:solidFill>
                  <a:srgbClr val="0070C0"/>
                </a:solidFill>
              </a:rPr>
              <a:t>,…,</a:t>
            </a:r>
            <a:r>
              <a:rPr lang="en-US" altLang="zh-CN" sz="2000" i="1" dirty="0">
                <a:solidFill>
                  <a:srgbClr val="0070C0"/>
                </a:solidFill>
              </a:rPr>
              <a:t>a</a:t>
            </a:r>
            <a:r>
              <a:rPr lang="en-US" altLang="zh-CN" sz="2000" baseline="30000" dirty="0">
                <a:solidFill>
                  <a:srgbClr val="0070C0"/>
                </a:solidFill>
              </a:rPr>
              <a:t>n</a:t>
            </a:r>
            <a:r>
              <a:rPr lang="zh-CN" altLang="en-US" sz="2000" dirty="0">
                <a:solidFill>
                  <a:srgbClr val="0070C0"/>
                </a:solidFill>
              </a:rPr>
              <a:t>的私钥</a:t>
            </a:r>
            <a:r>
              <a:rPr lang="en-US" altLang="zh-CN" sz="2000" dirty="0" err="1">
                <a:solidFill>
                  <a:srgbClr val="0070C0"/>
                </a:solidFill>
              </a:rPr>
              <a:t>usk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i="1" dirty="0">
                <a:solidFill>
                  <a:srgbClr val="0070C0"/>
                </a:solidFill>
              </a:rPr>
              <a:t>a</a:t>
            </a:r>
            <a:r>
              <a:rPr lang="en-US" altLang="zh-CN" sz="2000" baseline="30000" dirty="0">
                <a:solidFill>
                  <a:srgbClr val="0070C0"/>
                </a:solidFill>
              </a:rPr>
              <a:t>1</a:t>
            </a:r>
            <a:r>
              <a:rPr lang="en-US" altLang="zh-CN" sz="2000" dirty="0">
                <a:solidFill>
                  <a:srgbClr val="0070C0"/>
                </a:solidFill>
              </a:rPr>
              <a:t>),…</a:t>
            </a:r>
            <a:r>
              <a:rPr lang="en-US" altLang="zh-CN" sz="2000" dirty="0" err="1">
                <a:solidFill>
                  <a:srgbClr val="0070C0"/>
                </a:solidFill>
              </a:rPr>
              <a:t>usk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i="1" dirty="0">
                <a:solidFill>
                  <a:srgbClr val="0070C0"/>
                </a:solidFill>
              </a:rPr>
              <a:t>a</a:t>
            </a:r>
            <a:r>
              <a:rPr lang="en-US" altLang="zh-CN" sz="2000" baseline="30000" dirty="0">
                <a:solidFill>
                  <a:srgbClr val="0070C0"/>
                </a:solidFill>
              </a:rPr>
              <a:t>n</a:t>
            </a:r>
            <a:r>
              <a:rPr lang="en-US" altLang="zh-CN" sz="2000" dirty="0">
                <a:solidFill>
                  <a:srgbClr val="0070C0"/>
                </a:solidFill>
              </a:rPr>
              <a:t>).</a:t>
            </a:r>
          </a:p>
          <a:p>
            <a:pPr algn="just">
              <a:defRPr/>
            </a:pPr>
            <a:r>
              <a:rPr lang="en-US" altLang="zh-CN" sz="2000" b="1" dirty="0">
                <a:solidFill>
                  <a:srgbClr val="0070C0"/>
                </a:solidFill>
              </a:rPr>
              <a:t>IBE</a:t>
            </a:r>
            <a:r>
              <a:rPr lang="zh-CN" altLang="en-US" sz="2000" b="1" dirty="0">
                <a:solidFill>
                  <a:srgbClr val="0070C0"/>
                </a:solidFill>
              </a:rPr>
              <a:t>方案的</a:t>
            </a:r>
            <a:r>
              <a:rPr lang="zh-CN" altLang="en-US" sz="2000" b="1" dirty="0">
                <a:solidFill>
                  <a:srgbClr val="FF0000"/>
                </a:solidFill>
              </a:rPr>
              <a:t>保密性</a:t>
            </a:r>
            <a:r>
              <a:rPr lang="zh-CN" altLang="en-US" sz="2000" b="1" dirty="0">
                <a:solidFill>
                  <a:srgbClr val="0070C0"/>
                </a:solidFill>
              </a:rPr>
              <a:t>要求</a:t>
            </a:r>
            <a:r>
              <a:rPr lang="zh-CN" altLang="en-US" sz="2000" dirty="0">
                <a:solidFill>
                  <a:srgbClr val="0070C0"/>
                </a:solidFill>
              </a:rPr>
              <a:t>：如果攻击者不持有私钥</a:t>
            </a:r>
            <a:r>
              <a:rPr lang="en-US" altLang="zh-CN" sz="2000" dirty="0" err="1">
                <a:solidFill>
                  <a:srgbClr val="0070C0"/>
                </a:solidFill>
              </a:rPr>
              <a:t>usk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i="1" dirty="0">
                <a:solidFill>
                  <a:srgbClr val="0070C0"/>
                </a:solidFill>
              </a:rPr>
              <a:t>a</a:t>
            </a:r>
            <a:r>
              <a:rPr lang="en-US" altLang="zh-CN" sz="2000" dirty="0">
                <a:solidFill>
                  <a:srgbClr val="0070C0"/>
                </a:solidFill>
              </a:rPr>
              <a:t>)</a:t>
            </a:r>
            <a:r>
              <a:rPr lang="zh-CN" altLang="en-US" sz="2000" dirty="0">
                <a:solidFill>
                  <a:srgbClr val="0070C0"/>
                </a:solidFill>
              </a:rPr>
              <a:t>，无论事先能</a:t>
            </a:r>
            <a:r>
              <a:rPr lang="zh-CN" altLang="en-US" sz="2000" dirty="0" smtClean="0">
                <a:solidFill>
                  <a:srgbClr val="0070C0"/>
                </a:solidFill>
              </a:rPr>
              <a:t>获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algn="just">
              <a:defRPr/>
            </a:pPr>
            <a:r>
              <a:rPr lang="zh-CN" altLang="en-US" sz="2000" dirty="0" smtClean="0">
                <a:solidFill>
                  <a:srgbClr val="0070C0"/>
                </a:solidFill>
              </a:rPr>
              <a:t>得</a:t>
            </a:r>
            <a:r>
              <a:rPr lang="zh-CN" altLang="en-US" sz="2000" dirty="0">
                <a:solidFill>
                  <a:srgbClr val="0070C0"/>
                </a:solidFill>
              </a:rPr>
              <a:t>多少</a:t>
            </a:r>
            <a:r>
              <a:rPr lang="en-US" altLang="zh-CN" sz="2000" dirty="0" err="1">
                <a:solidFill>
                  <a:srgbClr val="0070C0"/>
                </a:solidFill>
              </a:rPr>
              <a:t>usk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i="1" dirty="0">
                <a:solidFill>
                  <a:srgbClr val="0070C0"/>
                </a:solidFill>
              </a:rPr>
              <a:t>a</a:t>
            </a:r>
            <a:r>
              <a:rPr lang="en-US" altLang="zh-CN" sz="2000" baseline="30000" dirty="0">
                <a:solidFill>
                  <a:srgbClr val="0070C0"/>
                </a:solidFill>
              </a:rPr>
              <a:t>1</a:t>
            </a:r>
            <a:r>
              <a:rPr lang="en-US" altLang="zh-CN" sz="2000" dirty="0">
                <a:solidFill>
                  <a:srgbClr val="0070C0"/>
                </a:solidFill>
              </a:rPr>
              <a:t>),…</a:t>
            </a:r>
            <a:r>
              <a:rPr lang="en-US" altLang="zh-CN" sz="2000" dirty="0" err="1">
                <a:solidFill>
                  <a:srgbClr val="0070C0"/>
                </a:solidFill>
              </a:rPr>
              <a:t>usk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i="1" dirty="0">
                <a:solidFill>
                  <a:srgbClr val="0070C0"/>
                </a:solidFill>
              </a:rPr>
              <a:t>a</a:t>
            </a:r>
            <a:r>
              <a:rPr lang="en-US" altLang="zh-CN" sz="2000" baseline="30000" dirty="0">
                <a:solidFill>
                  <a:srgbClr val="0070C0"/>
                </a:solidFill>
              </a:rPr>
              <a:t>n</a:t>
            </a:r>
            <a:r>
              <a:rPr lang="en-US" altLang="zh-CN" sz="2000" dirty="0">
                <a:solidFill>
                  <a:srgbClr val="0070C0"/>
                </a:solidFill>
              </a:rPr>
              <a:t>)(</a:t>
            </a:r>
            <a:r>
              <a:rPr lang="en-US" altLang="zh-CN" sz="2000" i="1" dirty="0">
                <a:solidFill>
                  <a:srgbClr val="0070C0"/>
                </a:solidFill>
              </a:rPr>
              <a:t>a</a:t>
            </a:r>
            <a:r>
              <a:rPr lang="en-US" altLang="zh-CN" sz="2000" baseline="30000" dirty="0">
                <a:solidFill>
                  <a:srgbClr val="0070C0"/>
                </a:solidFill>
              </a:rPr>
              <a:t>1</a:t>
            </a:r>
            <a:r>
              <a:rPr lang="en-US" altLang="zh-CN" sz="2000" dirty="0">
                <a:solidFill>
                  <a:srgbClr val="0070C0"/>
                </a:solidFill>
              </a:rPr>
              <a:t>,…,</a:t>
            </a:r>
            <a:r>
              <a:rPr lang="en-US" altLang="zh-CN" sz="2000" i="1" dirty="0">
                <a:solidFill>
                  <a:srgbClr val="0070C0"/>
                </a:solidFill>
              </a:rPr>
              <a:t>a</a:t>
            </a:r>
            <a:r>
              <a:rPr lang="en-US" altLang="zh-CN" sz="2000" baseline="30000" dirty="0">
                <a:solidFill>
                  <a:srgbClr val="0070C0"/>
                </a:solidFill>
              </a:rPr>
              <a:t>n</a:t>
            </a:r>
            <a:r>
              <a:rPr lang="zh-CN" altLang="en-US" sz="2000" dirty="0">
                <a:solidFill>
                  <a:srgbClr val="0070C0"/>
                </a:solidFill>
              </a:rPr>
              <a:t>≠</a:t>
            </a:r>
            <a:r>
              <a:rPr lang="en-US" altLang="zh-CN" sz="2000" i="1" dirty="0">
                <a:solidFill>
                  <a:srgbClr val="0070C0"/>
                </a:solidFill>
              </a:rPr>
              <a:t>a</a:t>
            </a:r>
            <a:r>
              <a:rPr lang="en-US" altLang="zh-CN" sz="2000" dirty="0">
                <a:solidFill>
                  <a:srgbClr val="0070C0"/>
                </a:solidFill>
              </a:rPr>
              <a:t>)</a:t>
            </a:r>
            <a:r>
              <a:rPr lang="zh-CN" altLang="en-US" sz="2000" dirty="0">
                <a:solidFill>
                  <a:srgbClr val="0070C0"/>
                </a:solidFill>
              </a:rPr>
              <a:t>都无法从密文</a:t>
            </a:r>
            <a:r>
              <a:rPr lang="en-US" altLang="zh-CN" sz="2000" dirty="0">
                <a:solidFill>
                  <a:srgbClr val="0070C0"/>
                </a:solidFill>
              </a:rPr>
              <a:t>E(</a:t>
            </a:r>
            <a:r>
              <a:rPr lang="en-US" altLang="zh-CN" sz="2000" i="1" dirty="0" err="1">
                <a:solidFill>
                  <a:srgbClr val="0070C0"/>
                </a:solidFill>
              </a:rPr>
              <a:t>mpk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i="1" dirty="0">
                <a:solidFill>
                  <a:srgbClr val="0070C0"/>
                </a:solidFill>
              </a:rPr>
              <a:t>a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i="1" dirty="0">
                <a:solidFill>
                  <a:srgbClr val="0070C0"/>
                </a:solidFill>
              </a:rPr>
              <a:t>M</a:t>
            </a:r>
            <a:r>
              <a:rPr lang="en-US" altLang="zh-CN" sz="2000" dirty="0">
                <a:solidFill>
                  <a:srgbClr val="0070C0"/>
                </a:solidFill>
              </a:rPr>
              <a:t>)</a:t>
            </a:r>
            <a:r>
              <a:rPr lang="zh-CN" altLang="en-US" sz="2000" dirty="0">
                <a:solidFill>
                  <a:srgbClr val="0070C0"/>
                </a:solidFill>
              </a:rPr>
              <a:t>有效</a:t>
            </a:r>
            <a:r>
              <a:rPr lang="zh-CN" altLang="en-US" sz="2000" dirty="0" smtClean="0">
                <a:solidFill>
                  <a:srgbClr val="0070C0"/>
                </a:solidFill>
              </a:rPr>
              <a:t>获取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algn="just">
              <a:defRPr/>
            </a:pPr>
            <a:r>
              <a:rPr lang="zh-CN" altLang="en-US" sz="2000" dirty="0" smtClean="0">
                <a:solidFill>
                  <a:srgbClr val="0070C0"/>
                </a:solidFill>
              </a:rPr>
              <a:t>关于</a:t>
            </a:r>
            <a:r>
              <a:rPr lang="zh-CN" altLang="en-US" sz="2000" dirty="0">
                <a:solidFill>
                  <a:srgbClr val="0070C0"/>
                </a:solidFill>
              </a:rPr>
              <a:t>明文</a:t>
            </a:r>
            <a:r>
              <a:rPr lang="en-US" altLang="zh-CN" sz="2000" i="1" dirty="0">
                <a:solidFill>
                  <a:srgbClr val="0070C0"/>
                </a:solidFill>
              </a:rPr>
              <a:t>M</a:t>
            </a:r>
            <a:r>
              <a:rPr lang="zh-CN" altLang="en-US" sz="2000" dirty="0">
                <a:solidFill>
                  <a:srgbClr val="0070C0"/>
                </a:solidFill>
              </a:rPr>
              <a:t>的信息。</a:t>
            </a:r>
            <a:endParaRPr lang="en-US" altLang="zh-CN" sz="2000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74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254616"/>
    </mc:Choice>
    <mc:Fallback xmlns="">
      <p:transition spd="slow" advTm="25461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IBE</a:t>
            </a:r>
            <a:r>
              <a:rPr lang="zh-CN" altLang="en-US" dirty="0" smtClean="0"/>
              <a:t>加密方案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052736"/>
                <a:ext cx="8856984" cy="561662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i="1" dirty="0" smtClean="0"/>
                  <a:t>Boneh-Franklin IBE</a:t>
                </a:r>
                <a:r>
                  <a:rPr lang="zh-CN" altLang="en-US" dirty="0" smtClean="0"/>
                  <a:t>加密方案：预备知识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(1)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椭圆曲线</a:t>
                </a:r>
                <a:r>
                  <a:rPr lang="en-US" altLang="zh-CN" sz="2000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000" b="1" i="1" baseline="-25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= </a:t>
                </a:r>
                <a:r>
                  <a:rPr lang="en-US" altLang="zh-CN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000" dirty="0" err="1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F</a:t>
                </a:r>
                <a:r>
                  <a:rPr lang="en-US" altLang="zh-CN" sz="2000" i="1" baseline="-25000" dirty="0" err="1" smtClean="0">
                    <a:solidFill>
                      <a:srgbClr val="0070C0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F</a:t>
                </a:r>
                <a:r>
                  <a:rPr lang="en-US" altLang="zh-CN" sz="2000" i="1" baseline="-25000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y</a:t>
                </a:r>
                <a:r>
                  <a:rPr lang="en-US" altLang="zh-CN" sz="2000" baseline="30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=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2000" baseline="300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+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Ax+B</a:t>
                </a:r>
                <a:r>
                  <a:rPr lang="en-US" altLang="zh-CN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Weil-Pairing</a:t>
                </a:r>
                <a:r>
                  <a:rPr lang="zh-CN" altLang="en-US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是双线性映射</a:t>
                </a:r>
                <a:endParaRPr lang="en-US" altLang="zh-CN" sz="20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b="1" i="1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000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000" i="1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  <a:r>
                  <a:rPr lang="en-US" altLang="zh-CN" sz="20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000" b="1" i="1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zh-CN" sz="20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000" b="1" i="1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sz="2000" b="0" i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F</a:t>
                </a:r>
                <a:r>
                  <a:rPr lang="en-US" altLang="zh-CN" sz="2000" i="1" baseline="-25000" dirty="0" err="1" smtClean="0">
                    <a:solidFill>
                      <a:srgbClr val="0070C0"/>
                    </a:solidFill>
                  </a:rPr>
                  <a:t>p</a:t>
                </a:r>
                <a:r>
                  <a:rPr lang="en-US" altLang="zh-CN" sz="2000" baseline="30000" dirty="0" smtClean="0">
                    <a:solidFill>
                      <a:srgbClr val="0070C0"/>
                    </a:solidFill>
                  </a:rPr>
                  <a:t>*</a:t>
                </a:r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对任何整数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m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和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、椭圆曲线</a:t>
                </a:r>
                <a:r>
                  <a:rPr lang="en-US" altLang="zh-CN" sz="20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000" b="1" i="1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上的点</a:t>
                </a:r>
                <a:r>
                  <a:rPr lang="en-US" altLang="zh-CN" sz="2000" b="1" i="1" dirty="0" smtClean="0">
                    <a:solidFill>
                      <a:srgbClr val="0070C0"/>
                    </a:solidFill>
                  </a:rPr>
                  <a:t>u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和</a:t>
                </a:r>
                <a:r>
                  <a:rPr lang="en-US" altLang="zh-CN" sz="2000" b="1" i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，恒具有性质    </a:t>
                </a:r>
                <a:r>
                  <a:rPr lang="en-US" altLang="zh-CN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</a:p>
              <a:p>
                <a:r>
                  <a:rPr lang="en-US" altLang="zh-CN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000" b="1" i="1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000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000" i="1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nv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b="1" i="1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000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000" b="1" i="1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000" i="1" baseline="30000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mn</a:t>
                </a:r>
                <a:endParaRPr lang="en-US" altLang="zh-CN" sz="2000" i="1" baseline="30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(2)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双线性群偶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χ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=(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q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, P, G, G</a:t>
                </a:r>
                <a:r>
                  <a:rPr lang="en-US" altLang="zh-CN" sz="2000" baseline="-25000" dirty="0">
                    <a:solidFill>
                      <a:srgbClr val="0070C0"/>
                    </a:solidFill>
                  </a:rPr>
                  <a:t>T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e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:G×G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→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000" baseline="-25000" dirty="0">
                    <a:solidFill>
                      <a:srgbClr val="0070C0"/>
                    </a:solidFill>
                  </a:rPr>
                  <a:t>T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上的计算性双线性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Diffie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-Hellman</a:t>
                </a:r>
              </a:p>
              <a:p>
                <a:r>
                  <a:rPr lang="en-US" altLang="zh-CN" sz="2000" i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   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问题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简称</a:t>
                </a:r>
                <a:r>
                  <a:rPr lang="en-US" altLang="zh-CN" sz="2000" i="1" u="sng" dirty="0">
                    <a:solidFill>
                      <a:srgbClr val="FF0000"/>
                    </a:solidFill>
                  </a:rPr>
                  <a:t>CBDHP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是这样一类问题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：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      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任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给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G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上的元素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U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=</a:t>
                </a:r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2000" dirty="0" err="1">
                    <a:solidFill>
                      <a:srgbClr val="0070C0"/>
                    </a:solidFill>
                  </a:rPr>
                  <a:t>P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、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V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=</a:t>
                </a:r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b</a:t>
                </a:r>
                <a:r>
                  <a:rPr lang="en-US" altLang="zh-CN" sz="2000" dirty="0" err="1">
                    <a:solidFill>
                      <a:srgbClr val="0070C0"/>
                    </a:solidFill>
                  </a:rPr>
                  <a:t>P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、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W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=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c</a:t>
                </a:r>
                <a:r>
                  <a:rPr lang="en-US" altLang="zh-CN" sz="2000" dirty="0" err="1" smtClean="0">
                    <a:solidFill>
                      <a:srgbClr val="0070C0"/>
                    </a:solidFill>
                  </a:rPr>
                  <a:t>P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a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、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b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、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c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未知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，求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e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(P,P)</a:t>
                </a:r>
                <a:r>
                  <a:rPr lang="en-US" altLang="zh-CN" sz="2000" i="1" baseline="30000" dirty="0" err="1" smtClean="0">
                    <a:solidFill>
                      <a:srgbClr val="FF0000"/>
                    </a:solidFill>
                  </a:rPr>
                  <a:t>abc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。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(3)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k=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素数</a:t>
                </a:r>
                <a:r>
                  <a:rPr lang="en-US" altLang="zh-CN" sz="2000" i="1" dirty="0" smtClean="0">
                    <a:solidFill>
                      <a:srgbClr val="0070C0"/>
                    </a:solidFill>
                  </a:rPr>
                  <a:t>q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的位数，</a:t>
                </a:r>
                <a:r>
                  <a:rPr lang="en-US" altLang="zh-CN" sz="2000" u="sng" dirty="0">
                    <a:solidFill>
                      <a:srgbClr val="FF0000"/>
                    </a:solidFill>
                  </a:rPr>
                  <a:t>χ</a:t>
                </a:r>
                <a:r>
                  <a:rPr lang="zh-CN" altLang="en-US" sz="2000" u="sng" dirty="0">
                    <a:solidFill>
                      <a:srgbClr val="FF0000"/>
                    </a:solidFill>
                  </a:rPr>
                  <a:t>上的</a:t>
                </a:r>
                <a:r>
                  <a:rPr lang="en-US" altLang="zh-CN" sz="2000" i="1" u="sng" dirty="0">
                    <a:solidFill>
                      <a:srgbClr val="FF0000"/>
                    </a:solidFill>
                  </a:rPr>
                  <a:t>CBDH</a:t>
                </a:r>
                <a:r>
                  <a:rPr lang="zh-CN" altLang="en-US" sz="2000" u="sng" dirty="0">
                    <a:solidFill>
                      <a:srgbClr val="FF0000"/>
                    </a:solidFill>
                  </a:rPr>
                  <a:t>问题难</a:t>
                </a:r>
                <a:r>
                  <a:rPr lang="zh-CN" altLang="en-US" sz="2000" u="sng" dirty="0" smtClean="0">
                    <a:solidFill>
                      <a:srgbClr val="FF0000"/>
                    </a:solidFill>
                  </a:rPr>
                  <a:t>解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是指：对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任何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P.P.T.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算法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A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，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概率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 P[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2000" dirty="0" err="1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b</a:t>
                </a:r>
                <a:r>
                  <a:rPr lang="en-US" altLang="zh-CN" sz="2000" dirty="0" err="1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c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←</a:t>
                </a:r>
                <a:r>
                  <a:rPr lang="en-US" altLang="zh-CN" sz="2000" baseline="30000" dirty="0" smtClean="0">
                    <a:solidFill>
                      <a:srgbClr val="0070C0"/>
                    </a:solidFill>
                  </a:rPr>
                  <a:t>$</a:t>
                </a:r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F</a:t>
                </a:r>
                <a:r>
                  <a:rPr lang="en-US" altLang="zh-CN" sz="2000" i="1" baseline="-25000" dirty="0" err="1" smtClean="0">
                    <a:solidFill>
                      <a:srgbClr val="0070C0"/>
                    </a:solidFill>
                  </a:rPr>
                  <a:t>q</a:t>
                </a:r>
                <a:r>
                  <a:rPr lang="en-US" altLang="zh-CN" sz="2000" dirty="0" err="1" smtClean="0">
                    <a:solidFill>
                      <a:srgbClr val="0070C0"/>
                    </a:solidFill>
                  </a:rPr>
                  <a:t>;</a:t>
                </a:r>
                <a:r>
                  <a:rPr lang="en-US" altLang="zh-CN" sz="2000" i="1" dirty="0" err="1" smtClean="0">
                    <a:solidFill>
                      <a:srgbClr val="0070C0"/>
                    </a:solidFill>
                  </a:rPr>
                  <a:t>U</a:t>
                </a:r>
                <a:r>
                  <a:rPr lang="en-US" altLang="zh-CN" sz="2000" dirty="0" err="1">
                    <a:solidFill>
                      <a:srgbClr val="0070C0"/>
                    </a:solidFill>
                  </a:rPr>
                  <a:t>←</a:t>
                </a:r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a</a:t>
                </a:r>
                <a:r>
                  <a:rPr lang="en-US" altLang="zh-CN" sz="2000" dirty="0" err="1">
                    <a:solidFill>
                      <a:srgbClr val="0070C0"/>
                    </a:solidFill>
                  </a:rPr>
                  <a:t>P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; </a:t>
                </a:r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V</a:t>
                </a:r>
                <a:r>
                  <a:rPr lang="en-US" altLang="zh-CN" sz="2000" dirty="0" err="1">
                    <a:solidFill>
                      <a:srgbClr val="0070C0"/>
                    </a:solidFill>
                  </a:rPr>
                  <a:t>←</a:t>
                </a:r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b</a:t>
                </a:r>
                <a:r>
                  <a:rPr lang="en-US" altLang="zh-CN" sz="2000" dirty="0" err="1">
                    <a:solidFill>
                      <a:srgbClr val="0070C0"/>
                    </a:solidFill>
                  </a:rPr>
                  <a:t>P;</a:t>
                </a:r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W</a:t>
                </a:r>
                <a:r>
                  <a:rPr lang="en-US" altLang="zh-CN" sz="2000" dirty="0" err="1">
                    <a:solidFill>
                      <a:srgbClr val="0070C0"/>
                    </a:solidFill>
                  </a:rPr>
                  <a:t>←</a:t>
                </a:r>
                <a:r>
                  <a:rPr lang="en-US" altLang="zh-CN" sz="2000" i="1" dirty="0" err="1">
                    <a:solidFill>
                      <a:srgbClr val="0070C0"/>
                    </a:solidFill>
                  </a:rPr>
                  <a:t>c</a:t>
                </a:r>
                <a:r>
                  <a:rPr lang="en-US" altLang="zh-CN" sz="2000" dirty="0" err="1">
                    <a:solidFill>
                      <a:srgbClr val="0070C0"/>
                    </a:solidFill>
                  </a:rPr>
                  <a:t>P;z←A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000" dirty="0" err="1">
                    <a:solidFill>
                      <a:srgbClr val="0070C0"/>
                    </a:solidFill>
                  </a:rPr>
                  <a:t>χ,U,V,W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): 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z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=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e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(P,P)</a:t>
                </a:r>
                <a:r>
                  <a:rPr lang="en-US" altLang="zh-CN" sz="2000" i="1" baseline="30000" dirty="0" err="1">
                    <a:solidFill>
                      <a:srgbClr val="0070C0"/>
                    </a:solidFill>
                  </a:rPr>
                  <a:t>abc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]=O(2</a:t>
                </a:r>
                <a:r>
                  <a:rPr lang="en-US" altLang="zh-CN" sz="2000" baseline="30000" dirty="0" smtClean="0">
                    <a:solidFill>
                      <a:srgbClr val="0070C0"/>
                    </a:solidFill>
                  </a:rPr>
                  <a:t>-c</a:t>
                </a:r>
                <a:r>
                  <a:rPr lang="en-US" altLang="zh-CN" sz="2000" i="1" baseline="30000" dirty="0" smtClean="0">
                    <a:solidFill>
                      <a:srgbClr val="0070C0"/>
                    </a:solidFill>
                  </a:rPr>
                  <a:t>k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 。</a:t>
                </a:r>
                <a:endParaRPr lang="en-US" altLang="zh-CN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 smtClean="0">
                    <a:solidFill>
                      <a:srgbClr val="0070C0"/>
                    </a:solidFill>
                  </a:rPr>
                  <a:t>(4)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典型实例： </a:t>
                </a:r>
                <a:endParaRPr lang="zh-CN" altLang="en-US" sz="2000" dirty="0">
                  <a:solidFill>
                    <a:srgbClr val="0070C0"/>
                  </a:solidFill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                       G=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椭圆曲线加法群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000" b="1" i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,+)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、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altLang="zh-CN" sz="2000" baseline="-25000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US" altLang="zh-CN" sz="2000" dirty="0" smtClean="0">
                    <a:solidFill>
                      <a:srgbClr val="0070C0"/>
                    </a:solidFill>
                  </a:rPr>
                  <a:t>=</a:t>
                </a:r>
                <a:r>
                  <a:rPr lang="en-US" altLang="zh-CN" sz="2000" i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i="1" dirty="0" err="1">
                    <a:solidFill>
                      <a:srgbClr val="FF0000"/>
                    </a:solidFill>
                  </a:rPr>
                  <a:t>F</a:t>
                </a:r>
                <a:r>
                  <a:rPr lang="en-US" altLang="zh-CN" sz="2000" i="1" baseline="-25000" dirty="0" err="1">
                    <a:solidFill>
                      <a:srgbClr val="FF0000"/>
                    </a:solidFill>
                  </a:rPr>
                  <a:t>p</a:t>
                </a:r>
                <a:r>
                  <a:rPr lang="en-US" altLang="zh-CN" sz="2000" baseline="30000" dirty="0" smtClean="0">
                    <a:solidFill>
                      <a:srgbClr val="FF0000"/>
                    </a:solidFill>
                  </a:rPr>
                  <a:t>* </a:t>
                </a:r>
                <a:r>
                  <a:rPr lang="zh-CN" altLang="en-US" sz="2000" dirty="0" smtClean="0">
                    <a:solidFill>
                      <a:srgbClr val="0070C0"/>
                    </a:solidFill>
                  </a:rPr>
                  <a:t>的情形。</a:t>
                </a:r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endParaRPr lang="zh-CN" alt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052736"/>
                <a:ext cx="8856984" cy="5616624"/>
              </a:xfrm>
              <a:blipFill rotWithShape="1">
                <a:blip r:embed="rId4"/>
                <a:stretch>
                  <a:fillRect l="-826" t="-1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17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461879"/>
    </mc:Choice>
    <mc:Fallback xmlns="">
      <p:transition spd="slow" advTm="461879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8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7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1|2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4|3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1122</TotalTime>
  <Words>1464</Words>
  <Application>Microsoft Office PowerPoint</Application>
  <PresentationFormat>全屏显示(4:3)</PresentationFormat>
  <Paragraphs>145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流畅</vt:lpstr>
      <vt:lpstr>网络空间安全  – 理论与应用</vt:lpstr>
      <vt:lpstr>混合加密方案(1)</vt:lpstr>
      <vt:lpstr>混合加密方案(2)</vt:lpstr>
      <vt:lpstr>混合加密方案(3)</vt:lpstr>
      <vt:lpstr>混合加密方案(4)</vt:lpstr>
      <vt:lpstr>混合加密方案(5)</vt:lpstr>
      <vt:lpstr>IBE加密方案(1)</vt:lpstr>
      <vt:lpstr>IBE加密方案(2)</vt:lpstr>
      <vt:lpstr>IBE加密方案(3)</vt:lpstr>
      <vt:lpstr>IBE加密方案(4)</vt:lpstr>
      <vt:lpstr>IBE加密方案(5)</vt:lpstr>
      <vt:lpstr>IBE加密方案(6)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信息安全  – 计算机密码学理论与应用</dc:title>
  <dc:creator>Windows 用户</dc:creator>
  <cp:lastModifiedBy>Windows 用户</cp:lastModifiedBy>
  <cp:revision>194</cp:revision>
  <dcterms:created xsi:type="dcterms:W3CDTF">2020-03-28T00:52:15Z</dcterms:created>
  <dcterms:modified xsi:type="dcterms:W3CDTF">2023-05-09T13:06:27Z</dcterms:modified>
</cp:coreProperties>
</file>