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9" r:id="rId6"/>
    <p:sldId id="266" r:id="rId7"/>
    <p:sldId id="265" r:id="rId8"/>
    <p:sldId id="270" r:id="rId9"/>
    <p:sldId id="263" r:id="rId10"/>
    <p:sldId id="25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6BB678-2230-461B-833D-8E2B1754AE5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70E73C-B6D5-4C5A-BDF6-7A8656F2519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网络空间</a:t>
            </a:r>
            <a:r>
              <a:rPr lang="zh-CN" altLang="en-US" dirty="0" smtClean="0"/>
              <a:t>安全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FFFF00"/>
                </a:solidFill>
              </a:rPr>
              <a:t>理论与应用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数据完整性</a:t>
            </a:r>
            <a:r>
              <a:rPr lang="zh-CN" altLang="en-US" dirty="0">
                <a:solidFill>
                  <a:srgbClr val="FFC000"/>
                </a:solidFill>
              </a:rPr>
              <a:t>保护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消息认证、数字签名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97"/>
            <a:ext cx="3491880" cy="241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53" y="450912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err="1"/>
              <a:t>e</a:t>
            </a:r>
            <a:r>
              <a:rPr lang="en-US" altLang="zh-CN" sz="3600" i="1" dirty="0" err="1" smtClean="0"/>
              <a:t>d</a:t>
            </a:r>
            <a:r>
              <a:rPr lang="en-US" altLang="zh-CN" sz="3600" i="1" dirty="0" smtClean="0"/>
              <a:t> = 1 mod </a:t>
            </a:r>
            <a:r>
              <a:rPr lang="el-GR" altLang="zh-CN" sz="3600" i="1" dirty="0" smtClean="0"/>
              <a:t>φ</a:t>
            </a:r>
            <a:r>
              <a:rPr lang="en-US" altLang="zh-CN" sz="3600" i="1" dirty="0" smtClean="0"/>
              <a:t>(N)</a:t>
            </a:r>
          </a:p>
          <a:p>
            <a:r>
              <a:rPr lang="en-US" altLang="zh-CN" sz="3600" i="1" dirty="0" smtClean="0"/>
              <a:t>Y = M</a:t>
            </a:r>
            <a:r>
              <a:rPr lang="en-US" altLang="zh-CN" sz="3600" i="1" baseline="30000" dirty="0" smtClean="0"/>
              <a:t>e</a:t>
            </a:r>
            <a:r>
              <a:rPr lang="en-US" altLang="zh-CN" sz="3600" i="1" dirty="0" smtClean="0"/>
              <a:t> mod N</a:t>
            </a:r>
          </a:p>
          <a:p>
            <a:r>
              <a:rPr lang="en-US" altLang="zh-CN" sz="3600" i="1" dirty="0" smtClean="0"/>
              <a:t>M = </a:t>
            </a:r>
            <a:r>
              <a:rPr lang="en-US" altLang="zh-CN" sz="3600" i="1" dirty="0" err="1" smtClean="0"/>
              <a:t>Y</a:t>
            </a:r>
            <a:r>
              <a:rPr lang="en-US" altLang="zh-CN" sz="3600" i="1" baseline="30000" dirty="0" err="1" smtClean="0"/>
              <a:t>d</a:t>
            </a:r>
            <a:r>
              <a:rPr lang="en-US" altLang="zh-CN" sz="3600" i="1" dirty="0" smtClean="0"/>
              <a:t> mod N</a:t>
            </a:r>
            <a:endParaRPr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160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1389"/>
    </mc:Choice>
    <mc:Fallback xmlns="">
      <p:transition spd="slow" advTm="113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"/>
    </mc:Choice>
    <mc:Fallback xmlns="">
      <p:transition spd="slow" advTm="17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80120"/>
          </a:xfrm>
        </p:spPr>
        <p:txBody>
          <a:bodyPr/>
          <a:lstStyle/>
          <a:p>
            <a:r>
              <a:rPr lang="zh-CN" altLang="en-US" dirty="0" smtClean="0"/>
              <a:t>数据完整性保护方案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zh-CN" altLang="en-US" dirty="0" smtClean="0"/>
              <a:t>     基本概念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消息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认证</a:t>
            </a:r>
            <a:r>
              <a:rPr lang="zh-CN" altLang="en-US" sz="24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方案和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数字签名</a:t>
            </a:r>
            <a:r>
              <a:rPr lang="zh-CN" altLang="en-US" sz="24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方案都属于构造各类计算机密码方案和协议的最基本的工具，其安全性在本质上都是某种意义上的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抗伪造</a:t>
            </a:r>
            <a:r>
              <a:rPr lang="zh-CN" altLang="en-US" sz="24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性质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消息认证方案</a:t>
            </a:r>
            <a:r>
              <a:rPr lang="en-US" altLang="zh-CN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message authentication</a:t>
            </a:r>
            <a:r>
              <a:rPr lang="en-US" altLang="zh-CN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：对称机制</a:t>
            </a:r>
            <a:r>
              <a:rPr lang="en-US" altLang="zh-CN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数字签名方案</a:t>
            </a:r>
            <a:r>
              <a:rPr lang="en-US" altLang="zh-CN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digital signature</a:t>
            </a:r>
            <a:r>
              <a:rPr lang="en-US" altLang="zh-CN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：非对称机制</a:t>
            </a:r>
            <a:endParaRPr lang="zh-CN" altLang="en-US" sz="24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12"/>
    </mc:Choice>
    <mc:Fallback xmlns="">
      <p:transition spd="slow" advTm="7811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80120"/>
          </a:xfrm>
        </p:spPr>
        <p:txBody>
          <a:bodyPr/>
          <a:lstStyle/>
          <a:p>
            <a:r>
              <a:rPr lang="zh-CN" altLang="en-US" dirty="0" smtClean="0"/>
              <a:t>消息认证方案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8398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MAC Scheme</a:t>
                </a:r>
                <a:r>
                  <a:rPr lang="zh-CN" altLang="en-US" dirty="0" smtClean="0"/>
                  <a:t>：工作方式和安全目标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        </a:t>
                </a:r>
                <a:endParaRPr lang="en-US" altLang="zh-CN" dirty="0" smtClean="0"/>
              </a:p>
              <a:p>
                <a:pPr algn="just"/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一、消息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认证方案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400" i="1" dirty="0">
                    <a:solidFill>
                      <a:srgbClr val="0070C0"/>
                    </a:solidFill>
                  </a:rPr>
                  <a:t>Message </a:t>
                </a:r>
                <a:r>
                  <a:rPr lang="en-US" altLang="zh-CN" sz="2400" i="1" dirty="0" smtClean="0">
                    <a:solidFill>
                      <a:srgbClr val="0070C0"/>
                    </a:solidFill>
                  </a:rPr>
                  <a:t>Authentication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用于保证数据一致性，防止数据在从发送方到达接收方的过程中被篡改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为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达到防篡改的目的，发送方和接收方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事先获得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一个共享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密钥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发送方以该密钥为参数计算数据认证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码</a:t>
                </a:r>
                <a:r>
                  <a:rPr lang="el-GR" altLang="zh-CN" sz="2400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σ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2400" i="1" dirty="0" smtClean="0">
                    <a:solidFill>
                      <a:srgbClr val="0070C0"/>
                    </a:solidFill>
                  </a:rPr>
                  <a:t>MAC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4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4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), 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发送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l-GR" altLang="zh-CN" sz="2400" i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σ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);</a:t>
                </a:r>
              </a:p>
              <a:p>
                <a:pPr algn="just"/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接收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方则以该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密钥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为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参数对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数据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认证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码</a:t>
                </a:r>
                <a:r>
                  <a:rPr lang="el-GR" altLang="zh-CN" sz="2400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σ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进行验证：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Vf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400" i="1" dirty="0">
                    <a:solidFill>
                      <a:srgbClr val="FF0000"/>
                    </a:solidFill>
                  </a:rPr>
                  <a:t> M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</a:t>
                </a:r>
                <a:r>
                  <a:rPr lang="el-GR" altLang="zh-CN" sz="2400" i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σ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=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1.</a:t>
                </a:r>
              </a:p>
              <a:p>
                <a:pPr algn="just"/>
                <a:r>
                  <a:rPr lang="zh-CN" altLang="en-US" sz="2400" dirty="0" smtClean="0">
                    <a:solidFill>
                      <a:srgbClr val="0070C0"/>
                    </a:solidFill>
                  </a:rPr>
                  <a:t>二、 消息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认证方案的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安全目标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在于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任何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攻击者在未知密钥的情况下，不可能有效伪造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出正确的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消息认证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码</a:t>
                </a:r>
                <a:r>
                  <a:rPr lang="el-GR" altLang="zh-CN" sz="2400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σ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sz="24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839816"/>
              </a:xfrm>
              <a:blipFill rotWithShape="1">
                <a:blip r:embed="rId4"/>
                <a:stretch>
                  <a:fillRect l="-889" t="-1511" r="-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28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99"/>
    </mc:Choice>
    <mc:Fallback xmlns="">
      <p:transition spd="slow" advTm="30639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80120"/>
          </a:xfrm>
        </p:spPr>
        <p:txBody>
          <a:bodyPr/>
          <a:lstStyle/>
          <a:p>
            <a:r>
              <a:rPr lang="zh-CN" altLang="en-US" dirty="0" smtClean="0"/>
              <a:t>消息认证方案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839816"/>
              </a:xfrm>
            </p:spPr>
            <p:txBody>
              <a:bodyPr/>
              <a:lstStyle/>
              <a:p>
                <a:r>
                  <a:rPr lang="en-US" altLang="zh-CN" dirty="0" smtClean="0"/>
                  <a:t>MAC</a:t>
                </a:r>
                <a:r>
                  <a:rPr lang="zh-CN" altLang="en-US" dirty="0" smtClean="0"/>
                  <a:t>方案的简单实现：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借助于一个对称加密方案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(KG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, E, D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MAC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方案可构造如下：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对称密钥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消息认证码生成算法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MAC(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         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σ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K, 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 </a:t>
                </a: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     消息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认证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码认证算法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Vf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σ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         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=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D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K,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σ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); </a:t>
                </a:r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注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1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如果对称加密方案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CCA-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安全，则上述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MAC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方案抗伪造。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注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上述构造并非最具计算效率的方法，达成相同安全目的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同时在效率上更为实用的方法，参阅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B.Schnerier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等著作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(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或因特网标准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RFC)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839816"/>
              </a:xfrm>
              <a:blipFill rotWithShape="1">
                <a:blip r:embed="rId4"/>
                <a:stretch>
                  <a:fillRect l="-889" t="-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4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975"/>
    </mc:Choice>
    <mc:Fallback xmlns="">
      <p:transition spd="slow" advTm="46697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 smtClean="0"/>
              <a:t>消息认证方案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70C0"/>
                    </a:solidFill>
                  </a:rPr>
                  <a:t>消息认证方案安全模型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(</a:t>
                </a:r>
                <a:r>
                  <a:rPr lang="en-US" altLang="zh-CN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KG,MAC,Vf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</a:t>
                </a:r>
                <a:r>
                  <a:rPr lang="zh-CN" altLang="en-US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的抗</a:t>
                </a:r>
                <a:r>
                  <a:rPr lang="zh-CN" altLang="en-US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伪造性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altLang="zh-CN" sz="1000" dirty="0" smtClean="0">
                  <a:solidFill>
                    <a:srgbClr val="0070C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消息认证方案定义做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CMF-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不安全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in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Secure Against Chosen Message Forge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，若存在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P.P.T.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和多项式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，对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满足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                                  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</a:rPr>
                  <a:t>Vf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, M</a:t>
                </a:r>
                <a:r>
                  <a:rPr lang="en-US" altLang="zh-CN" sz="2000" baseline="30000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</a:t>
                </a:r>
                <a:r>
                  <a:rPr lang="el-GR" altLang="zh-CN" sz="2000" i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σ </a:t>
                </a:r>
                <a:r>
                  <a:rPr lang="en-US" altLang="zh-CN" sz="2000" baseline="30000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*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]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1/poly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  <a:blipFill rotWithShape="1">
                <a:blip r:embed="rId4"/>
                <a:stretch>
                  <a:fillRect l="-853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275856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372200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332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认证</a:t>
            </a:r>
            <a:r>
              <a:rPr lang="zh-CN" altLang="en-US" dirty="0" smtClean="0"/>
              <a:t>密钥持有者      </a:t>
            </a:r>
            <a:r>
              <a:rPr lang="en-US" altLang="zh-CN" b="1" i="1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/>
              <a:t>是安全参数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841308"/>
            <a:ext cx="248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：伪造</a:t>
            </a:r>
            <a:r>
              <a:rPr lang="zh-CN" altLang="en-US" dirty="0" smtClean="0"/>
              <a:t>者</a:t>
            </a:r>
            <a:r>
              <a:rPr lang="en-US" altLang="zh-CN" dirty="0" smtClean="0"/>
              <a:t>/P.P.T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4298" y="2176584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en-US" altLang="zh-CN" i="1" dirty="0" smtClean="0"/>
                  <a:t>K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KG(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8" y="2176584"/>
                <a:ext cx="20162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275856" y="257997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6546" y="221064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i="1" dirty="0" smtClean="0">
                <a:solidFill>
                  <a:srgbClr val="0070C0"/>
                </a:solidFill>
              </a:rPr>
              <a:t>|K|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52776" y="2579972"/>
                <a:ext cx="274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,{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}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=1,…,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A1(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|K|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776" y="2579972"/>
                <a:ext cx="274325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78" t="-8197" r="-22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256432" y="314096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4448" y="32979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6.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altLang="zh-CN" i="1" dirty="0">
                <a:solidFill>
                  <a:srgbClr val="0070C0"/>
                </a:solidFill>
                <a:latin typeface="Cambria Math"/>
                <a:ea typeface="Cambria Math"/>
              </a:rPr>
              <a:t>σ 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=1</a:t>
            </a:r>
            <a:r>
              <a:rPr lang="en-US" altLang="zh-CN" baseline="-25000" dirty="0">
                <a:solidFill>
                  <a:srgbClr val="0070C0"/>
                </a:solidFill>
              </a:rPr>
              <a:t>,…,</a:t>
            </a:r>
            <a:r>
              <a:rPr lang="en-US" altLang="zh-CN" i="1" baseline="-25000" dirty="0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5928" y="44819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K</a:t>
            </a:r>
            <a:r>
              <a:rPr lang="en-US" altLang="zh-CN" i="1" dirty="0">
                <a:solidFill>
                  <a:srgbClr val="0070C0"/>
                </a:solidFill>
              </a:rPr>
              <a:t>, M</a:t>
            </a:r>
            <a:r>
              <a:rPr lang="en-US" altLang="zh-CN" baseline="30000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el-GR" altLang="zh-CN" i="1" dirty="0">
                <a:solidFill>
                  <a:srgbClr val="0070C0"/>
                </a:solidFill>
                <a:latin typeface="Cambria Math"/>
                <a:ea typeface="Cambria Math"/>
              </a:rPr>
              <a:t>σ </a:t>
            </a:r>
            <a:r>
              <a:rPr lang="en-US" altLang="zh-CN" baseline="30000" dirty="0" smtClean="0">
                <a:solidFill>
                  <a:srgbClr val="0070C0"/>
                </a:solidFill>
                <a:latin typeface="Cambria Math"/>
                <a:ea typeface="Cambria Math"/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</a:rPr>
              <a:t>) =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? </a:t>
            </a:r>
            <a:r>
              <a:rPr lang="en-US" altLang="zh-CN" dirty="0" smtClean="0">
                <a:solidFill>
                  <a:srgbClr val="0070C0"/>
                </a:solidFill>
              </a:rPr>
              <a:t>1;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75856" y="449116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49108" y="411259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baseline="30000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el-GR" altLang="zh-CN" i="1" dirty="0">
                <a:solidFill>
                  <a:srgbClr val="0070C0"/>
                </a:solidFill>
                <a:latin typeface="Cambria Math"/>
                <a:ea typeface="Cambria Math"/>
              </a:rPr>
              <a:t>σ </a:t>
            </a:r>
            <a:r>
              <a:rPr lang="en-US" altLang="zh-CN" baseline="30000" dirty="0" smtClean="0">
                <a:solidFill>
                  <a:srgbClr val="0070C0"/>
                </a:solidFill>
                <a:latin typeface="Cambria Math"/>
                <a:ea typeface="Cambria Math"/>
              </a:rPr>
              <a:t>*</a:t>
            </a:r>
            <a:endParaRPr lang="zh-CN" altLang="en-US" i="1" baseline="3000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9552" y="4941168"/>
            <a:ext cx="8106256" cy="1392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7564" y="6333980"/>
            <a:ext cx="759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</a:rPr>
              <a:t>【</a:t>
            </a:r>
            <a:r>
              <a:rPr lang="zh-CN" altLang="en-US" sz="1200" dirty="0" smtClean="0">
                <a:solidFill>
                  <a:srgbClr val="00B050"/>
                </a:solidFill>
              </a:rPr>
              <a:t>思考</a:t>
            </a:r>
            <a:r>
              <a:rPr lang="en-US" altLang="zh-CN" sz="1200" dirty="0" smtClean="0">
                <a:solidFill>
                  <a:srgbClr val="00B050"/>
                </a:solidFill>
              </a:rPr>
              <a:t>】MAC</a:t>
            </a:r>
            <a:r>
              <a:rPr lang="zh-CN" altLang="en-US" sz="1200" dirty="0" smtClean="0">
                <a:solidFill>
                  <a:srgbClr val="00B050"/>
                </a:solidFill>
              </a:rPr>
              <a:t>方案抗伪造、但不抗抵赖，为什么？    注意同数字签名方案在这方面的区别</a:t>
            </a:r>
            <a:r>
              <a:rPr lang="zh-CN" altLang="en-US" sz="1200" b="1" dirty="0" smtClean="0">
                <a:solidFill>
                  <a:srgbClr val="00B050"/>
                </a:solidFill>
              </a:rPr>
              <a:t>！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275856" y="366731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74156" y="2768177"/>
            <a:ext cx="167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=1,…,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15616" y="314827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el-GR" altLang="zh-CN" i="1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σ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𝑀𝐴𝐶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K,M</a:t>
                </a:r>
                <a:r>
                  <a:rPr lang="en-US" altLang="zh-CN" i="1" baseline="-25000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);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48278"/>
                <a:ext cx="244827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90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84168" y="3723494"/>
                <a:ext cx="33312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7.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,</a:t>
                </a:r>
                <a:r>
                  <a:rPr lang="el-GR" altLang="zh-CN" i="1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σ 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St,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i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σ </a:t>
                </a:r>
                <a:r>
                  <a:rPr lang="en-US" altLang="zh-CN" i="1" baseline="-25000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i="1" baseline="-25000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baseline="-25000" dirty="0">
                    <a:solidFill>
                      <a:srgbClr val="0070C0"/>
                    </a:solidFill>
                  </a:rPr>
                  <a:t>=1,…,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   M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i="1" baseline="-25000" dirty="0">
                    <a:solidFill>
                      <a:srgbClr val="0070C0"/>
                    </a:solidFill>
                  </a:rPr>
                  <a:t>k</a:t>
                </a:r>
                <a:endParaRPr lang="zh-CN" alt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723494"/>
                <a:ext cx="3331228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1463" t="-66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1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685967"/>
    </mc:Choice>
    <mc:Fallback xmlns="">
      <p:transition spd="slow" advTm="68596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20"/>
            <a:ext cx="8229600" cy="882400"/>
          </a:xfrm>
        </p:spPr>
        <p:txBody>
          <a:bodyPr/>
          <a:lstStyle/>
          <a:p>
            <a:r>
              <a:rPr lang="zh-CN" altLang="en-US" dirty="0" smtClean="0"/>
              <a:t>数字签名方案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r>
                  <a:rPr lang="zh-CN" altLang="en-US" dirty="0" smtClean="0"/>
                  <a:t>关于安全散列函数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Security Hash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的预备知识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1.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一个字符串到字符串的映射</a:t>
                </a:r>
                <a:r>
                  <a:rPr lang="en-US" altLang="zh-CN" sz="2000" b="1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{0,1}</a:t>
                </a:r>
                <a:r>
                  <a:rPr lang="en-US" altLang="zh-CN" sz="2000" baseline="30000" dirty="0" smtClean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</a:rPr>
                  <a:t>{0,1}</a:t>
                </a:r>
                <a:r>
                  <a:rPr lang="en-US" altLang="zh-CN" sz="2000" i="1" baseline="30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相伴随的三类问题：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已知条件：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的算法逻辑，且存在高效算法从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计算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))</a:t>
                </a:r>
              </a:p>
              <a:p>
                <a:pPr marL="273050" indent="439738"/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第一类原像问题：对任何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，求任何满足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=H(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</a:t>
                </a:r>
              </a:p>
              <a:p>
                <a:pPr marL="273050" indent="439738"/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第二类原像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问题：对任何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求任何满足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=H(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000" b="1" i="1" baseline="3000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的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000" i="1" baseline="30000" dirty="0" smtClean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marL="273050" indent="439738"/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冲突问题：求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000" i="1" baseline="30000" dirty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使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000" i="1" baseline="30000" dirty="0">
                    <a:solidFill>
                      <a:srgbClr val="FF0000"/>
                    </a:solidFill>
                  </a:rPr>
                  <a:t> *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273050" indent="439738"/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marL="273050" indent="0">
                  <a:buNone/>
                </a:pP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2. </a:t>
                </a:r>
                <a:r>
                  <a:rPr lang="en-US" altLang="zh-CN" sz="2000" b="1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的安全性质：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marL="273050" indent="0"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altLang="zh-CN" sz="2000" b="1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定义做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抗第一类原像攻击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，若第一类原像问题难解；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marL="273050" indent="0">
                  <a:buNone/>
                </a:pP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altLang="zh-CN" sz="2000" b="1" i="1" dirty="0">
                    <a:solidFill>
                      <a:srgbClr val="0070C0"/>
                    </a:solidFill>
                  </a:rPr>
                  <a:t>H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定义做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抗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第二类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原像攻击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，若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第二类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原像问题难解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marL="273050" indent="0"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altLang="zh-CN" sz="2000" b="1" i="1" dirty="0">
                    <a:solidFill>
                      <a:srgbClr val="0070C0"/>
                    </a:solidFill>
                  </a:rPr>
                  <a:t>H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定义做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抗冲突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(collision-free)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，若其冲突问题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难解；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273050" indent="0">
                  <a:buNone/>
                </a:pP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marL="273050" indent="0">
                  <a:buNone/>
                </a:pP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3.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具有以上性质的</a:t>
                </a:r>
                <a:r>
                  <a:rPr lang="en-US" altLang="zh-CN" sz="2000" b="1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的实例：基于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MD-5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或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SHA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HMAC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等标准算法。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273050" indent="0">
                  <a:buNone/>
                </a:pP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marL="273050" indent="0">
                  <a:buNone/>
                </a:pP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marL="273050" indent="0">
                  <a:buNone/>
                </a:pP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273050" indent="439738"/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en-US" altLang="zh-CN" sz="20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688632"/>
              </a:xfrm>
              <a:blipFill rotWithShape="1">
                <a:blip r:embed="rId4"/>
                <a:stretch>
                  <a:fillRect l="-889" t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1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145"/>
    </mc:Choice>
    <mc:Fallback xmlns="">
      <p:transition spd="slow" advTm="76414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80120"/>
          </a:xfrm>
        </p:spPr>
        <p:txBody>
          <a:bodyPr/>
          <a:lstStyle/>
          <a:p>
            <a:r>
              <a:rPr lang="zh-CN" altLang="en-US" dirty="0" smtClean="0"/>
              <a:t>数字签名方案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r>
              <a:rPr lang="zh-CN" altLang="en-US" dirty="0"/>
              <a:t>数字签名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Digital Signature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：基本概念</a:t>
            </a:r>
            <a:endParaRPr lang="en-US" altLang="zh-CN" dirty="0" smtClean="0"/>
          </a:p>
          <a:p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1.    </a:t>
            </a:r>
            <a:r>
              <a:rPr lang="zh-CN" altLang="en-US" sz="2000" dirty="0" smtClean="0">
                <a:solidFill>
                  <a:srgbClr val="0070C0"/>
                </a:solidFill>
              </a:rPr>
              <a:t>数字签名</a:t>
            </a:r>
            <a:r>
              <a:rPr lang="zh-CN" altLang="en-US" sz="2000" dirty="0">
                <a:solidFill>
                  <a:srgbClr val="0070C0"/>
                </a:solidFill>
              </a:rPr>
              <a:t>方案</a:t>
            </a:r>
            <a:r>
              <a:rPr lang="en-US" altLang="zh-CN" sz="2000" dirty="0" smtClean="0">
                <a:solidFill>
                  <a:srgbClr val="FF0000"/>
                </a:solidFill>
              </a:rPr>
              <a:t>Ξ = (</a:t>
            </a:r>
            <a:r>
              <a:rPr lang="en-US" altLang="zh-CN" sz="2000" dirty="0">
                <a:solidFill>
                  <a:srgbClr val="FF0000"/>
                </a:solidFill>
              </a:rPr>
              <a:t>KG, Sig, </a:t>
            </a:r>
            <a:r>
              <a:rPr lang="en-US" altLang="zh-CN" sz="2000" dirty="0" err="1">
                <a:solidFill>
                  <a:srgbClr val="FF0000"/>
                </a:solidFill>
              </a:rPr>
              <a:t>Vf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是一</a:t>
            </a:r>
            <a:r>
              <a:rPr lang="zh-CN" altLang="en-US" sz="2000" dirty="0" smtClean="0">
                <a:solidFill>
                  <a:srgbClr val="0070C0"/>
                </a:solidFill>
              </a:rPr>
              <a:t>组算法</a:t>
            </a:r>
            <a:r>
              <a:rPr lang="en-US" altLang="zh-CN" sz="2000" i="1" dirty="0">
                <a:solidFill>
                  <a:srgbClr val="0070C0"/>
                </a:solidFill>
              </a:rPr>
              <a:t>KG</a:t>
            </a:r>
            <a:r>
              <a:rPr lang="zh-CN" altLang="en-US" sz="2000" dirty="0">
                <a:solidFill>
                  <a:srgbClr val="0070C0"/>
                </a:solidFill>
              </a:rPr>
              <a:t>、</a:t>
            </a:r>
            <a:r>
              <a:rPr lang="en-US" altLang="zh-CN" sz="2000" i="1" dirty="0">
                <a:solidFill>
                  <a:srgbClr val="0070C0"/>
                </a:solidFill>
              </a:rPr>
              <a:t>Sig</a:t>
            </a:r>
            <a:r>
              <a:rPr lang="zh-CN" altLang="en-US" sz="2000" dirty="0" smtClean="0">
                <a:solidFill>
                  <a:srgbClr val="0070C0"/>
                </a:solidFill>
              </a:rPr>
              <a:t>和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Vf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设</a:t>
            </a:r>
            <a:r>
              <a:rPr lang="en-US" altLang="zh-CN" sz="2000" i="1" dirty="0">
                <a:solidFill>
                  <a:srgbClr val="FF0000"/>
                </a:solidFill>
              </a:rPr>
              <a:t>k</a:t>
            </a:r>
            <a:r>
              <a:rPr lang="zh-CN" altLang="en-US" sz="2000" dirty="0">
                <a:solidFill>
                  <a:srgbClr val="0070C0"/>
                </a:solidFill>
              </a:rPr>
              <a:t>是复杂度参数，</a:t>
            </a:r>
            <a:r>
              <a:rPr lang="en-US" altLang="zh-CN" sz="2000" i="1" dirty="0">
                <a:solidFill>
                  <a:srgbClr val="FF0000"/>
                </a:solidFill>
              </a:rPr>
              <a:t>KG </a:t>
            </a:r>
            <a:r>
              <a:rPr lang="zh-CN" altLang="en-US" sz="2000" dirty="0" smtClean="0">
                <a:solidFill>
                  <a:srgbClr val="0070C0"/>
                </a:solidFill>
              </a:rPr>
              <a:t>是密钥</a:t>
            </a:r>
            <a:r>
              <a:rPr lang="zh-CN" altLang="en-US" sz="2000" dirty="0">
                <a:solidFill>
                  <a:srgbClr val="0070C0"/>
                </a:solidFill>
              </a:rPr>
              <a:t>生成算法，输出公钥</a:t>
            </a:r>
            <a:r>
              <a:rPr lang="en-US" altLang="zh-CN" sz="2000" dirty="0">
                <a:solidFill>
                  <a:srgbClr val="0070C0"/>
                </a:solidFill>
              </a:rPr>
              <a:t>/</a:t>
            </a:r>
            <a:r>
              <a:rPr lang="zh-CN" altLang="en-US" sz="2000" dirty="0">
                <a:solidFill>
                  <a:srgbClr val="0070C0"/>
                </a:solidFill>
              </a:rPr>
              <a:t>私钥对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</a:rPr>
              <a:t>pk</a:t>
            </a:r>
            <a:r>
              <a:rPr lang="en-US" altLang="zh-CN" sz="2000" dirty="0" err="1">
                <a:solidFill>
                  <a:srgbClr val="FF0000"/>
                </a:solidFill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</a:rPr>
              <a:t>sk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，其中公钥</a:t>
            </a:r>
            <a:r>
              <a:rPr lang="en-US" altLang="zh-CN" sz="2000" i="1" dirty="0" err="1">
                <a:solidFill>
                  <a:srgbClr val="0070C0"/>
                </a:solidFill>
              </a:rPr>
              <a:t>pk</a:t>
            </a:r>
            <a:r>
              <a:rPr lang="zh-CN" altLang="en-US" sz="2000" dirty="0">
                <a:solidFill>
                  <a:srgbClr val="0070C0"/>
                </a:solidFill>
              </a:rPr>
              <a:t>被公开，私钥</a:t>
            </a:r>
            <a:r>
              <a:rPr lang="en-US" altLang="zh-CN" sz="2000" i="1" dirty="0" err="1">
                <a:solidFill>
                  <a:srgbClr val="0070C0"/>
                </a:solidFill>
              </a:rPr>
              <a:t>sk</a:t>
            </a:r>
            <a:r>
              <a:rPr lang="zh-CN" altLang="en-US" sz="2000" dirty="0">
                <a:solidFill>
                  <a:srgbClr val="0070C0"/>
                </a:solidFill>
              </a:rPr>
              <a:t>则仅被签名者</a:t>
            </a:r>
            <a:r>
              <a:rPr lang="zh-CN" altLang="en-US" sz="2000" dirty="0" smtClean="0">
                <a:solidFill>
                  <a:srgbClr val="0070C0"/>
                </a:solidFill>
              </a:rPr>
              <a:t>持有。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Sig</a:t>
            </a:r>
            <a:r>
              <a:rPr lang="zh-CN" altLang="en-US" sz="2000" dirty="0">
                <a:solidFill>
                  <a:srgbClr val="0070C0"/>
                </a:solidFill>
              </a:rPr>
              <a:t>是签名算法，以私钥</a:t>
            </a:r>
            <a:r>
              <a:rPr lang="en-US" altLang="zh-CN" sz="2000" i="1" dirty="0" err="1">
                <a:solidFill>
                  <a:srgbClr val="0070C0"/>
                </a:solidFill>
              </a:rPr>
              <a:t>sk</a:t>
            </a:r>
            <a:r>
              <a:rPr lang="zh-CN" altLang="en-US" sz="2000" dirty="0">
                <a:solidFill>
                  <a:srgbClr val="0070C0"/>
                </a:solidFill>
              </a:rPr>
              <a:t>和消息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M</a:t>
            </a:r>
            <a:r>
              <a:rPr lang="zh-CN" altLang="en-US" sz="2000" dirty="0" smtClean="0">
                <a:solidFill>
                  <a:srgbClr val="0070C0"/>
                </a:solidFill>
              </a:rPr>
              <a:t>为输入，计算签名</a:t>
            </a:r>
            <a:r>
              <a:rPr lang="en-US" altLang="zh-CN" sz="2000" dirty="0" smtClean="0">
                <a:solidFill>
                  <a:srgbClr val="FF0000"/>
                </a:solidFill>
              </a:rPr>
              <a:t>σ</a:t>
            </a:r>
            <a:r>
              <a:rPr lang="en-US" altLang="zh-CN" sz="2000" dirty="0" smtClean="0">
                <a:solidFill>
                  <a:srgbClr val="0070C0"/>
                </a:solidFill>
              </a:rPr>
              <a:t>=Sig(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sk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,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M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r>
              <a:rPr lang="en-US" altLang="zh-CN" sz="2000" dirty="0" smtClean="0">
                <a:solidFill>
                  <a:srgbClr val="0070C0"/>
                </a:solidFill>
              </a:rPr>
              <a:t>   </a:t>
            </a:r>
          </a:p>
          <a:p>
            <a:r>
              <a:rPr lang="en-US" altLang="zh-CN" sz="2000" i="1" dirty="0">
                <a:solidFill>
                  <a:srgbClr val="0070C0"/>
                </a:solidFill>
              </a:rPr>
              <a:t> 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    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Vf</a:t>
            </a:r>
            <a:r>
              <a:rPr lang="zh-CN" altLang="en-US" sz="2000" dirty="0">
                <a:solidFill>
                  <a:srgbClr val="0070C0"/>
                </a:solidFill>
              </a:rPr>
              <a:t>是验证算法，以公钥</a:t>
            </a:r>
            <a:r>
              <a:rPr lang="en-US" altLang="zh-CN" sz="2000" i="1" dirty="0" err="1">
                <a:solidFill>
                  <a:srgbClr val="0070C0"/>
                </a:solidFill>
              </a:rPr>
              <a:t>pk</a:t>
            </a:r>
            <a:r>
              <a:rPr lang="zh-CN" altLang="en-US" sz="2000" dirty="0">
                <a:solidFill>
                  <a:srgbClr val="0070C0"/>
                </a:solidFill>
              </a:rPr>
              <a:t>、消息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zh-CN" altLang="en-US" sz="2000" dirty="0">
                <a:solidFill>
                  <a:srgbClr val="0070C0"/>
                </a:solidFill>
              </a:rPr>
              <a:t>和字串</a:t>
            </a:r>
            <a:r>
              <a:rPr lang="en-US" altLang="zh-CN" sz="2000" dirty="0">
                <a:solidFill>
                  <a:srgbClr val="FF0000"/>
                </a:solidFill>
              </a:rPr>
              <a:t>σ</a:t>
            </a:r>
            <a:r>
              <a:rPr lang="zh-CN" altLang="en-US" sz="2000" dirty="0">
                <a:solidFill>
                  <a:srgbClr val="0070C0"/>
                </a:solidFill>
              </a:rPr>
              <a:t>为输入并输出验证</a:t>
            </a:r>
            <a:r>
              <a:rPr lang="zh-CN" altLang="en-US" sz="2000" dirty="0" smtClean="0">
                <a:solidFill>
                  <a:srgbClr val="0070C0"/>
                </a:solidFill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0070C0"/>
                </a:solidFill>
              </a:rPr>
              <a:t>表示接受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zh-CN" altLang="en-US" sz="2000" dirty="0">
                <a:solidFill>
                  <a:srgbClr val="0070C0"/>
                </a:solidFill>
              </a:rPr>
              <a:t>验证成功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0070C0"/>
                </a:solidFill>
              </a:rPr>
              <a:t>表示拒绝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zh-CN" altLang="en-US" sz="2000" dirty="0">
                <a:solidFill>
                  <a:srgbClr val="0070C0"/>
                </a:solidFill>
              </a:rPr>
              <a:t>验证失败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Vf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pk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,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 σ</a:t>
            </a:r>
            <a:r>
              <a:rPr lang="en-US" altLang="zh-CN" sz="2000" dirty="0" smtClean="0">
                <a:solidFill>
                  <a:srgbClr val="FF0000"/>
                </a:solidFill>
              </a:rPr>
              <a:t>) =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?</a:t>
            </a:r>
            <a:r>
              <a:rPr lang="en-US" altLang="zh-CN" sz="2000" dirty="0" smtClean="0">
                <a:solidFill>
                  <a:srgbClr val="FF0000"/>
                </a:solidFill>
              </a:rPr>
              <a:t> 1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2.   KG</a:t>
            </a:r>
            <a:r>
              <a:rPr lang="en-US" altLang="zh-CN" sz="2000" dirty="0">
                <a:solidFill>
                  <a:srgbClr val="0070C0"/>
                </a:solidFill>
              </a:rPr>
              <a:t>, Sig </a:t>
            </a:r>
            <a:r>
              <a:rPr lang="zh-CN" altLang="en-US" sz="2000" dirty="0">
                <a:solidFill>
                  <a:srgbClr val="0070C0"/>
                </a:solidFill>
              </a:rPr>
              <a:t>和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Vf</a:t>
            </a:r>
            <a:r>
              <a:rPr lang="zh-CN" altLang="en-US" sz="2000" dirty="0" smtClean="0">
                <a:solidFill>
                  <a:srgbClr val="0070C0"/>
                </a:solidFill>
              </a:rPr>
              <a:t>须</a:t>
            </a:r>
            <a:r>
              <a:rPr lang="zh-CN" altLang="en-US" sz="2000" dirty="0">
                <a:solidFill>
                  <a:srgbClr val="0070C0"/>
                </a:solidFill>
              </a:rPr>
              <a:t>满足</a:t>
            </a:r>
            <a:r>
              <a:rPr lang="zh-CN" altLang="en-US" sz="2000" dirty="0">
                <a:solidFill>
                  <a:srgbClr val="FF0000"/>
                </a:solidFill>
              </a:rPr>
              <a:t>一致性</a:t>
            </a:r>
            <a:r>
              <a:rPr lang="zh-CN" altLang="en-US" sz="2000" dirty="0">
                <a:solidFill>
                  <a:srgbClr val="0070C0"/>
                </a:solidFill>
              </a:rPr>
              <a:t>关系：对任何</a:t>
            </a:r>
            <a:r>
              <a:rPr lang="en-US" altLang="zh-CN" sz="2000" i="1" dirty="0">
                <a:solidFill>
                  <a:srgbClr val="0070C0"/>
                </a:solidFill>
              </a:rPr>
              <a:t>k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zh-CN" altLang="en-US" sz="2000" dirty="0">
                <a:solidFill>
                  <a:srgbClr val="0070C0"/>
                </a:solidFill>
              </a:rPr>
              <a:t>和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zh-CN" altLang="en-US" sz="2000" dirty="0">
                <a:solidFill>
                  <a:srgbClr val="0070C0"/>
                </a:solidFill>
              </a:rPr>
              <a:t>恒</a:t>
            </a:r>
            <a:r>
              <a:rPr lang="zh-CN" altLang="en-US" sz="2000" dirty="0" smtClean="0">
                <a:solidFill>
                  <a:srgbClr val="0070C0"/>
                </a:solidFill>
              </a:rPr>
              <a:t>有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       P</a:t>
            </a:r>
            <a:r>
              <a:rPr lang="en-US" altLang="zh-CN" sz="2000" dirty="0">
                <a:solidFill>
                  <a:srgbClr val="FF0000"/>
                </a:solidFill>
              </a:rPr>
              <a:t>[(</a:t>
            </a:r>
            <a:r>
              <a:rPr lang="en-US" altLang="zh-CN" sz="2000" i="1" dirty="0" err="1">
                <a:solidFill>
                  <a:srgbClr val="FF0000"/>
                </a:solidFill>
              </a:rPr>
              <a:t>pk</a:t>
            </a:r>
            <a:r>
              <a:rPr lang="en-US" altLang="zh-CN" sz="2000" dirty="0" err="1">
                <a:solidFill>
                  <a:srgbClr val="FF0000"/>
                </a:solidFill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</a:rPr>
              <a:t>sk</a:t>
            </a:r>
            <a:r>
              <a:rPr lang="en-US" altLang="zh-CN" sz="2000" dirty="0">
                <a:solidFill>
                  <a:srgbClr val="FF0000"/>
                </a:solidFill>
              </a:rPr>
              <a:t>)←KG(</a:t>
            </a:r>
            <a:r>
              <a:rPr lang="en-US" altLang="zh-CN" sz="2000" i="1" dirty="0">
                <a:solidFill>
                  <a:srgbClr val="FF0000"/>
                </a:solidFill>
              </a:rPr>
              <a:t>k</a:t>
            </a:r>
            <a:r>
              <a:rPr lang="en-US" altLang="zh-CN" sz="2000" dirty="0">
                <a:solidFill>
                  <a:srgbClr val="FF0000"/>
                </a:solidFill>
              </a:rPr>
              <a:t>); </a:t>
            </a:r>
            <a:r>
              <a:rPr lang="en-US" altLang="zh-CN" sz="2000" dirty="0" err="1">
                <a:solidFill>
                  <a:srgbClr val="FF0000"/>
                </a:solidFill>
              </a:rPr>
              <a:t>σ←Sig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</a:rPr>
              <a:t>sk</a:t>
            </a:r>
            <a:r>
              <a:rPr lang="en-US" altLang="zh-CN" sz="2000" dirty="0">
                <a:solidFill>
                  <a:srgbClr val="FF0000"/>
                </a:solidFill>
              </a:rPr>
              <a:t>, M): </a:t>
            </a:r>
            <a:r>
              <a:rPr lang="en-US" altLang="zh-CN" sz="2000" dirty="0" err="1">
                <a:solidFill>
                  <a:srgbClr val="FF0000"/>
                </a:solidFill>
              </a:rPr>
              <a:t>Vf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</a:rPr>
              <a:t>pk</a:t>
            </a:r>
            <a:r>
              <a:rPr lang="en-US" altLang="zh-CN" sz="2000" dirty="0" err="1">
                <a:solidFill>
                  <a:srgbClr val="FF0000"/>
                </a:solidFill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</a:rPr>
              <a:t>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</a:rPr>
              <a:t>σ</a:t>
            </a:r>
            <a:r>
              <a:rPr lang="en-US" altLang="zh-CN" sz="2000" dirty="0">
                <a:solidFill>
                  <a:srgbClr val="FF0000"/>
                </a:solidFill>
              </a:rPr>
              <a:t>)=1]=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79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77"/>
    </mc:Choice>
    <mc:Fallback xmlns="">
      <p:transition spd="slow" advTm="30717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数字签名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70C0"/>
                    </a:solidFill>
                  </a:rPr>
                  <a:t>数字签名方案安全模型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(</a:t>
                </a:r>
                <a:r>
                  <a:rPr lang="en-US" altLang="zh-CN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KG,Sig,Vf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</a:t>
                </a:r>
                <a:r>
                  <a:rPr lang="zh-CN" altLang="en-US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的抗</a:t>
                </a:r>
                <a:r>
                  <a:rPr lang="zh-CN" altLang="en-US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伪造性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altLang="zh-CN" sz="1000" dirty="0" smtClean="0">
                  <a:solidFill>
                    <a:srgbClr val="0070C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数字签名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方案定义做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CMF-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不安全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in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Secure Against Chosen Message Forge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，若存在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P.P.T.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和多项式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，对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满足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                                  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</a:rPr>
                  <a:t>Vf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</a:rPr>
                  <a:t>pk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000" baseline="30000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</a:t>
                </a:r>
                <a:r>
                  <a:rPr lang="el-GR" altLang="zh-CN" sz="2000" i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σ </a:t>
                </a:r>
                <a:r>
                  <a:rPr lang="en-US" altLang="zh-CN" sz="2000" baseline="30000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*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]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1/poly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  <a:blipFill rotWithShape="1">
                <a:blip r:embed="rId4"/>
                <a:stretch>
                  <a:fillRect l="-853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275856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372200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332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签名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私</a:t>
            </a:r>
            <a:r>
              <a:rPr lang="zh-CN" altLang="en-US" dirty="0" smtClean="0"/>
              <a:t>钥持有者      </a:t>
            </a:r>
            <a:r>
              <a:rPr lang="en-US" altLang="zh-CN" b="1" i="1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/>
              <a:t>是安全参数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841308"/>
            <a:ext cx="248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：伪造</a:t>
            </a:r>
            <a:r>
              <a:rPr lang="zh-CN" altLang="en-US" dirty="0" smtClean="0"/>
              <a:t>者</a:t>
            </a:r>
            <a:r>
              <a:rPr lang="en-US" altLang="zh-CN" dirty="0" smtClean="0"/>
              <a:t>/P.P.T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59632" y="2176584"/>
                <a:ext cx="2550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𝑝𝑘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𝑠𝑘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KG(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176584"/>
                <a:ext cx="255089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5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275856" y="257997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6546" y="221064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pk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52776" y="2579972"/>
                <a:ext cx="274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,{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}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=1,…,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A1(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776" y="2579972"/>
                <a:ext cx="274325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256432" y="314096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4448" y="32979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6.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altLang="zh-CN" i="1" dirty="0">
                <a:solidFill>
                  <a:srgbClr val="0070C0"/>
                </a:solidFill>
                <a:latin typeface="Cambria Math"/>
                <a:ea typeface="Cambria Math"/>
              </a:rPr>
              <a:t>σ 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=1</a:t>
            </a:r>
            <a:r>
              <a:rPr lang="en-US" altLang="zh-CN" baseline="-25000" dirty="0">
                <a:solidFill>
                  <a:srgbClr val="0070C0"/>
                </a:solidFill>
              </a:rPr>
              <a:t>,…,</a:t>
            </a:r>
            <a:r>
              <a:rPr lang="en-US" altLang="zh-CN" i="1" baseline="-25000" dirty="0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5928" y="44819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pk</a:t>
            </a:r>
            <a:r>
              <a:rPr lang="en-US" altLang="zh-CN" i="1" dirty="0" smtClean="0">
                <a:solidFill>
                  <a:srgbClr val="0070C0"/>
                </a:solidFill>
              </a:rPr>
              <a:t>, </a:t>
            </a:r>
            <a:r>
              <a:rPr lang="en-US" altLang="zh-CN" i="1" dirty="0">
                <a:solidFill>
                  <a:srgbClr val="0070C0"/>
                </a:solidFill>
              </a:rPr>
              <a:t>M</a:t>
            </a:r>
            <a:r>
              <a:rPr lang="en-US" altLang="zh-CN" baseline="30000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el-GR" altLang="zh-CN" i="1" dirty="0">
                <a:solidFill>
                  <a:srgbClr val="0070C0"/>
                </a:solidFill>
                <a:latin typeface="Cambria Math"/>
                <a:ea typeface="Cambria Math"/>
              </a:rPr>
              <a:t>σ </a:t>
            </a:r>
            <a:r>
              <a:rPr lang="en-US" altLang="zh-CN" baseline="30000" dirty="0" smtClean="0">
                <a:solidFill>
                  <a:srgbClr val="0070C0"/>
                </a:solidFill>
                <a:latin typeface="Cambria Math"/>
                <a:ea typeface="Cambria Math"/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</a:rPr>
              <a:t>) =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? </a:t>
            </a:r>
            <a:r>
              <a:rPr lang="en-US" altLang="zh-CN" dirty="0" smtClean="0">
                <a:solidFill>
                  <a:srgbClr val="0070C0"/>
                </a:solidFill>
              </a:rPr>
              <a:t>1;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75856" y="449116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7525" y="410124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baseline="30000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el-GR" altLang="zh-CN" i="1" dirty="0">
                <a:solidFill>
                  <a:srgbClr val="0070C0"/>
                </a:solidFill>
                <a:latin typeface="Cambria Math"/>
                <a:ea typeface="Cambria Math"/>
              </a:rPr>
              <a:t>σ </a:t>
            </a:r>
            <a:r>
              <a:rPr lang="en-US" altLang="zh-CN" baseline="30000" dirty="0" smtClean="0">
                <a:solidFill>
                  <a:srgbClr val="0070C0"/>
                </a:solidFill>
                <a:latin typeface="Cambria Math"/>
                <a:ea typeface="Cambria Math"/>
              </a:rPr>
              <a:t>*</a:t>
            </a:r>
            <a:endParaRPr lang="zh-CN" altLang="en-US" i="1" baseline="3000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9552" y="4941168"/>
            <a:ext cx="8106256" cy="1392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7564" y="6333980"/>
            <a:ext cx="759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</a:rPr>
              <a:t>【</a:t>
            </a:r>
            <a:r>
              <a:rPr lang="zh-CN" altLang="en-US" sz="1200" dirty="0" smtClean="0">
                <a:solidFill>
                  <a:srgbClr val="00B050"/>
                </a:solidFill>
              </a:rPr>
              <a:t>思考</a:t>
            </a:r>
            <a:r>
              <a:rPr lang="en-US" altLang="zh-CN" sz="1200" dirty="0" smtClean="0">
                <a:solidFill>
                  <a:srgbClr val="00B050"/>
                </a:solidFill>
              </a:rPr>
              <a:t>】</a:t>
            </a:r>
            <a:r>
              <a:rPr lang="zh-CN" altLang="en-US" sz="1200" dirty="0">
                <a:solidFill>
                  <a:srgbClr val="00B050"/>
                </a:solidFill>
              </a:rPr>
              <a:t>数字</a:t>
            </a:r>
            <a:r>
              <a:rPr lang="zh-CN" altLang="en-US" sz="1200" dirty="0" smtClean="0">
                <a:solidFill>
                  <a:srgbClr val="00B050"/>
                </a:solidFill>
              </a:rPr>
              <a:t>签名方案抗伪造且抗抵赖，为什么？    注意同</a:t>
            </a:r>
            <a:r>
              <a:rPr lang="en-US" altLang="zh-CN" sz="1200" dirty="0" smtClean="0">
                <a:solidFill>
                  <a:srgbClr val="00B050"/>
                </a:solidFill>
              </a:rPr>
              <a:t>MAC</a:t>
            </a:r>
            <a:r>
              <a:rPr lang="zh-CN" altLang="en-US" sz="1200" dirty="0" smtClean="0">
                <a:solidFill>
                  <a:srgbClr val="00B050"/>
                </a:solidFill>
              </a:rPr>
              <a:t>方案在这方面的区别</a:t>
            </a:r>
            <a:r>
              <a:rPr lang="zh-CN" altLang="en-US" sz="1200" b="1" dirty="0" smtClean="0">
                <a:solidFill>
                  <a:srgbClr val="00B050"/>
                </a:solidFill>
              </a:rPr>
              <a:t>！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275856" y="366731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74156" y="2768177"/>
            <a:ext cx="167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=1,…,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15616" y="314827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el-GR" altLang="zh-CN" i="1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σ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𝑆𝑖𝑔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sk,M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);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48278"/>
                <a:ext cx="244827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90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84168" y="3723494"/>
                <a:ext cx="33312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7.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,</a:t>
                </a:r>
                <a:r>
                  <a:rPr lang="el-GR" altLang="zh-CN" i="1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σ 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St,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i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σ </a:t>
                </a:r>
                <a:r>
                  <a:rPr lang="en-US" altLang="zh-CN" i="1" baseline="-25000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i="1" baseline="-25000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baseline="-25000" dirty="0">
                    <a:solidFill>
                      <a:srgbClr val="0070C0"/>
                    </a:solidFill>
                  </a:rPr>
                  <a:t>=1,…,</a:t>
                </a:r>
                <a:r>
                  <a:rPr lang="en-US" altLang="zh-CN" i="1" baseline="-25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   M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i="1" baseline="-25000" dirty="0">
                    <a:solidFill>
                      <a:srgbClr val="0070C0"/>
                    </a:solidFill>
                  </a:rPr>
                  <a:t>k</a:t>
                </a:r>
                <a:endParaRPr lang="zh-CN" alt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723494"/>
                <a:ext cx="3331228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1463" t="-66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46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04984"/>
    </mc:Choice>
    <mc:Fallback xmlns="">
      <p:transition spd="slow" advTm="30498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zh-CN" altLang="en-US" dirty="0" smtClean="0"/>
              <a:t>数字签名方案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05584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i="1" dirty="0" err="1" smtClean="0"/>
              <a:t>ElGamal</a:t>
            </a:r>
            <a:r>
              <a:rPr lang="zh-CN" altLang="en-US" dirty="0" smtClean="0"/>
              <a:t>签名方案</a:t>
            </a:r>
            <a:r>
              <a:rPr lang="en-US" altLang="zh-CN" dirty="0" smtClean="0"/>
              <a:t>(1985)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0070C0"/>
                </a:solidFill>
              </a:rPr>
              <a:t>是所谓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0070C0"/>
                </a:solidFill>
              </a:rPr>
              <a:t>位</a:t>
            </a:r>
            <a:r>
              <a:rPr lang="en-US" altLang="zh-CN" dirty="0">
                <a:solidFill>
                  <a:srgbClr val="0070C0"/>
                </a:solidFill>
              </a:rPr>
              <a:t>α-</a:t>
            </a:r>
            <a:r>
              <a:rPr lang="zh-CN" altLang="en-US" dirty="0">
                <a:solidFill>
                  <a:srgbClr val="0070C0"/>
                </a:solidFill>
              </a:rPr>
              <a:t>难解型素数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即</a:t>
            </a:r>
            <a:r>
              <a:rPr lang="en-US" altLang="zh-CN" i="1" dirty="0">
                <a:solidFill>
                  <a:srgbClr val="0070C0"/>
                </a:solidFill>
              </a:rPr>
              <a:t>p</a:t>
            </a:r>
            <a:r>
              <a:rPr lang="en-US" altLang="zh-CN" dirty="0">
                <a:solidFill>
                  <a:srgbClr val="0070C0"/>
                </a:solidFill>
              </a:rPr>
              <a:t>-1</a:t>
            </a:r>
            <a:r>
              <a:rPr lang="zh-CN" altLang="en-US" dirty="0">
                <a:solidFill>
                  <a:srgbClr val="0070C0"/>
                </a:solidFill>
              </a:rPr>
              <a:t>有素因子</a:t>
            </a:r>
            <a:r>
              <a:rPr lang="en-US" altLang="zh-CN" i="1" dirty="0">
                <a:solidFill>
                  <a:srgbClr val="0070C0"/>
                </a:solidFill>
              </a:rPr>
              <a:t>q</a:t>
            </a:r>
            <a:r>
              <a:rPr lang="zh-CN" altLang="en-US" dirty="0">
                <a:solidFill>
                  <a:srgbClr val="0070C0"/>
                </a:solidFill>
              </a:rPr>
              <a:t>使</a:t>
            </a:r>
            <a:r>
              <a:rPr lang="en-US" altLang="zh-CN" dirty="0">
                <a:solidFill>
                  <a:srgbClr val="0070C0"/>
                </a:solidFill>
              </a:rPr>
              <a:t>(p-1)/q≤|p|</a:t>
            </a:r>
            <a:r>
              <a:rPr lang="en-US" altLang="zh-CN" baseline="30000" dirty="0">
                <a:solidFill>
                  <a:srgbClr val="0070C0"/>
                </a:solidFill>
              </a:rPr>
              <a:t>α</a:t>
            </a:r>
            <a:r>
              <a:rPr lang="en-US" altLang="zh-CN" dirty="0">
                <a:solidFill>
                  <a:srgbClr val="0070C0"/>
                </a:solidFill>
              </a:rPr>
              <a:t>, |</a:t>
            </a:r>
            <a:r>
              <a:rPr lang="en-US" altLang="zh-CN" i="1" dirty="0">
                <a:solidFill>
                  <a:srgbClr val="0070C0"/>
                </a:solidFill>
              </a:rPr>
              <a:t>p</a:t>
            </a:r>
            <a:r>
              <a:rPr lang="en-US" altLang="zh-CN" dirty="0">
                <a:solidFill>
                  <a:srgbClr val="0070C0"/>
                </a:solidFill>
              </a:rPr>
              <a:t>|</a:t>
            </a:r>
            <a:r>
              <a:rPr lang="zh-CN" altLang="en-US" dirty="0" smtClean="0">
                <a:solidFill>
                  <a:srgbClr val="0070C0"/>
                </a:solidFill>
              </a:rPr>
              <a:t>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示</a:t>
            </a:r>
            <a:r>
              <a:rPr lang="en-US" altLang="zh-CN" i="1" dirty="0">
                <a:solidFill>
                  <a:srgbClr val="0070C0"/>
                </a:solidFill>
              </a:rPr>
              <a:t>p</a:t>
            </a:r>
            <a:r>
              <a:rPr lang="zh-CN" altLang="en-US" dirty="0">
                <a:solidFill>
                  <a:srgbClr val="0070C0"/>
                </a:solidFill>
              </a:rPr>
              <a:t>的位数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i="1" dirty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0070C0"/>
                </a:solidFill>
              </a:rPr>
              <a:t>是</a:t>
            </a:r>
            <a:r>
              <a:rPr lang="en-US" altLang="zh-CN" dirty="0" err="1" smtClean="0">
                <a:solidFill>
                  <a:srgbClr val="0070C0"/>
                </a:solidFill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p</a:t>
            </a:r>
            <a:r>
              <a:rPr lang="zh-CN" altLang="en-US" baseline="30000" dirty="0">
                <a:solidFill>
                  <a:srgbClr val="0070C0"/>
                </a:solidFill>
              </a:rPr>
              <a:t>*</a:t>
            </a:r>
            <a:r>
              <a:rPr lang="zh-CN" altLang="en-US" dirty="0">
                <a:solidFill>
                  <a:srgbClr val="0070C0"/>
                </a:solidFill>
              </a:rPr>
              <a:t>的生成子，</a:t>
            </a:r>
            <a:r>
              <a:rPr lang="en-US" altLang="zh-CN" b="1" i="1" dirty="0">
                <a:solidFill>
                  <a:srgbClr val="FF000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:{0,1}</a:t>
            </a:r>
            <a:r>
              <a:rPr lang="en-US" altLang="zh-CN" baseline="30000" dirty="0">
                <a:solidFill>
                  <a:srgbClr val="0070C0"/>
                </a:solidFill>
              </a:rPr>
              <a:t>+</a:t>
            </a:r>
            <a:r>
              <a:rPr lang="zh-CN" altLang="en-US" dirty="0">
                <a:solidFill>
                  <a:srgbClr val="0070C0"/>
                </a:solidFill>
              </a:rPr>
              <a:t>→</a:t>
            </a:r>
            <a:r>
              <a:rPr lang="en-US" altLang="zh-CN" dirty="0">
                <a:solidFill>
                  <a:srgbClr val="0070C0"/>
                </a:solidFill>
              </a:rPr>
              <a:t>{0,1}</a:t>
            </a:r>
            <a:r>
              <a:rPr lang="en-US" altLang="zh-CN" i="1" baseline="30000" dirty="0">
                <a:solidFill>
                  <a:srgbClr val="0070C0"/>
                </a:solidFill>
              </a:rPr>
              <a:t>k</a:t>
            </a:r>
            <a:r>
              <a:rPr lang="zh-CN" altLang="en-US" dirty="0">
                <a:solidFill>
                  <a:srgbClr val="0070C0"/>
                </a:solidFill>
              </a:rPr>
              <a:t>是抗冲突的散列</a:t>
            </a:r>
            <a:r>
              <a:rPr lang="zh-CN" altLang="en-US" dirty="0" smtClean="0">
                <a:solidFill>
                  <a:srgbClr val="0070C0"/>
                </a:solidFill>
              </a:rPr>
              <a:t>函数，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i="1" dirty="0">
                <a:solidFill>
                  <a:srgbClr val="FF0000"/>
                </a:solidFill>
              </a:rPr>
              <a:t>H</a:t>
            </a:r>
            <a:r>
              <a:rPr lang="zh-CN" altLang="en-US" dirty="0">
                <a:solidFill>
                  <a:srgbClr val="0070C0"/>
                </a:solidFill>
              </a:rPr>
              <a:t>是公开的参数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公</a:t>
            </a:r>
            <a:r>
              <a:rPr lang="zh-CN" altLang="en-US" dirty="0">
                <a:solidFill>
                  <a:srgbClr val="FF0000"/>
                </a:solidFill>
              </a:rPr>
              <a:t>钥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私钥生成算法</a:t>
            </a:r>
            <a:r>
              <a:rPr lang="en-US" altLang="zh-CN" dirty="0">
                <a:solidFill>
                  <a:srgbClr val="0070C0"/>
                </a:solidFill>
              </a:rPr>
              <a:t>KG(</a:t>
            </a:r>
            <a:r>
              <a:rPr lang="en-US" altLang="zh-CN" i="1" dirty="0">
                <a:solidFill>
                  <a:srgbClr val="0070C0"/>
                </a:solidFill>
              </a:rPr>
              <a:t>k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i="1" dirty="0">
                <a:solidFill>
                  <a:srgbClr val="0070C0"/>
                </a:solidFill>
              </a:rPr>
              <a:t>g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i="1" dirty="0">
                <a:solidFill>
                  <a:srgbClr val="0070C0"/>
                </a:solidFill>
              </a:rPr>
              <a:t>p</a:t>
            </a:r>
            <a:r>
              <a:rPr lang="en-US" altLang="zh-CN" dirty="0">
                <a:solidFill>
                  <a:srgbClr val="0070C0"/>
                </a:solidFill>
              </a:rPr>
              <a:t>):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</a:t>
            </a:r>
            <a:r>
              <a:rPr lang="en-US" altLang="zh-CN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←</a:t>
            </a:r>
            <a:r>
              <a:rPr lang="en-US" altLang="zh-CN" baseline="30000" dirty="0">
                <a:solidFill>
                  <a:srgbClr val="0070C0"/>
                </a:solidFill>
              </a:rPr>
              <a:t>$</a:t>
            </a:r>
            <a:r>
              <a:rPr lang="en-US" altLang="zh-CN" dirty="0">
                <a:solidFill>
                  <a:srgbClr val="0070C0"/>
                </a:solidFill>
              </a:rPr>
              <a:t>{1,2,…,p-1}; 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dirty="0" err="1">
                <a:solidFill>
                  <a:srgbClr val="0070C0"/>
                </a:solidFill>
              </a:rPr>
              <a:t>←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i="1" baseline="30000" dirty="0" err="1">
                <a:solidFill>
                  <a:srgbClr val="0070C0"/>
                </a:solidFill>
              </a:rPr>
              <a:t>x</a:t>
            </a:r>
            <a:r>
              <a:rPr lang="en-US" altLang="zh-CN" i="1" baseline="30000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mod p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i="1" dirty="0" err="1">
                <a:solidFill>
                  <a:srgbClr val="FF0000"/>
                </a:solidFill>
              </a:rPr>
              <a:t>p</a:t>
            </a:r>
            <a:r>
              <a:rPr lang="en-US" altLang="zh-CN" i="1" dirty="0" err="1" smtClean="0">
                <a:solidFill>
                  <a:srgbClr val="FF0000"/>
                </a:solidFill>
              </a:rPr>
              <a:t>k</a:t>
            </a:r>
            <a:r>
              <a:rPr lang="en-US" altLang="zh-CN" dirty="0" err="1">
                <a:solidFill>
                  <a:srgbClr val="0070C0"/>
                </a:solidFill>
              </a:rPr>
              <a:t>←y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sk</a:t>
            </a:r>
            <a:r>
              <a:rPr lang="en-US" altLang="zh-CN" dirty="0" err="1">
                <a:solidFill>
                  <a:srgbClr val="0070C0"/>
                </a:solidFill>
              </a:rPr>
              <a:t>←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; 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签名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r>
              <a:rPr lang="en-US" altLang="zh-CN" dirty="0" err="1">
                <a:solidFill>
                  <a:srgbClr val="0070C0"/>
                </a:solidFill>
              </a:rPr>
              <a:t>Sig</a:t>
            </a:r>
            <a:r>
              <a:rPr lang="en-US" altLang="zh-CN" i="1" baseline="30000" dirty="0" err="1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i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):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</a:t>
            </a:r>
            <a:r>
              <a:rPr lang="en-US" altLang="zh-CN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0070C0"/>
                </a:solidFill>
              </a:rPr>
              <a:t>←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$</a:t>
            </a:r>
            <a:r>
              <a:rPr lang="en-US" altLang="zh-CN" dirty="0" err="1" smtClean="0">
                <a:solidFill>
                  <a:srgbClr val="0070C0"/>
                </a:solidFill>
              </a:rPr>
              <a:t>F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p</a:t>
            </a:r>
            <a:r>
              <a:rPr lang="en-US" altLang="zh-CN" baseline="30000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r</a:t>
            </a:r>
            <a:r>
              <a:rPr lang="en-US" altLang="zh-CN" dirty="0" err="1">
                <a:solidFill>
                  <a:srgbClr val="0070C0"/>
                </a:solidFill>
              </a:rPr>
              <a:t>←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i="1" baseline="30000" dirty="0" err="1">
                <a:solidFill>
                  <a:srgbClr val="0070C0"/>
                </a:solidFill>
              </a:rPr>
              <a:t>K</a:t>
            </a:r>
            <a:r>
              <a:rPr lang="en-US" altLang="zh-CN" i="1" baseline="30000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mod p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i="1" dirty="0" err="1">
                <a:solidFill>
                  <a:srgbClr val="FF0000"/>
                </a:solidFill>
              </a:rPr>
              <a:t>h</a:t>
            </a:r>
            <a:r>
              <a:rPr lang="en-US" altLang="zh-CN" dirty="0" err="1">
                <a:solidFill>
                  <a:srgbClr val="0070C0"/>
                </a:solidFill>
              </a:rPr>
              <a:t>←</a:t>
            </a:r>
            <a:r>
              <a:rPr lang="en-US" altLang="zh-CN" i="1" dirty="0" err="1" smtClean="0">
                <a:solidFill>
                  <a:srgbClr val="0070C0"/>
                </a:solidFill>
              </a:rPr>
              <a:t>H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b="1" i="1" dirty="0" smtClean="0">
                <a:solidFill>
                  <a:srgbClr val="0070C0"/>
                </a:solidFill>
              </a:rPr>
              <a:t>r</a:t>
            </a:r>
            <a:r>
              <a:rPr lang="en-US" altLang="zh-CN" dirty="0">
                <a:solidFill>
                  <a:srgbClr val="0070C0"/>
                </a:solidFill>
              </a:rPr>
              <a:t>); </a:t>
            </a:r>
            <a:r>
              <a:rPr lang="zh-CN" altLang="en-US" dirty="0" smtClean="0">
                <a:solidFill>
                  <a:srgbClr val="0070C0"/>
                </a:solidFill>
              </a:rPr>
              <a:t>由</a:t>
            </a:r>
            <a:r>
              <a:rPr lang="zh-CN" altLang="en-US" dirty="0">
                <a:solidFill>
                  <a:srgbClr val="0070C0"/>
                </a:solidFill>
              </a:rPr>
              <a:t>方程</a:t>
            </a:r>
            <a:r>
              <a:rPr lang="en-US" altLang="zh-CN" i="1" dirty="0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=(</a:t>
            </a:r>
            <a:r>
              <a:rPr lang="en-US" altLang="zh-CN" i="1" dirty="0" err="1">
                <a:solidFill>
                  <a:srgbClr val="0070C0"/>
                </a:solidFill>
              </a:rPr>
              <a:t>xr</a:t>
            </a:r>
            <a:r>
              <a:rPr lang="en-US" altLang="zh-CN" dirty="0" err="1">
                <a:solidFill>
                  <a:srgbClr val="0070C0"/>
                </a:solidFill>
              </a:rPr>
              <a:t>+</a:t>
            </a:r>
            <a:r>
              <a:rPr lang="en-US" altLang="zh-CN" i="1" dirty="0" err="1">
                <a:solidFill>
                  <a:srgbClr val="0070C0"/>
                </a:solidFill>
              </a:rPr>
              <a:t>K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i="1" dirty="0">
                <a:solidFill>
                  <a:srgbClr val="0070C0"/>
                </a:solidFill>
              </a:rPr>
              <a:t>mod</a:t>
            </a:r>
            <a:r>
              <a:rPr lang="en-US" altLang="zh-CN" dirty="0">
                <a:solidFill>
                  <a:srgbClr val="0070C0"/>
                </a:solidFill>
              </a:rPr>
              <a:t> (p-1)</a:t>
            </a:r>
            <a:r>
              <a:rPr lang="zh-CN" altLang="en-US" dirty="0">
                <a:solidFill>
                  <a:srgbClr val="0070C0"/>
                </a:solidFill>
              </a:rPr>
              <a:t>解出</a:t>
            </a:r>
            <a:r>
              <a:rPr lang="en-US" altLang="zh-CN" b="1" dirty="0">
                <a:solidFill>
                  <a:srgbClr val="0070C0"/>
                </a:solidFill>
              </a:rPr>
              <a:t>s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 </a:t>
            </a:r>
            <a:r>
              <a:rPr lang="el-GR" altLang="zh-CN" dirty="0" smtClean="0">
                <a:solidFill>
                  <a:srgbClr val="FF0000"/>
                </a:solidFill>
                <a:latin typeface="Cambria Math"/>
                <a:ea typeface="Cambria Math"/>
              </a:rPr>
              <a:t>σ</a:t>
            </a:r>
            <a:r>
              <a:rPr lang="en-US" altLang="zh-CN" dirty="0" smtClean="0">
                <a:solidFill>
                  <a:srgbClr val="0070C0"/>
                </a:solidFill>
              </a:rPr>
              <a:t>←(r</a:t>
            </a:r>
            <a:r>
              <a:rPr lang="en-US" altLang="zh-CN" dirty="0">
                <a:solidFill>
                  <a:srgbClr val="0070C0"/>
                </a:solidFill>
              </a:rPr>
              <a:t>, h, s);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验证算法</a:t>
            </a:r>
            <a:r>
              <a:rPr lang="en-US" altLang="zh-CN" i="1" dirty="0" err="1">
                <a:solidFill>
                  <a:srgbClr val="0070C0"/>
                </a:solidFill>
              </a:rPr>
              <a:t>Vf</a:t>
            </a:r>
            <a:r>
              <a:rPr lang="en-US" altLang="zh-CN" i="1" baseline="30000" dirty="0" err="1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y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i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, (</a:t>
            </a:r>
            <a:r>
              <a:rPr lang="en-US" altLang="zh-CN" dirty="0" err="1">
                <a:solidFill>
                  <a:srgbClr val="0070C0"/>
                </a:solidFill>
              </a:rPr>
              <a:t>r,h,s</a:t>
            </a:r>
            <a:r>
              <a:rPr lang="en-US" altLang="zh-CN" dirty="0">
                <a:solidFill>
                  <a:srgbClr val="0070C0"/>
                </a:solidFill>
              </a:rPr>
              <a:t>)): </a:t>
            </a:r>
          </a:p>
          <a:p>
            <a:r>
              <a:rPr lang="pt-BR" altLang="zh-CN" dirty="0" smtClean="0">
                <a:solidFill>
                  <a:srgbClr val="0070C0"/>
                </a:solidFill>
              </a:rPr>
              <a:t>         </a:t>
            </a:r>
            <a:r>
              <a:rPr lang="pt-BR" altLang="zh-CN" b="1" i="1" dirty="0" smtClean="0">
                <a:solidFill>
                  <a:srgbClr val="0070C0"/>
                </a:solidFill>
              </a:rPr>
              <a:t>h</a:t>
            </a:r>
            <a:r>
              <a:rPr lang="pt-BR" altLang="zh-CN" dirty="0" smtClean="0">
                <a:solidFill>
                  <a:srgbClr val="0070C0"/>
                </a:solidFill>
              </a:rPr>
              <a:t>=</a:t>
            </a:r>
            <a:r>
              <a:rPr lang="pt-BR" altLang="zh-CN" i="1" dirty="0" smtClean="0">
                <a:solidFill>
                  <a:srgbClr val="0070C0"/>
                </a:solidFill>
              </a:rPr>
              <a:t>H</a:t>
            </a:r>
            <a:r>
              <a:rPr lang="pt-BR" altLang="zh-CN" dirty="0" smtClean="0">
                <a:solidFill>
                  <a:srgbClr val="0070C0"/>
                </a:solidFill>
              </a:rPr>
              <a:t>(</a:t>
            </a:r>
            <a:r>
              <a:rPr lang="pt-BR" altLang="zh-CN" i="1" dirty="0" smtClean="0">
                <a:solidFill>
                  <a:srgbClr val="0070C0"/>
                </a:solidFill>
              </a:rPr>
              <a:t>M</a:t>
            </a:r>
            <a:r>
              <a:rPr lang="pt-BR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pt-BR" altLang="zh-CN" i="1" dirty="0" smtClean="0">
                <a:solidFill>
                  <a:srgbClr val="0070C0"/>
                </a:solidFill>
              </a:rPr>
              <a:t>r</a:t>
            </a:r>
            <a:r>
              <a:rPr lang="pt-BR" altLang="zh-CN" dirty="0">
                <a:solidFill>
                  <a:srgbClr val="0070C0"/>
                </a:solidFill>
              </a:rPr>
              <a:t>)∧</a:t>
            </a:r>
            <a:r>
              <a:rPr lang="pt-BR" altLang="zh-CN" i="1" dirty="0">
                <a:solidFill>
                  <a:srgbClr val="0070C0"/>
                </a:solidFill>
              </a:rPr>
              <a:t>g</a:t>
            </a:r>
            <a:r>
              <a:rPr lang="pt-BR" altLang="zh-CN" i="1" baseline="30000" dirty="0">
                <a:solidFill>
                  <a:srgbClr val="0070C0"/>
                </a:solidFill>
              </a:rPr>
              <a:t>h </a:t>
            </a:r>
            <a:r>
              <a:rPr lang="pt-BR" altLang="zh-CN" i="1" dirty="0">
                <a:solidFill>
                  <a:srgbClr val="0070C0"/>
                </a:solidFill>
              </a:rPr>
              <a:t>= </a:t>
            </a:r>
            <a:r>
              <a:rPr lang="pt-BR" altLang="zh-CN" i="1" dirty="0" smtClean="0">
                <a:solidFill>
                  <a:srgbClr val="0070C0"/>
                </a:solidFill>
              </a:rPr>
              <a:t>y</a:t>
            </a:r>
            <a:r>
              <a:rPr lang="pt-BR" altLang="zh-CN" i="1" baseline="30000" dirty="0" smtClean="0">
                <a:solidFill>
                  <a:srgbClr val="0070C0"/>
                </a:solidFill>
              </a:rPr>
              <a:t>r </a:t>
            </a:r>
            <a:r>
              <a:rPr lang="pt-BR" altLang="zh-CN" i="1" dirty="0">
                <a:solidFill>
                  <a:srgbClr val="0070C0"/>
                </a:solidFill>
              </a:rPr>
              <a:t>r</a:t>
            </a:r>
            <a:r>
              <a:rPr lang="pt-BR" altLang="zh-CN" i="1" baseline="30000" dirty="0">
                <a:solidFill>
                  <a:srgbClr val="0070C0"/>
                </a:solidFill>
              </a:rPr>
              <a:t>s </a:t>
            </a:r>
            <a:r>
              <a:rPr lang="pt-BR" altLang="zh-CN" i="1" dirty="0">
                <a:solidFill>
                  <a:srgbClr val="0070C0"/>
                </a:solidFill>
              </a:rPr>
              <a:t>mod </a:t>
            </a:r>
            <a:r>
              <a:rPr lang="pt-BR" altLang="zh-CN" i="1" dirty="0" smtClean="0">
                <a:solidFill>
                  <a:srgbClr val="0070C0"/>
                </a:solidFill>
              </a:rPr>
              <a:t>p</a:t>
            </a:r>
            <a:r>
              <a:rPr lang="pt-BR" altLang="zh-CN" dirty="0" smtClean="0">
                <a:solidFill>
                  <a:srgbClr val="0070C0"/>
                </a:solidFill>
              </a:rPr>
              <a:t>;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5733256"/>
            <a:ext cx="77768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一致性：</a:t>
            </a:r>
            <a:endParaRPr lang="en-US" altLang="zh-CN" dirty="0" smtClean="0"/>
          </a:p>
          <a:p>
            <a:r>
              <a:rPr lang="pt-BR" altLang="zh-CN" i="1" dirty="0" smtClean="0">
                <a:solidFill>
                  <a:srgbClr val="0070C0"/>
                </a:solidFill>
              </a:rPr>
              <a:t>y</a:t>
            </a:r>
            <a:r>
              <a:rPr lang="pt-BR" altLang="zh-CN" i="1" baseline="30000" dirty="0" smtClean="0">
                <a:solidFill>
                  <a:srgbClr val="0070C0"/>
                </a:solidFill>
              </a:rPr>
              <a:t>r </a:t>
            </a:r>
            <a:r>
              <a:rPr lang="pt-BR" altLang="zh-CN" i="1" dirty="0">
                <a:solidFill>
                  <a:srgbClr val="0070C0"/>
                </a:solidFill>
              </a:rPr>
              <a:t>r</a:t>
            </a:r>
            <a:r>
              <a:rPr lang="pt-BR" altLang="zh-CN" i="1" baseline="30000" dirty="0">
                <a:solidFill>
                  <a:srgbClr val="0070C0"/>
                </a:solidFill>
              </a:rPr>
              <a:t>s  </a:t>
            </a:r>
            <a:r>
              <a:rPr lang="pt-BR" altLang="zh-CN" i="1" dirty="0">
                <a:solidFill>
                  <a:srgbClr val="0070C0"/>
                </a:solidFill>
              </a:rPr>
              <a:t>=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xr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Ks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 </a:t>
            </a:r>
            <a:r>
              <a:rPr lang="pt-BR" altLang="zh-CN" i="1" dirty="0" smtClean="0">
                <a:solidFill>
                  <a:srgbClr val="0070C0"/>
                </a:solidFill>
              </a:rPr>
              <a:t>=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Ks+xr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=</a:t>
            </a:r>
            <a:r>
              <a:rPr lang="pt-BR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g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(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Ks+xr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) 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mod (p-1) </a:t>
            </a:r>
            <a:r>
              <a:rPr lang="en-US" altLang="zh-CN" i="1" dirty="0" smtClean="0">
                <a:solidFill>
                  <a:srgbClr val="0070C0"/>
                </a:solidFill>
              </a:rPr>
              <a:t>= </a:t>
            </a:r>
            <a:r>
              <a:rPr lang="pt-BR" altLang="zh-CN" i="1" dirty="0" smtClean="0">
                <a:solidFill>
                  <a:srgbClr val="0070C0"/>
                </a:solidFill>
              </a:rPr>
              <a:t>g</a:t>
            </a:r>
            <a:r>
              <a:rPr lang="pt-BR" altLang="zh-CN" i="1" baseline="30000" dirty="0" smtClean="0">
                <a:solidFill>
                  <a:srgbClr val="0070C0"/>
                </a:solidFill>
              </a:rPr>
              <a:t>h </a:t>
            </a:r>
            <a:r>
              <a:rPr lang="pt-BR" altLang="zh-CN" i="1" dirty="0" smtClean="0">
                <a:solidFill>
                  <a:srgbClr val="0070C0"/>
                </a:solidFill>
              </a:rPr>
              <a:t>mod p </a:t>
            </a:r>
            <a:r>
              <a:rPr lang="zh-CN" altLang="en-US" dirty="0" smtClean="0">
                <a:solidFill>
                  <a:srgbClr val="0070C0"/>
                </a:solidFill>
              </a:rPr>
              <a:t>（上一步用到</a:t>
            </a:r>
            <a:r>
              <a:rPr lang="en-US" altLang="zh-CN" i="1" dirty="0" smtClean="0">
                <a:solidFill>
                  <a:srgbClr val="0070C0"/>
                </a:solidFill>
              </a:rPr>
              <a:t>Fermat</a:t>
            </a:r>
            <a:r>
              <a:rPr lang="zh-CN" altLang="en-US" dirty="0" smtClean="0">
                <a:solidFill>
                  <a:srgbClr val="0070C0"/>
                </a:solidFill>
              </a:rPr>
              <a:t>公式）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5368" y="1124744"/>
            <a:ext cx="4565104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安全性：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(</a:t>
            </a:r>
            <a:r>
              <a:rPr lang="zh-CN" altLang="en-US" dirty="0" smtClean="0">
                <a:solidFill>
                  <a:srgbClr val="FF0000"/>
                </a:solidFill>
              </a:rPr>
              <a:t>因为</a:t>
            </a:r>
            <a:r>
              <a:rPr lang="en-US" altLang="zh-CN" dirty="0" err="1" smtClean="0">
                <a:solidFill>
                  <a:srgbClr val="FF0000"/>
                </a:solidFill>
              </a:rPr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上的判定性</a:t>
            </a:r>
            <a:r>
              <a:rPr lang="en-US" altLang="zh-CN" dirty="0" err="1" smtClean="0">
                <a:solidFill>
                  <a:srgbClr val="FF0000"/>
                </a:solidFill>
              </a:rPr>
              <a:t>Diffie</a:t>
            </a:r>
            <a:r>
              <a:rPr lang="en-US" altLang="zh-CN" dirty="0" smtClean="0">
                <a:solidFill>
                  <a:srgbClr val="FF0000"/>
                </a:solidFill>
              </a:rPr>
              <a:t>-Hellman</a:t>
            </a:r>
            <a:r>
              <a:rPr lang="zh-CN" altLang="en-US" dirty="0" smtClean="0">
                <a:solidFill>
                  <a:srgbClr val="FF0000"/>
                </a:solidFill>
              </a:rPr>
              <a:t>问题难解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ElGamal</a:t>
            </a:r>
            <a:r>
              <a:rPr lang="zh-CN" altLang="en-US" dirty="0" smtClean="0">
                <a:solidFill>
                  <a:srgbClr val="FF0000"/>
                </a:solidFill>
              </a:rPr>
              <a:t>方案具有</a:t>
            </a:r>
            <a:r>
              <a:rPr lang="en-US" altLang="zh-CN" dirty="0" smtClean="0">
                <a:solidFill>
                  <a:srgbClr val="FF0000"/>
                </a:solidFill>
              </a:rPr>
              <a:t>CMF-</a:t>
            </a:r>
            <a:r>
              <a:rPr lang="zh-CN" altLang="en-US" dirty="0" smtClean="0">
                <a:solidFill>
                  <a:srgbClr val="FF0000"/>
                </a:solidFill>
              </a:rPr>
              <a:t>抗伪造性。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zh-CN" altLang="en-US" sz="1400" dirty="0" smtClean="0">
                <a:solidFill>
                  <a:srgbClr val="0070C0"/>
                </a:solidFill>
              </a:rPr>
              <a:t>证明：参阅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Pointcheval</a:t>
            </a:r>
            <a:r>
              <a:rPr lang="en-US" altLang="zh-CN" sz="1400" dirty="0" smtClean="0">
                <a:solidFill>
                  <a:srgbClr val="0070C0"/>
                </a:solidFill>
              </a:rPr>
              <a:t> &amp; Stern</a:t>
            </a:r>
            <a:r>
              <a:rPr lang="zh-CN" altLang="en-US" sz="1400" dirty="0" smtClean="0">
                <a:solidFill>
                  <a:srgbClr val="0070C0"/>
                </a:solidFill>
              </a:rPr>
              <a:t>，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algn="just"/>
            <a:r>
              <a:rPr lang="zh-CN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</a:rPr>
              <a:t>Security </a:t>
            </a:r>
            <a:r>
              <a:rPr lang="en-US" altLang="zh-CN" sz="1400" dirty="0">
                <a:solidFill>
                  <a:srgbClr val="0070C0"/>
                </a:solidFill>
              </a:rPr>
              <a:t>Proofs for Signature </a:t>
            </a:r>
            <a:r>
              <a:rPr lang="en-US" altLang="zh-CN" sz="1400" dirty="0" smtClean="0">
                <a:solidFill>
                  <a:srgbClr val="0070C0"/>
                </a:solidFill>
              </a:rPr>
              <a:t>Schemes</a:t>
            </a:r>
            <a:r>
              <a:rPr lang="zh-CN" altLang="en-US" sz="1400" dirty="0" smtClean="0">
                <a:solidFill>
                  <a:srgbClr val="0070C0"/>
                </a:solidFill>
              </a:rPr>
              <a:t>，</a:t>
            </a:r>
            <a:r>
              <a:rPr lang="en-US" altLang="zh-CN" sz="1400" dirty="0" smtClean="0">
                <a:solidFill>
                  <a:srgbClr val="0070C0"/>
                </a:solidFill>
              </a:rPr>
              <a:t>Lecture Notes in Computer Sci., Vol.</a:t>
            </a:r>
            <a:r>
              <a:rPr lang="zh-CN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</a:rPr>
              <a:t>1070.</a:t>
            </a:r>
            <a:r>
              <a:rPr lang="zh-CN" altLang="en-US" sz="1400" dirty="0" smtClean="0">
                <a:solidFill>
                  <a:srgbClr val="0070C0"/>
                </a:solidFill>
              </a:rPr>
              <a:t>，</a:t>
            </a:r>
            <a:r>
              <a:rPr lang="en-US" altLang="zh-CN" sz="1400" dirty="0" smtClean="0">
                <a:solidFill>
                  <a:srgbClr val="0070C0"/>
                </a:solidFill>
              </a:rPr>
              <a:t>1996.</a:t>
            </a:r>
          </a:p>
          <a:p>
            <a:pPr algn="just"/>
            <a:endParaRPr lang="en-US" altLang="zh-CN" sz="1400" dirty="0">
              <a:solidFill>
                <a:srgbClr val="0070C0"/>
              </a:solidFill>
            </a:endParaRPr>
          </a:p>
          <a:p>
            <a:pPr algn="just"/>
            <a:r>
              <a:rPr lang="zh-CN" altLang="en-US" sz="1400" dirty="0" smtClean="0">
                <a:solidFill>
                  <a:srgbClr val="0070C0"/>
                </a:solidFill>
              </a:rPr>
              <a:t>其他实现：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algn="just"/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</a:rPr>
              <a:t>    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ElGamal</a:t>
            </a:r>
            <a:r>
              <a:rPr lang="zh-CN" altLang="en-US" sz="1400" dirty="0" smtClean="0">
                <a:solidFill>
                  <a:srgbClr val="0070C0"/>
                </a:solidFill>
              </a:rPr>
              <a:t>签名方案也可以在椭圆曲线上实现，并具有相同的抗伪造性。</a:t>
            </a:r>
            <a:endParaRPr lang="en-US" altLang="zh-CN" sz="1400" dirty="0">
              <a:solidFill>
                <a:srgbClr val="0070C0"/>
              </a:solidFill>
            </a:endParaRPr>
          </a:p>
          <a:p>
            <a:endParaRPr lang="en-US" altLang="zh-CN" sz="1400" dirty="0" smtClean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6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8070"/>
    </mc:Choice>
    <mc:Fallback xmlns="">
      <p:transition spd="slow" advTm="1158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5|209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181</TotalTime>
  <Words>1420</Words>
  <Application>Microsoft Office PowerPoint</Application>
  <PresentationFormat>全屏显示(4:3)</PresentationFormat>
  <Paragraphs>139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流畅</vt:lpstr>
      <vt:lpstr>网络空间安全  – 理论与应用</vt:lpstr>
      <vt:lpstr>数据完整性保护方案</vt:lpstr>
      <vt:lpstr>消息认证方案(1)</vt:lpstr>
      <vt:lpstr>消息认证方案(2)</vt:lpstr>
      <vt:lpstr>消息认证方案(3)</vt:lpstr>
      <vt:lpstr>数字签名方案(1)</vt:lpstr>
      <vt:lpstr>数字签名方案(2)</vt:lpstr>
      <vt:lpstr>数字签名方案(3)</vt:lpstr>
      <vt:lpstr>数字签名方案(4)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  – 计算机密码学理论与应用</dc:title>
  <dc:creator>Windows 用户</dc:creator>
  <cp:lastModifiedBy>Windows 用户</cp:lastModifiedBy>
  <cp:revision>32</cp:revision>
  <dcterms:created xsi:type="dcterms:W3CDTF">2020-05-02T12:11:09Z</dcterms:created>
  <dcterms:modified xsi:type="dcterms:W3CDTF">2023-05-11T12:59:30Z</dcterms:modified>
</cp:coreProperties>
</file>